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charts/chart14.xml" ContentType="application/vnd.openxmlformats-officedocument.drawingml.chart+xml"/>
  <Override PartName="/ppt/drawings/drawing1.xml" ContentType="application/vnd.openxmlformats-officedocument.drawingml.chartshape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705" r:id="rId2"/>
  </p:sldMasterIdLst>
  <p:notesMasterIdLst>
    <p:notesMasterId r:id="rId26"/>
  </p:notesMasterIdLst>
  <p:handoutMasterIdLst>
    <p:handoutMasterId r:id="rId27"/>
  </p:handoutMasterIdLst>
  <p:sldIdLst>
    <p:sldId id="303" r:id="rId3"/>
    <p:sldId id="258" r:id="rId4"/>
    <p:sldId id="259" r:id="rId5"/>
    <p:sldId id="262" r:id="rId6"/>
    <p:sldId id="306" r:id="rId7"/>
    <p:sldId id="295" r:id="rId8"/>
    <p:sldId id="281" r:id="rId9"/>
    <p:sldId id="268" r:id="rId10"/>
    <p:sldId id="269" r:id="rId11"/>
    <p:sldId id="308" r:id="rId12"/>
    <p:sldId id="309" r:id="rId13"/>
    <p:sldId id="307" r:id="rId14"/>
    <p:sldId id="310" r:id="rId15"/>
    <p:sldId id="296" r:id="rId16"/>
    <p:sldId id="292" r:id="rId17"/>
    <p:sldId id="283" r:id="rId18"/>
    <p:sldId id="304" r:id="rId19"/>
    <p:sldId id="276" r:id="rId20"/>
    <p:sldId id="305" r:id="rId21"/>
    <p:sldId id="312" r:id="rId22"/>
    <p:sldId id="314" r:id="rId23"/>
    <p:sldId id="313" r:id="rId24"/>
    <p:sldId id="280"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162" autoAdjust="0"/>
  </p:normalViewPr>
  <p:slideViewPr>
    <p:cSldViewPr>
      <p:cViewPr>
        <p:scale>
          <a:sx n="80" d="100"/>
          <a:sy n="80" d="100"/>
        </p:scale>
        <p:origin x="-810" y="-15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0"/>
    <c:plotArea>
      <c:layout>
        <c:manualLayout>
          <c:layoutTarget val="inner"/>
          <c:xMode val="edge"/>
          <c:yMode val="edge"/>
          <c:x val="1.7354017674396205E-2"/>
          <c:y val="1.655783328808037E-2"/>
          <c:w val="0.66613234007513766"/>
          <c:h val="0.86844371142796339"/>
        </c:manualLayout>
      </c:layout>
      <c:barChart>
        <c:barDir val="col"/>
        <c:grouping val="percentStacked"/>
        <c:varyColors val="0"/>
        <c:ser>
          <c:idx val="0"/>
          <c:order val="0"/>
          <c:tx>
            <c:strRef>
              <c:f>Sheet1!$B$1</c:f>
              <c:strCache>
                <c:ptCount val="1"/>
                <c:pt idx="0">
                  <c:v>Improved</c:v>
                </c:pt>
              </c:strCache>
            </c:strRef>
          </c:tx>
          <c:spPr>
            <a:solidFill>
              <a:schemeClr val="accent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93</c:v>
                </c:pt>
                <c:pt idx="1">
                  <c:v>97</c:v>
                </c:pt>
                <c:pt idx="2">
                  <c:v>92</c:v>
                </c:pt>
              </c:numCache>
            </c:numRef>
          </c:val>
        </c:ser>
        <c:ser>
          <c:idx val="1"/>
          <c:order val="1"/>
          <c:tx>
            <c:strRef>
              <c:f>Sheet1!$C$1</c:f>
              <c:strCache>
                <c:ptCount val="1"/>
                <c:pt idx="0">
                  <c:v>Non-improved</c:v>
                </c:pt>
              </c:strCache>
            </c:strRef>
          </c:tx>
          <c:spPr>
            <a:solidFill>
              <a:schemeClr val="accent2">
                <a:lumMod val="40000"/>
                <a:lumOff val="60000"/>
              </a:schemeClr>
            </a:solidFill>
          </c:spPr>
          <c:invertIfNegative val="0"/>
          <c:dLbls>
            <c:dLbl>
              <c:idx val="0"/>
              <c:layout>
                <c:manualLayout>
                  <c:x val="-7.6452599388379065E-3"/>
                  <c:y val="1.3235845519310086E-4"/>
                </c:manualLayout>
              </c:layout>
              <c:dLblPos val="ctr"/>
              <c:showLegendKey val="0"/>
              <c:showVal val="1"/>
              <c:showCatName val="0"/>
              <c:showSerName val="0"/>
              <c:showPercent val="0"/>
              <c:showBubbleSize val="0"/>
            </c:dLbl>
            <c:dLbl>
              <c:idx val="2"/>
              <c:layout/>
              <c:tx>
                <c:rich>
                  <a:bodyPr/>
                  <a:lstStyle/>
                  <a:p>
                    <a:r>
                      <a:rPr lang="en-US" smtClean="0"/>
                      <a:t>8</a:t>
                    </a:r>
                    <a:endParaRPr lang="en-US" dirty="0"/>
                  </a:p>
                </c:rich>
              </c:tx>
              <c:showLegendKey val="0"/>
              <c:showVal val="1"/>
              <c:showCatName val="0"/>
              <c:showSerName val="0"/>
              <c:showPercent val="0"/>
              <c:showBubbleSize val="0"/>
            </c:dLbl>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6</c:v>
                </c:pt>
                <c:pt idx="1">
                  <c:v>2</c:v>
                </c:pt>
                <c:pt idx="2">
                  <c:v>4</c:v>
                </c:pt>
              </c:numCache>
            </c:numRef>
          </c:val>
        </c:ser>
        <c:dLbls>
          <c:showLegendKey val="0"/>
          <c:showVal val="0"/>
          <c:showCatName val="0"/>
          <c:showSerName val="0"/>
          <c:showPercent val="0"/>
          <c:showBubbleSize val="0"/>
        </c:dLbls>
        <c:gapWidth val="78"/>
        <c:overlap val="100"/>
        <c:axId val="177252992"/>
        <c:axId val="177262976"/>
      </c:barChart>
      <c:catAx>
        <c:axId val="177252992"/>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77262976"/>
        <c:crosses val="autoZero"/>
        <c:auto val="1"/>
        <c:lblAlgn val="ctr"/>
        <c:lblOffset val="100"/>
        <c:noMultiLvlLbl val="0"/>
      </c:catAx>
      <c:valAx>
        <c:axId val="177262976"/>
        <c:scaling>
          <c:orientation val="minMax"/>
          <c:max val="1"/>
          <c:min val="0.1"/>
        </c:scaling>
        <c:delete val="1"/>
        <c:axPos val="l"/>
        <c:numFmt formatCode="0%" sourceLinked="1"/>
        <c:majorTickMark val="out"/>
        <c:minorTickMark val="none"/>
        <c:tickLblPos val="none"/>
        <c:crossAx val="177252992"/>
        <c:crosses val="autoZero"/>
        <c:crossBetween val="between"/>
      </c:valAx>
    </c:plotArea>
    <c:legend>
      <c:legendPos val="r"/>
      <c:layout>
        <c:manualLayout>
          <c:xMode val="edge"/>
          <c:yMode val="edge"/>
          <c:x val="0.68586915167714124"/>
          <c:y val="0.5288100862392201"/>
          <c:w val="0.21075838570637387"/>
          <c:h val="0.21221279318883693"/>
        </c:manualLayou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dLbl>
              <c:idx val="3"/>
              <c:layout/>
              <c:tx>
                <c:rich>
                  <a:bodyPr/>
                  <a:lstStyle/>
                  <a:p>
                    <a:r>
                      <a:rPr lang="en-US"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Reads newspaper </c:v>
                </c:pt>
                <c:pt idx="1">
                  <c:v>Watches television</c:v>
                </c:pt>
                <c:pt idx="2">
                  <c:v>Listens to the radio</c:v>
                </c:pt>
                <c:pt idx="3">
                  <c:v>All three</c:v>
                </c:pt>
                <c:pt idx="4">
                  <c:v>No media</c:v>
                </c:pt>
              </c:strCache>
            </c:strRef>
          </c:cat>
          <c:val>
            <c:numRef>
              <c:f>Sheet1!$B$2:$B$6</c:f>
              <c:numCache>
                <c:formatCode>General</c:formatCode>
                <c:ptCount val="5"/>
                <c:pt idx="0">
                  <c:v>4</c:v>
                </c:pt>
                <c:pt idx="1">
                  <c:v>47</c:v>
                </c:pt>
                <c:pt idx="2">
                  <c:v>3</c:v>
                </c:pt>
                <c:pt idx="3">
                  <c:v>1</c:v>
                </c:pt>
                <c:pt idx="4">
                  <c:v>51</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Reads newspaper </c:v>
                </c:pt>
                <c:pt idx="1">
                  <c:v>Watches television</c:v>
                </c:pt>
                <c:pt idx="2">
                  <c:v>Listens to the radio</c:v>
                </c:pt>
                <c:pt idx="3">
                  <c:v>All three</c:v>
                </c:pt>
                <c:pt idx="4">
                  <c:v>No media</c:v>
                </c:pt>
              </c:strCache>
            </c:strRef>
          </c:cat>
          <c:val>
            <c:numRef>
              <c:f>Sheet1!$C$2:$C$6</c:f>
              <c:numCache>
                <c:formatCode>General</c:formatCode>
                <c:ptCount val="5"/>
                <c:pt idx="0">
                  <c:v>17</c:v>
                </c:pt>
                <c:pt idx="1">
                  <c:v>46</c:v>
                </c:pt>
                <c:pt idx="2">
                  <c:v>5</c:v>
                </c:pt>
                <c:pt idx="3">
                  <c:v>1</c:v>
                </c:pt>
                <c:pt idx="4">
                  <c:v>48</c:v>
                </c:pt>
              </c:numCache>
            </c:numRef>
          </c:val>
        </c:ser>
        <c:dLbls>
          <c:showLegendKey val="0"/>
          <c:showVal val="1"/>
          <c:showCatName val="0"/>
          <c:showSerName val="0"/>
          <c:showPercent val="0"/>
          <c:showBubbleSize val="0"/>
        </c:dLbls>
        <c:gapWidth val="150"/>
        <c:overlap val="-25"/>
        <c:axId val="162779904"/>
        <c:axId val="162781440"/>
      </c:barChart>
      <c:catAx>
        <c:axId val="162779904"/>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62781440"/>
        <c:crosses val="autoZero"/>
        <c:auto val="1"/>
        <c:lblAlgn val="ctr"/>
        <c:lblOffset val="100"/>
        <c:noMultiLvlLbl val="0"/>
      </c:catAx>
      <c:valAx>
        <c:axId val="162781440"/>
        <c:scaling>
          <c:orientation val="minMax"/>
        </c:scaling>
        <c:delete val="1"/>
        <c:axPos val="l"/>
        <c:numFmt formatCode="General" sourceLinked="1"/>
        <c:majorTickMark val="out"/>
        <c:minorTickMark val="none"/>
        <c:tickLblPos val="none"/>
        <c:crossAx val="162779904"/>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Worked in the past 7 days</c:v>
                </c:pt>
                <c:pt idx="1">
                  <c:v>Did not work in past 7 days but worked sometime in the past 12 months</c:v>
                </c:pt>
                <c:pt idx="2">
                  <c:v>Not employed in the past 12 months</c:v>
                </c:pt>
              </c:strCache>
            </c:strRef>
          </c:cat>
          <c:val>
            <c:numRef>
              <c:f>Sheet1!$B$2:$B$4</c:f>
              <c:numCache>
                <c:formatCode>General</c:formatCode>
                <c:ptCount val="3"/>
                <c:pt idx="0">
                  <c:v>26</c:v>
                </c:pt>
                <c:pt idx="1">
                  <c:v>3</c:v>
                </c:pt>
                <c:pt idx="2">
                  <c:v>71</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Worked in the past 7 days</c:v>
                </c:pt>
                <c:pt idx="1">
                  <c:v>Did not work in past 7 days but worked sometime in the past 12 months</c:v>
                </c:pt>
                <c:pt idx="2">
                  <c:v>Not employed in the past 12 months</c:v>
                </c:pt>
              </c:strCache>
            </c:strRef>
          </c:cat>
          <c:val>
            <c:numRef>
              <c:f>Sheet1!$C$2:$C$4</c:f>
              <c:numCache>
                <c:formatCode>General</c:formatCode>
                <c:ptCount val="3"/>
                <c:pt idx="0">
                  <c:v>96</c:v>
                </c:pt>
                <c:pt idx="1">
                  <c:v>2</c:v>
                </c:pt>
                <c:pt idx="2">
                  <c:v>2</c:v>
                </c:pt>
              </c:numCache>
            </c:numRef>
          </c:val>
        </c:ser>
        <c:dLbls>
          <c:showLegendKey val="0"/>
          <c:showVal val="1"/>
          <c:showCatName val="0"/>
          <c:showSerName val="0"/>
          <c:showPercent val="0"/>
          <c:showBubbleSize val="0"/>
        </c:dLbls>
        <c:gapWidth val="150"/>
        <c:overlap val="-25"/>
        <c:axId val="163157888"/>
        <c:axId val="163159424"/>
      </c:barChart>
      <c:catAx>
        <c:axId val="163157888"/>
        <c:scaling>
          <c:orientation val="minMax"/>
        </c:scaling>
        <c:delete val="0"/>
        <c:axPos val="b"/>
        <c:majorTickMark val="none"/>
        <c:minorTickMark val="none"/>
        <c:tickLblPos val="nextTo"/>
        <c:txPr>
          <a:bodyPr/>
          <a:lstStyle/>
          <a:p>
            <a:pPr>
              <a:defRPr>
                <a:solidFill>
                  <a:schemeClr val="bg1"/>
                </a:solidFill>
              </a:defRPr>
            </a:pPr>
            <a:endParaRPr lang="en-US"/>
          </a:p>
        </c:txPr>
        <c:crossAx val="163159424"/>
        <c:crosses val="autoZero"/>
        <c:auto val="1"/>
        <c:lblAlgn val="ctr"/>
        <c:lblOffset val="100"/>
        <c:noMultiLvlLbl val="0"/>
      </c:catAx>
      <c:valAx>
        <c:axId val="163159424"/>
        <c:scaling>
          <c:orientation val="minMax"/>
        </c:scaling>
        <c:delete val="1"/>
        <c:axPos val="l"/>
        <c:numFmt formatCode="General" sourceLinked="1"/>
        <c:majorTickMark val="out"/>
        <c:minorTickMark val="none"/>
        <c:tickLblPos val="nextTo"/>
        <c:crossAx val="163157888"/>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35651085557340839"/>
          <c:y val="6.4657683634616089E-2"/>
          <c:w val="0.62632311421470288"/>
          <c:h val="0.91913971253526761"/>
        </c:manualLayout>
      </c:layout>
      <c:barChart>
        <c:barDir val="bar"/>
        <c:grouping val="clustered"/>
        <c:varyColors val="0"/>
        <c:ser>
          <c:idx val="0"/>
          <c:order val="0"/>
          <c:tx>
            <c:strRef>
              <c:f>Sheet1!$A$2</c:f>
              <c:strCache>
                <c:ptCount val="1"/>
                <c:pt idx="0">
                  <c:v>Men</c:v>
                </c:pt>
              </c:strCache>
            </c:strRef>
          </c:tx>
          <c:spPr>
            <a:solidFill>
              <a:schemeClr val="accent4"/>
            </a:solidFill>
          </c:spPr>
          <c:invertIfNegative val="0"/>
          <c:dLbls>
            <c:dLbl>
              <c:idx val="4"/>
              <c:layout/>
              <c:tx>
                <c:rich>
                  <a:bodyPr/>
                  <a:lstStyle/>
                  <a:p>
                    <a:r>
                      <a:rPr lang="en-US" dirty="0" smtClean="0"/>
                      <a:t>27</a:t>
                    </a:r>
                    <a:endParaRPr lang="en-US" dirty="0"/>
                  </a:p>
                </c:rich>
              </c:tx>
              <c:showLegendKey val="0"/>
              <c:showVal val="1"/>
              <c:showCatName val="0"/>
              <c:showSerName val="0"/>
              <c:showPercent val="0"/>
              <c:showBubbleSize val="0"/>
            </c:dLbl>
            <c:dLbl>
              <c:idx val="5"/>
              <c:layout/>
              <c:tx>
                <c:rich>
                  <a:bodyPr/>
                  <a:lstStyle/>
                  <a:p>
                    <a:r>
                      <a:rPr lang="en-US"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Sheet1!$B$1:$H$1</c:f>
              <c:strCache>
                <c:ptCount val="7"/>
                <c:pt idx="0">
                  <c:v>Professional/ technical/ managerial</c:v>
                </c:pt>
                <c:pt idx="1">
                  <c:v>Clerical</c:v>
                </c:pt>
                <c:pt idx="2">
                  <c:v>Sales &amp; services</c:v>
                </c:pt>
                <c:pt idx="3">
                  <c:v>Skilled manual</c:v>
                </c:pt>
                <c:pt idx="4">
                  <c:v>Unskilled manual</c:v>
                </c:pt>
                <c:pt idx="5">
                  <c:v>Domestic Service</c:v>
                </c:pt>
                <c:pt idx="6">
                  <c:v>Agriculture</c:v>
                </c:pt>
              </c:strCache>
            </c:strRef>
          </c:cat>
          <c:val>
            <c:numRef>
              <c:f>Sheet1!$B$2:$H$2</c:f>
              <c:numCache>
                <c:formatCode>General</c:formatCode>
                <c:ptCount val="7"/>
                <c:pt idx="0">
                  <c:v>9</c:v>
                </c:pt>
                <c:pt idx="1">
                  <c:v>1</c:v>
                </c:pt>
                <c:pt idx="2">
                  <c:v>25</c:v>
                </c:pt>
                <c:pt idx="3">
                  <c:v>19</c:v>
                </c:pt>
                <c:pt idx="4">
                  <c:v>27</c:v>
                </c:pt>
                <c:pt idx="5">
                  <c:v>1</c:v>
                </c:pt>
                <c:pt idx="6">
                  <c:v>19</c:v>
                </c:pt>
              </c:numCache>
            </c:numRef>
          </c:val>
        </c:ser>
        <c:ser>
          <c:idx val="1"/>
          <c:order val="1"/>
          <c:tx>
            <c:strRef>
              <c:f>Sheet1!$A$3</c:f>
              <c:strCache>
                <c:ptCount val="1"/>
                <c:pt idx="0">
                  <c:v>Women</c:v>
                </c:pt>
              </c:strCache>
            </c:strRef>
          </c:tx>
          <c:spPr>
            <a:solidFill>
              <a:schemeClr val="accent6"/>
            </a:solidFill>
          </c:spPr>
          <c:invertIfNegative val="0"/>
          <c:dLbls>
            <c:dLbl>
              <c:idx val="1"/>
              <c:layout/>
              <c:tx>
                <c:rich>
                  <a:bodyPr/>
                  <a:lstStyle/>
                  <a:p>
                    <a:r>
                      <a:rPr lang="en-US"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Sheet1!$B$1:$H$1</c:f>
              <c:strCache>
                <c:ptCount val="7"/>
                <c:pt idx="0">
                  <c:v>Professional/ technical/ managerial</c:v>
                </c:pt>
                <c:pt idx="1">
                  <c:v>Clerical</c:v>
                </c:pt>
                <c:pt idx="2">
                  <c:v>Sales &amp; services</c:v>
                </c:pt>
                <c:pt idx="3">
                  <c:v>Skilled manual</c:v>
                </c:pt>
                <c:pt idx="4">
                  <c:v>Unskilled manual</c:v>
                </c:pt>
                <c:pt idx="5">
                  <c:v>Domestic Service</c:v>
                </c:pt>
                <c:pt idx="6">
                  <c:v>Agriculture</c:v>
                </c:pt>
              </c:strCache>
            </c:strRef>
          </c:cat>
          <c:val>
            <c:numRef>
              <c:f>Sheet1!$B$3:$H$3</c:f>
              <c:numCache>
                <c:formatCode>General</c:formatCode>
                <c:ptCount val="7"/>
                <c:pt idx="0">
                  <c:v>8</c:v>
                </c:pt>
                <c:pt idx="1">
                  <c:v>1</c:v>
                </c:pt>
                <c:pt idx="2">
                  <c:v>26</c:v>
                </c:pt>
                <c:pt idx="3">
                  <c:v>6</c:v>
                </c:pt>
                <c:pt idx="4">
                  <c:v>20</c:v>
                </c:pt>
                <c:pt idx="5">
                  <c:v>4</c:v>
                </c:pt>
                <c:pt idx="6">
                  <c:v>37</c:v>
                </c:pt>
              </c:numCache>
            </c:numRef>
          </c:val>
        </c:ser>
        <c:dLbls>
          <c:showLegendKey val="0"/>
          <c:showVal val="1"/>
          <c:showCatName val="0"/>
          <c:showSerName val="0"/>
          <c:showPercent val="0"/>
          <c:showBubbleSize val="0"/>
        </c:dLbls>
        <c:gapWidth val="150"/>
        <c:overlap val="-25"/>
        <c:axId val="163232768"/>
        <c:axId val="163238656"/>
      </c:barChart>
      <c:catAx>
        <c:axId val="163232768"/>
        <c:scaling>
          <c:orientation val="minMax"/>
        </c:scaling>
        <c:delete val="0"/>
        <c:axPos val="l"/>
        <c:numFmt formatCode="General" sourceLinked="1"/>
        <c:majorTickMark val="none"/>
        <c:minorTickMark val="none"/>
        <c:tickLblPos val="low"/>
        <c:txPr>
          <a:bodyPr rot="0" vert="horz"/>
          <a:lstStyle/>
          <a:p>
            <a:pPr>
              <a:defRPr>
                <a:solidFill>
                  <a:schemeClr val="bg1"/>
                </a:solidFill>
              </a:defRPr>
            </a:pPr>
            <a:endParaRPr lang="en-US"/>
          </a:p>
        </c:txPr>
        <c:crossAx val="163238656"/>
        <c:crosses val="autoZero"/>
        <c:auto val="1"/>
        <c:lblAlgn val="ctr"/>
        <c:lblOffset val="100"/>
        <c:tickLblSkip val="1"/>
        <c:noMultiLvlLbl val="0"/>
      </c:catAx>
      <c:valAx>
        <c:axId val="163238656"/>
        <c:scaling>
          <c:orientation val="minMax"/>
          <c:max val="100"/>
        </c:scaling>
        <c:delete val="1"/>
        <c:axPos val="b"/>
        <c:numFmt formatCode="General" sourceLinked="1"/>
        <c:majorTickMark val="out"/>
        <c:minorTickMark val="none"/>
        <c:tickLblPos val="none"/>
        <c:crossAx val="163232768"/>
        <c:crosses val="autoZero"/>
        <c:crossBetween val="between"/>
      </c:valAx>
    </c:plotArea>
    <c:legend>
      <c:legendPos val="r"/>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Pt>
            <c:idx val="1"/>
            <c:invertIfNegative val="0"/>
            <c:bubble3D val="0"/>
          </c:dPt>
          <c:dLbls>
            <c:dLbl>
              <c:idx val="1"/>
              <c:layout/>
              <c:tx>
                <c:rich>
                  <a:bodyPr/>
                  <a:lstStyle/>
                  <a:p>
                    <a:r>
                      <a:rPr lang="en-US"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Cigarettes</c:v>
                </c:pt>
                <c:pt idx="1">
                  <c:v>Pipe/biri</c:v>
                </c:pt>
                <c:pt idx="2">
                  <c:v>Other tobacco</c:v>
                </c:pt>
                <c:pt idx="3">
                  <c:v>Does not use tobacco</c:v>
                </c:pt>
              </c:strCache>
            </c:strRef>
          </c:cat>
          <c:val>
            <c:numRef>
              <c:f>Sheet1!$B$2:$B$5</c:f>
              <c:numCache>
                <c:formatCode>General</c:formatCode>
                <c:ptCount val="4"/>
                <c:pt idx="0">
                  <c:v>1</c:v>
                </c:pt>
                <c:pt idx="1">
                  <c:v>1</c:v>
                </c:pt>
                <c:pt idx="2">
                  <c:v>5</c:v>
                </c:pt>
                <c:pt idx="3">
                  <c:v>94</c:v>
                </c:pt>
              </c:numCache>
            </c:numRef>
          </c:val>
        </c:ser>
        <c:ser>
          <c:idx val="1"/>
          <c:order val="1"/>
          <c:tx>
            <c:strRef>
              <c:f>Sheet1!$C$1</c:f>
              <c:strCache>
                <c:ptCount val="1"/>
                <c:pt idx="0">
                  <c:v>Men</c:v>
                </c:pt>
              </c:strCache>
            </c:strRef>
          </c:tx>
          <c:spPr>
            <a:solidFill>
              <a:schemeClr val="accent4"/>
            </a:solidFill>
          </c:spPr>
          <c:invertIfNegative val="0"/>
          <c:dLbls>
            <c:dLbl>
              <c:idx val="1"/>
              <c:layout/>
              <c:tx>
                <c:rich>
                  <a:bodyPr/>
                  <a:lstStyle/>
                  <a:p>
                    <a:r>
                      <a:rPr lang="en-US"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Cigarettes</c:v>
                </c:pt>
                <c:pt idx="1">
                  <c:v>Pipe/biri</c:v>
                </c:pt>
                <c:pt idx="2">
                  <c:v>Other tobacco</c:v>
                </c:pt>
                <c:pt idx="3">
                  <c:v>Does not use tobacco</c:v>
                </c:pt>
              </c:strCache>
            </c:strRef>
          </c:cat>
          <c:val>
            <c:numRef>
              <c:f>Sheet1!$C$2:$C$5</c:f>
              <c:numCache>
                <c:formatCode>General</c:formatCode>
                <c:ptCount val="4"/>
                <c:pt idx="0">
                  <c:v>28</c:v>
                </c:pt>
                <c:pt idx="1">
                  <c:v>1</c:v>
                </c:pt>
                <c:pt idx="2">
                  <c:v>22</c:v>
                </c:pt>
                <c:pt idx="3">
                  <c:v>55</c:v>
                </c:pt>
              </c:numCache>
            </c:numRef>
          </c:val>
        </c:ser>
        <c:dLbls>
          <c:showLegendKey val="0"/>
          <c:showVal val="1"/>
          <c:showCatName val="0"/>
          <c:showSerName val="0"/>
          <c:showPercent val="0"/>
          <c:showBubbleSize val="0"/>
        </c:dLbls>
        <c:gapWidth val="150"/>
        <c:overlap val="-25"/>
        <c:axId val="163283328"/>
        <c:axId val="163284864"/>
      </c:barChart>
      <c:catAx>
        <c:axId val="163283328"/>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163284864"/>
        <c:crosses val="autoZero"/>
        <c:auto val="1"/>
        <c:lblAlgn val="ctr"/>
        <c:lblOffset val="100"/>
        <c:noMultiLvlLbl val="0"/>
      </c:catAx>
      <c:valAx>
        <c:axId val="163284864"/>
        <c:scaling>
          <c:orientation val="minMax"/>
        </c:scaling>
        <c:delete val="1"/>
        <c:axPos val="l"/>
        <c:numFmt formatCode="General" sourceLinked="1"/>
        <c:majorTickMark val="out"/>
        <c:minorTickMark val="none"/>
        <c:tickLblPos val="none"/>
        <c:crossAx val="163283328"/>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9.1104184893554971E-2"/>
          <c:y val="5.0473457250976198E-2"/>
          <c:w val="0.76766890249829878"/>
          <c:h val="0.76064917013241173"/>
        </c:manualLayout>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Sheet1!$A$2:$A$6</c:f>
              <c:strCache>
                <c:ptCount val="5"/>
                <c:pt idx="0">
                  <c:v>Have heard of TB</c:v>
                </c:pt>
                <c:pt idx="2">
                  <c:v>Know that TB is spread through coughing</c:v>
                </c:pt>
                <c:pt idx="3">
                  <c:v>Believe TB can be cured</c:v>
                </c:pt>
                <c:pt idx="4">
                  <c:v>Have been told by doctor/nurse/LHV they have TB</c:v>
                </c:pt>
              </c:strCache>
            </c:strRef>
          </c:cat>
          <c:val>
            <c:numRef>
              <c:f>Sheet1!$B$2:$B$6</c:f>
              <c:numCache>
                <c:formatCode>General</c:formatCode>
                <c:ptCount val="5"/>
                <c:pt idx="0">
                  <c:v>95</c:v>
                </c:pt>
                <c:pt idx="2">
                  <c:v>48</c:v>
                </c:pt>
                <c:pt idx="3">
                  <c:v>94</c:v>
                </c:pt>
                <c:pt idx="4">
                  <c:v>4</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Sheet1!$A$2:$A$6</c:f>
              <c:strCache>
                <c:ptCount val="5"/>
                <c:pt idx="0">
                  <c:v>Have heard of TB</c:v>
                </c:pt>
                <c:pt idx="2">
                  <c:v>Know that TB is spread through coughing</c:v>
                </c:pt>
                <c:pt idx="3">
                  <c:v>Believe TB can be cured</c:v>
                </c:pt>
                <c:pt idx="4">
                  <c:v>Have been told by doctor/nurse/LHV they have TB</c:v>
                </c:pt>
              </c:strCache>
            </c:strRef>
          </c:cat>
          <c:val>
            <c:numRef>
              <c:f>Sheet1!$C$2:$C$6</c:f>
              <c:numCache>
                <c:formatCode>General</c:formatCode>
                <c:ptCount val="5"/>
                <c:pt idx="0">
                  <c:v>96</c:v>
                </c:pt>
                <c:pt idx="2">
                  <c:v>55</c:v>
                </c:pt>
                <c:pt idx="3">
                  <c:v>94</c:v>
                </c:pt>
                <c:pt idx="4">
                  <c:v>4</c:v>
                </c:pt>
              </c:numCache>
            </c:numRef>
          </c:val>
        </c:ser>
        <c:dLbls>
          <c:dLblPos val="outEnd"/>
          <c:showLegendKey val="0"/>
          <c:showVal val="1"/>
          <c:showCatName val="0"/>
          <c:showSerName val="0"/>
          <c:showPercent val="0"/>
          <c:showBubbleSize val="0"/>
        </c:dLbls>
        <c:gapWidth val="150"/>
        <c:axId val="178468352"/>
        <c:axId val="178469888"/>
      </c:barChart>
      <c:catAx>
        <c:axId val="178468352"/>
        <c:scaling>
          <c:orientation val="minMax"/>
        </c:scaling>
        <c:delete val="0"/>
        <c:axPos val="b"/>
        <c:majorTickMark val="none"/>
        <c:minorTickMark val="none"/>
        <c:tickLblPos val="nextTo"/>
        <c:txPr>
          <a:bodyPr/>
          <a:lstStyle/>
          <a:p>
            <a:pPr>
              <a:defRPr>
                <a:solidFill>
                  <a:schemeClr val="bg1"/>
                </a:solidFill>
              </a:defRPr>
            </a:pPr>
            <a:endParaRPr lang="en-US"/>
          </a:p>
        </c:txPr>
        <c:crossAx val="178469888"/>
        <c:crosses val="autoZero"/>
        <c:auto val="1"/>
        <c:lblAlgn val="ctr"/>
        <c:lblOffset val="100"/>
        <c:noMultiLvlLbl val="0"/>
      </c:catAx>
      <c:valAx>
        <c:axId val="178469888"/>
        <c:scaling>
          <c:orientation val="minMax"/>
          <c:max val="120"/>
        </c:scaling>
        <c:delete val="1"/>
        <c:axPos val="l"/>
        <c:numFmt formatCode="General" sourceLinked="1"/>
        <c:majorTickMark val="out"/>
        <c:minorTickMark val="none"/>
        <c:tickLblPos val="nextTo"/>
        <c:crossAx val="178468352"/>
        <c:crosses val="autoZero"/>
        <c:crossBetween val="between"/>
      </c:valAx>
    </c:plotArea>
    <c:legend>
      <c:legendPos val="t"/>
      <c:layout>
        <c:manualLayout>
          <c:xMode val="edge"/>
          <c:yMode val="edge"/>
          <c:x val="0.19168044619422572"/>
          <c:y val="4.1025641025641026E-2"/>
          <c:w val="0.21941688538932635"/>
          <c:h val="7.1167171411265898E-2"/>
        </c:manualLayou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bar"/>
        <c:grouping val="clustered"/>
        <c:varyColors val="0"/>
        <c:ser>
          <c:idx val="0"/>
          <c:order val="0"/>
          <c:tx>
            <c:strRef>
              <c:f>Sheet1!$B$1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Safe blood transfer</c:v>
                </c:pt>
                <c:pt idx="1">
                  <c:v>Safe sex</c:v>
                </c:pt>
                <c:pt idx="2">
                  <c:v>Disposable syringe</c:v>
                </c:pt>
                <c:pt idx="3">
                  <c:v>Avoid contact with infected person</c:v>
                </c:pt>
                <c:pt idx="4">
                  <c:v>Avoid contaminated food/water</c:v>
                </c:pt>
                <c:pt idx="5">
                  <c:v>There is nothing a person can do/don't know</c:v>
                </c:pt>
              </c:strCache>
            </c:strRef>
          </c:cat>
          <c:val>
            <c:numRef>
              <c:f>Sheet1!$B$2:$B$7</c:f>
              <c:numCache>
                <c:formatCode>General</c:formatCode>
                <c:ptCount val="6"/>
                <c:pt idx="0">
                  <c:v>15</c:v>
                </c:pt>
                <c:pt idx="1">
                  <c:v>15</c:v>
                </c:pt>
                <c:pt idx="2">
                  <c:v>20</c:v>
                </c:pt>
                <c:pt idx="3">
                  <c:v>7</c:v>
                </c:pt>
                <c:pt idx="4">
                  <c:v>32</c:v>
                </c:pt>
                <c:pt idx="5">
                  <c:v>16</c:v>
                </c:pt>
              </c:numCache>
            </c:numRef>
          </c:val>
        </c:ser>
        <c:ser>
          <c:idx val="1"/>
          <c:order val="1"/>
          <c:tx>
            <c:strRef>
              <c:f>Sheet1!$C$1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Safe blood transfer</c:v>
                </c:pt>
                <c:pt idx="1">
                  <c:v>Safe sex</c:v>
                </c:pt>
                <c:pt idx="2">
                  <c:v>Disposable syringe</c:v>
                </c:pt>
                <c:pt idx="3">
                  <c:v>Avoid contact with infected person</c:v>
                </c:pt>
                <c:pt idx="4">
                  <c:v>Avoid contaminated food/water</c:v>
                </c:pt>
                <c:pt idx="5">
                  <c:v>There is nothing a person can do/don't know</c:v>
                </c:pt>
              </c:strCache>
            </c:strRef>
          </c:cat>
          <c:val>
            <c:numRef>
              <c:f>Sheet1!$C$2:$C$7</c:f>
              <c:numCache>
                <c:formatCode>General</c:formatCode>
                <c:ptCount val="6"/>
                <c:pt idx="0">
                  <c:v>6</c:v>
                </c:pt>
                <c:pt idx="1">
                  <c:v>8</c:v>
                </c:pt>
                <c:pt idx="2">
                  <c:v>9</c:v>
                </c:pt>
                <c:pt idx="3">
                  <c:v>9</c:v>
                </c:pt>
                <c:pt idx="4">
                  <c:v>19</c:v>
                </c:pt>
                <c:pt idx="5">
                  <c:v>19</c:v>
                </c:pt>
              </c:numCache>
            </c:numRef>
          </c:val>
        </c:ser>
        <c:dLbls>
          <c:dLblPos val="outEnd"/>
          <c:showLegendKey val="0"/>
          <c:showVal val="1"/>
          <c:showCatName val="0"/>
          <c:showSerName val="0"/>
          <c:showPercent val="0"/>
          <c:showBubbleSize val="0"/>
        </c:dLbls>
        <c:gapWidth val="150"/>
        <c:axId val="178583040"/>
        <c:axId val="178584576"/>
      </c:barChart>
      <c:catAx>
        <c:axId val="178583040"/>
        <c:scaling>
          <c:orientation val="minMax"/>
        </c:scaling>
        <c:delete val="0"/>
        <c:axPos val="l"/>
        <c:majorTickMark val="out"/>
        <c:minorTickMark val="none"/>
        <c:tickLblPos val="nextTo"/>
        <c:txPr>
          <a:bodyPr/>
          <a:lstStyle/>
          <a:p>
            <a:pPr>
              <a:defRPr>
                <a:solidFill>
                  <a:schemeClr val="bg1"/>
                </a:solidFill>
              </a:defRPr>
            </a:pPr>
            <a:endParaRPr lang="en-US"/>
          </a:p>
        </c:txPr>
        <c:crossAx val="178584576"/>
        <c:crosses val="autoZero"/>
        <c:auto val="1"/>
        <c:lblAlgn val="ctr"/>
        <c:lblOffset val="100"/>
        <c:noMultiLvlLbl val="0"/>
      </c:catAx>
      <c:valAx>
        <c:axId val="178584576"/>
        <c:scaling>
          <c:orientation val="minMax"/>
          <c:max val="45"/>
        </c:scaling>
        <c:delete val="1"/>
        <c:axPos val="b"/>
        <c:numFmt formatCode="General" sourceLinked="1"/>
        <c:majorTickMark val="none"/>
        <c:minorTickMark val="none"/>
        <c:tickLblPos val="nextTo"/>
        <c:crossAx val="178583040"/>
        <c:crosses val="autoZero"/>
        <c:crossBetween val="between"/>
      </c:valAx>
    </c:plotArea>
    <c:legend>
      <c:legendPos val="r"/>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0"/>
    <c:plotArea>
      <c:layout>
        <c:manualLayout>
          <c:layoutTarget val="inner"/>
          <c:xMode val="edge"/>
          <c:yMode val="edge"/>
          <c:x val="1.7354017674396205E-2"/>
          <c:y val="1.655783328808037E-2"/>
          <c:w val="0.66613234007513766"/>
          <c:h val="0.86844371142796339"/>
        </c:manualLayout>
      </c:layout>
      <c:barChart>
        <c:barDir val="col"/>
        <c:grouping val="percentStacked"/>
        <c:varyColors val="0"/>
        <c:ser>
          <c:idx val="0"/>
          <c:order val="0"/>
          <c:tx>
            <c:strRef>
              <c:f>Sheet1!$B$1</c:f>
              <c:strCache>
                <c:ptCount val="1"/>
                <c:pt idx="0">
                  <c:v>Improved</c:v>
                </c:pt>
              </c:strCache>
            </c:strRef>
          </c:tx>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59</c:v>
                </c:pt>
                <c:pt idx="1">
                  <c:v>86</c:v>
                </c:pt>
                <c:pt idx="2">
                  <c:v>45</c:v>
                </c:pt>
              </c:numCache>
            </c:numRef>
          </c:val>
        </c:ser>
        <c:ser>
          <c:idx val="1"/>
          <c:order val="1"/>
          <c:tx>
            <c:strRef>
              <c:f>Sheet1!$C$1</c:f>
              <c:strCache>
                <c:ptCount val="1"/>
                <c:pt idx="0">
                  <c:v>Shared</c:v>
                </c:pt>
              </c:strCache>
            </c:strRef>
          </c:tx>
          <c:spPr>
            <a:solidFill>
              <a:schemeClr val="accent5">
                <a:lumMod val="60000"/>
                <a:lumOff val="40000"/>
              </a:schemeClr>
            </a:solidFill>
          </c:spPr>
          <c:invertIfNegative val="0"/>
          <c:dLbls>
            <c:dLbl>
              <c:idx val="0"/>
              <c:layout>
                <c:manualLayout>
                  <c:x val="-7.6452599388379065E-3"/>
                  <c:y val="1.3235845519310086E-4"/>
                </c:manualLayout>
              </c:layout>
              <c:dLblPos val="ctr"/>
              <c:showLegendKey val="0"/>
              <c:showVal val="1"/>
              <c:showCatName val="0"/>
              <c:showSerName val="0"/>
              <c:showPercent val="0"/>
              <c:showBubbleSize val="0"/>
            </c:dLbl>
            <c:dLbl>
              <c:idx val="2"/>
              <c:layout/>
              <c:tx>
                <c:rich>
                  <a:bodyPr/>
                  <a:lstStyle/>
                  <a:p>
                    <a:r>
                      <a:rPr lang="en-US" dirty="0" smtClean="0"/>
                      <a:t>12</a:t>
                    </a:r>
                    <a:endParaRPr lang="en-US" dirty="0"/>
                  </a:p>
                </c:rich>
              </c:tx>
              <c:showLegendKey val="0"/>
              <c:showVal val="1"/>
              <c:showCatName val="0"/>
              <c:showSerName val="0"/>
              <c:showPercent val="0"/>
              <c:showBubbleSize val="0"/>
            </c:dLbl>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11</c:v>
                </c:pt>
                <c:pt idx="1">
                  <c:v>8</c:v>
                </c:pt>
                <c:pt idx="2">
                  <c:v>12</c:v>
                </c:pt>
              </c:numCache>
            </c:numRef>
          </c:val>
        </c:ser>
        <c:ser>
          <c:idx val="2"/>
          <c:order val="2"/>
          <c:tx>
            <c:strRef>
              <c:f>Sheet1!$D$1</c:f>
              <c:strCache>
                <c:ptCount val="1"/>
                <c:pt idx="0">
                  <c:v>Non-improved</c:v>
                </c:pt>
              </c:strCache>
            </c:strRef>
          </c:tx>
          <c:spPr>
            <a:solidFill>
              <a:schemeClr val="accent5">
                <a:lumMod val="20000"/>
                <a:lumOff val="80000"/>
              </a:schemeClr>
            </a:solidFill>
          </c:spPr>
          <c:invertIfNegative val="0"/>
          <c:dLbls>
            <c:txPr>
              <a:bodyPr/>
              <a:lstStyle/>
              <a:p>
                <a:pPr>
                  <a:defRPr b="1">
                    <a:solidFill>
                      <a:schemeClr val="bg1"/>
                    </a:solidFill>
                  </a:defRPr>
                </a:pPr>
                <a:endParaRPr lang="en-US"/>
              </a:p>
            </c:txPr>
            <c:dLblPos val="ct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Sheet1!$D$2:$D$4</c:f>
              <c:numCache>
                <c:formatCode>General</c:formatCode>
                <c:ptCount val="3"/>
                <c:pt idx="0">
                  <c:v>30</c:v>
                </c:pt>
                <c:pt idx="1">
                  <c:v>6</c:v>
                </c:pt>
                <c:pt idx="2">
                  <c:v>43</c:v>
                </c:pt>
              </c:numCache>
            </c:numRef>
          </c:val>
        </c:ser>
        <c:dLbls>
          <c:showLegendKey val="0"/>
          <c:showVal val="0"/>
          <c:showCatName val="0"/>
          <c:showSerName val="0"/>
          <c:showPercent val="0"/>
          <c:showBubbleSize val="0"/>
        </c:dLbls>
        <c:gapWidth val="78"/>
        <c:overlap val="100"/>
        <c:axId val="241954176"/>
        <c:axId val="241964160"/>
      </c:barChart>
      <c:catAx>
        <c:axId val="241954176"/>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241964160"/>
        <c:crosses val="autoZero"/>
        <c:auto val="1"/>
        <c:lblAlgn val="ctr"/>
        <c:lblOffset val="100"/>
        <c:noMultiLvlLbl val="0"/>
      </c:catAx>
      <c:valAx>
        <c:axId val="241964160"/>
        <c:scaling>
          <c:orientation val="minMax"/>
          <c:max val="1"/>
          <c:min val="0.1"/>
        </c:scaling>
        <c:delete val="1"/>
        <c:axPos val="l"/>
        <c:numFmt formatCode="0%" sourceLinked="1"/>
        <c:majorTickMark val="out"/>
        <c:minorTickMark val="none"/>
        <c:tickLblPos val="none"/>
        <c:crossAx val="241954176"/>
        <c:crosses val="autoZero"/>
        <c:crossBetween val="between"/>
      </c:valAx>
    </c:plotArea>
    <c:legend>
      <c:legendPos val="r"/>
      <c:layout>
        <c:manualLayout>
          <c:xMode val="edge"/>
          <c:yMode val="edge"/>
          <c:x val="0.68586915167714124"/>
          <c:y val="0.5288100862392201"/>
          <c:w val="0.20202244214885984"/>
          <c:h val="0.19825140607424072"/>
        </c:manualLayou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1"/>
            <c:invertIfNegative val="0"/>
            <c:bubble3D val="0"/>
            <c:spPr>
              <a:solidFill>
                <a:schemeClr val="accent5"/>
              </a:solidFill>
            </c:spPr>
          </c:dPt>
          <c:dPt>
            <c:idx val="2"/>
            <c:invertIfNegative val="0"/>
            <c:bubble3D val="0"/>
            <c:spPr>
              <a:solidFill>
                <a:schemeClr val="accent6">
                  <a:lumMod val="50000"/>
                </a:schemeClr>
              </a:solidFill>
            </c:spPr>
          </c:dPt>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94</c:v>
                </c:pt>
                <c:pt idx="1">
                  <c:v>100</c:v>
                </c:pt>
                <c:pt idx="2">
                  <c:v>91</c:v>
                </c:pt>
              </c:numCache>
            </c:numRef>
          </c:val>
        </c:ser>
        <c:dLbls>
          <c:dLblPos val="outEnd"/>
          <c:showLegendKey val="0"/>
          <c:showVal val="1"/>
          <c:showCatName val="0"/>
          <c:showSerName val="0"/>
          <c:showPercent val="0"/>
          <c:showBubbleSize val="0"/>
        </c:dLbls>
        <c:gapWidth val="150"/>
        <c:axId val="250107392"/>
        <c:axId val="250111488"/>
      </c:barChart>
      <c:catAx>
        <c:axId val="250107392"/>
        <c:scaling>
          <c:orientation val="minMax"/>
        </c:scaling>
        <c:delete val="0"/>
        <c:axPos val="b"/>
        <c:majorTickMark val="out"/>
        <c:minorTickMark val="none"/>
        <c:tickLblPos val="nextTo"/>
        <c:txPr>
          <a:bodyPr/>
          <a:lstStyle/>
          <a:p>
            <a:pPr>
              <a:defRPr>
                <a:solidFill>
                  <a:schemeClr val="bg1"/>
                </a:solidFill>
              </a:defRPr>
            </a:pPr>
            <a:endParaRPr lang="en-US"/>
          </a:p>
        </c:txPr>
        <c:crossAx val="250111488"/>
        <c:crosses val="autoZero"/>
        <c:auto val="1"/>
        <c:lblAlgn val="ctr"/>
        <c:lblOffset val="100"/>
        <c:noMultiLvlLbl val="0"/>
      </c:catAx>
      <c:valAx>
        <c:axId val="250111488"/>
        <c:scaling>
          <c:orientation val="minMax"/>
          <c:max val="105"/>
          <c:min val="0"/>
        </c:scaling>
        <c:delete val="1"/>
        <c:axPos val="l"/>
        <c:numFmt formatCode="General" sourceLinked="1"/>
        <c:majorTickMark val="none"/>
        <c:minorTickMark val="none"/>
        <c:tickLblPos val="nextTo"/>
        <c:crossAx val="25010739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0"/>
    <c:plotArea>
      <c:layout>
        <c:manualLayout>
          <c:layoutTarget val="inner"/>
          <c:xMode val="edge"/>
          <c:yMode val="edge"/>
          <c:x val="0.17332043623857363"/>
          <c:y val="1.1976047904191578E-2"/>
          <c:w val="0.68450945786949047"/>
          <c:h val="0.98802405949256344"/>
        </c:manualLayout>
      </c:layout>
      <c:barChart>
        <c:barDir val="bar"/>
        <c:grouping val="clustered"/>
        <c:varyColors val="0"/>
        <c:ser>
          <c:idx val="0"/>
          <c:order val="0"/>
          <c:tx>
            <c:strRef>
              <c:f>Sheet1!$B$1</c:f>
              <c:strCache>
                <c:ptCount val="1"/>
                <c:pt idx="0">
                  <c:v>Total</c:v>
                </c:pt>
              </c:strCache>
            </c:strRef>
          </c:tx>
          <c:spPr>
            <a:solidFill>
              <a:schemeClr val="accent1"/>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Internet connection</c:v>
                </c:pt>
                <c:pt idx="1">
                  <c:v>Radio</c:v>
                </c:pt>
                <c:pt idx="2">
                  <c:v>Computer</c:v>
                </c:pt>
                <c:pt idx="3">
                  <c:v>Motocycle/ scooter</c:v>
                </c:pt>
                <c:pt idx="4">
                  <c:v>Television</c:v>
                </c:pt>
                <c:pt idx="5">
                  <c:v>Mobile phone</c:v>
                </c:pt>
              </c:strCache>
            </c:strRef>
          </c:cat>
          <c:val>
            <c:numRef>
              <c:f>Sheet1!$B$2:$B$7</c:f>
              <c:numCache>
                <c:formatCode>General</c:formatCode>
                <c:ptCount val="6"/>
                <c:pt idx="0">
                  <c:v>7</c:v>
                </c:pt>
                <c:pt idx="1">
                  <c:v>11</c:v>
                </c:pt>
                <c:pt idx="2">
                  <c:v>13</c:v>
                </c:pt>
                <c:pt idx="3">
                  <c:v>35</c:v>
                </c:pt>
                <c:pt idx="4">
                  <c:v>60</c:v>
                </c:pt>
                <c:pt idx="5">
                  <c:v>87</c:v>
                </c:pt>
              </c:numCache>
            </c:numRef>
          </c:val>
        </c:ser>
        <c:ser>
          <c:idx val="1"/>
          <c:order val="1"/>
          <c:tx>
            <c:strRef>
              <c:f>Sheet1!$C$1</c:f>
              <c:strCache>
                <c:ptCount val="1"/>
                <c:pt idx="0">
                  <c:v>Urban</c:v>
                </c:pt>
              </c:strCache>
            </c:strRef>
          </c:tx>
          <c:spPr>
            <a:solidFill>
              <a:schemeClr val="accent5"/>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Internet connection</c:v>
                </c:pt>
                <c:pt idx="1">
                  <c:v>Radio</c:v>
                </c:pt>
                <c:pt idx="2">
                  <c:v>Computer</c:v>
                </c:pt>
                <c:pt idx="3">
                  <c:v>Motocycle/ scooter</c:v>
                </c:pt>
                <c:pt idx="4">
                  <c:v>Television</c:v>
                </c:pt>
                <c:pt idx="5">
                  <c:v>Mobile phone</c:v>
                </c:pt>
              </c:strCache>
            </c:strRef>
          </c:cat>
          <c:val>
            <c:numRef>
              <c:f>Sheet1!$C$2:$C$7</c:f>
              <c:numCache>
                <c:formatCode>General</c:formatCode>
                <c:ptCount val="6"/>
                <c:pt idx="0">
                  <c:v>17</c:v>
                </c:pt>
                <c:pt idx="1">
                  <c:v>11</c:v>
                </c:pt>
                <c:pt idx="2">
                  <c:v>29</c:v>
                </c:pt>
                <c:pt idx="3">
                  <c:v>47</c:v>
                </c:pt>
                <c:pt idx="4">
                  <c:v>87</c:v>
                </c:pt>
                <c:pt idx="5">
                  <c:v>95</c:v>
                </c:pt>
              </c:numCache>
            </c:numRef>
          </c:val>
        </c:ser>
        <c:ser>
          <c:idx val="2"/>
          <c:order val="2"/>
          <c:tx>
            <c:strRef>
              <c:f>Sheet1!$D$1</c:f>
              <c:strCache>
                <c:ptCount val="1"/>
                <c:pt idx="0">
                  <c:v>Rural</c:v>
                </c:pt>
              </c:strCache>
            </c:strRef>
          </c:tx>
          <c:spPr>
            <a:solidFill>
              <a:schemeClr val="accent6">
                <a:lumMod val="50000"/>
              </a:schemeClr>
            </a:solidFill>
          </c:spPr>
          <c:invertIfNegative val="0"/>
          <c:dLbls>
            <c:txPr>
              <a:bodyPr/>
              <a:lstStyle/>
              <a:p>
                <a:pPr>
                  <a:defRPr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Internet connection</c:v>
                </c:pt>
                <c:pt idx="1">
                  <c:v>Radio</c:v>
                </c:pt>
                <c:pt idx="2">
                  <c:v>Computer</c:v>
                </c:pt>
                <c:pt idx="3">
                  <c:v>Motocycle/ scooter</c:v>
                </c:pt>
                <c:pt idx="4">
                  <c:v>Television</c:v>
                </c:pt>
                <c:pt idx="5">
                  <c:v>Mobile phone</c:v>
                </c:pt>
              </c:strCache>
            </c:strRef>
          </c:cat>
          <c:val>
            <c:numRef>
              <c:f>Sheet1!$D$2:$D$7</c:f>
              <c:numCache>
                <c:formatCode>General</c:formatCode>
                <c:ptCount val="6"/>
                <c:pt idx="0">
                  <c:v>1</c:v>
                </c:pt>
                <c:pt idx="1">
                  <c:v>11</c:v>
                </c:pt>
                <c:pt idx="2">
                  <c:v>5</c:v>
                </c:pt>
                <c:pt idx="3">
                  <c:v>28</c:v>
                </c:pt>
                <c:pt idx="4">
                  <c:v>47</c:v>
                </c:pt>
                <c:pt idx="5">
                  <c:v>83</c:v>
                </c:pt>
              </c:numCache>
            </c:numRef>
          </c:val>
        </c:ser>
        <c:dLbls>
          <c:dLblPos val="outEnd"/>
          <c:showLegendKey val="0"/>
          <c:showVal val="1"/>
          <c:showCatName val="0"/>
          <c:showSerName val="0"/>
          <c:showPercent val="0"/>
          <c:showBubbleSize val="0"/>
        </c:dLbls>
        <c:gapWidth val="152"/>
        <c:axId val="248228480"/>
        <c:axId val="248242560"/>
      </c:barChart>
      <c:catAx>
        <c:axId val="248228480"/>
        <c:scaling>
          <c:orientation val="minMax"/>
        </c:scaling>
        <c:delete val="0"/>
        <c:axPos val="l"/>
        <c:numFmt formatCode="General" sourceLinked="1"/>
        <c:majorTickMark val="none"/>
        <c:minorTickMark val="none"/>
        <c:tickLblPos val="nextTo"/>
        <c:txPr>
          <a:bodyPr/>
          <a:lstStyle/>
          <a:p>
            <a:pPr>
              <a:defRPr>
                <a:solidFill>
                  <a:schemeClr val="bg1"/>
                </a:solidFill>
              </a:defRPr>
            </a:pPr>
            <a:endParaRPr lang="en-US"/>
          </a:p>
        </c:txPr>
        <c:crossAx val="248242560"/>
        <c:crosses val="autoZero"/>
        <c:auto val="1"/>
        <c:lblAlgn val="ctr"/>
        <c:lblOffset val="100"/>
        <c:tickMarkSkip val="1"/>
        <c:noMultiLvlLbl val="0"/>
      </c:catAx>
      <c:valAx>
        <c:axId val="248242560"/>
        <c:scaling>
          <c:orientation val="minMax"/>
          <c:max val="100"/>
        </c:scaling>
        <c:delete val="0"/>
        <c:axPos val="b"/>
        <c:numFmt formatCode="General" sourceLinked="1"/>
        <c:majorTickMark val="out"/>
        <c:minorTickMark val="none"/>
        <c:tickLblPos val="none"/>
        <c:crossAx val="248228480"/>
        <c:crosses val="autoZero"/>
        <c:crossBetween val="between"/>
      </c:valAx>
    </c:plotArea>
    <c:legend>
      <c:legendPos val="r"/>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barChart>
        <c:barDir val="col"/>
        <c:grouping val="clustered"/>
        <c:varyColors val="0"/>
        <c:ser>
          <c:idx val="0"/>
          <c:order val="0"/>
          <c:tx>
            <c:strRef>
              <c:f>Sheet1!$B$1</c:f>
              <c:strCache>
                <c:ptCount val="1"/>
                <c:pt idx="0">
                  <c:v>Balochistan</c:v>
                </c:pt>
              </c:strCache>
            </c:strRef>
          </c:tx>
          <c:spPr>
            <a:solidFill>
              <a:schemeClr val="accent1">
                <a:lumMod val="50000"/>
                <a:lumOff val="50000"/>
              </a:schemeClr>
            </a:solidFill>
          </c:spPr>
          <c:invertIfNegative val="0"/>
          <c:dLbls>
            <c:dLbl>
              <c:idx val="3"/>
              <c:tx>
                <c:rich>
                  <a:bodyPr/>
                  <a:lstStyle/>
                  <a:p>
                    <a:r>
                      <a:rPr lang="en-US" dirty="0" smtClean="0"/>
                      <a:t>44</a:t>
                    </a:r>
                    <a:endParaRPr lang="en-US" dirty="0"/>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Sheet1!$B$2:$B$3</c:f>
              <c:numCache>
                <c:formatCode>General</c:formatCode>
                <c:ptCount val="2"/>
                <c:pt idx="0">
                  <c:v>44</c:v>
                </c:pt>
                <c:pt idx="1">
                  <c:v>7</c:v>
                </c:pt>
              </c:numCache>
            </c:numRef>
          </c:val>
        </c:ser>
        <c:ser>
          <c:idx val="1"/>
          <c:order val="1"/>
          <c:tx>
            <c:strRef>
              <c:f>Sheet1!$C$1</c:f>
              <c:strCache>
                <c:ptCount val="1"/>
                <c:pt idx="0">
                  <c:v>Gilgit Baltistan</c:v>
                </c:pt>
              </c:strCache>
            </c:strRef>
          </c:tx>
          <c:spPr>
            <a:solidFill>
              <a:schemeClr val="accent2">
                <a:lumMod val="40000"/>
                <a:lumOff val="6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Sheet1!$C$2:$C$3</c:f>
              <c:numCache>
                <c:formatCode>General</c:formatCode>
                <c:ptCount val="2"/>
                <c:pt idx="0">
                  <c:v>50</c:v>
                </c:pt>
                <c:pt idx="1">
                  <c:v>1</c:v>
                </c:pt>
              </c:numCache>
            </c:numRef>
          </c:val>
        </c:ser>
        <c:ser>
          <c:idx val="2"/>
          <c:order val="2"/>
          <c:tx>
            <c:strRef>
              <c:f>Sheet1!$D$1</c:f>
              <c:strCache>
                <c:ptCount val="1"/>
                <c:pt idx="0">
                  <c:v>ICT Islamabad</c:v>
                </c:pt>
              </c:strCache>
            </c:strRef>
          </c:tx>
          <c:spPr>
            <a:solidFill>
              <a:schemeClr val="accent5">
                <a:lumMod val="60000"/>
                <a:lumOff val="4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Sheet1!$D$2:$D$3</c:f>
              <c:numCache>
                <c:formatCode>General</c:formatCode>
                <c:ptCount val="2"/>
                <c:pt idx="0">
                  <c:v>2</c:v>
                </c:pt>
                <c:pt idx="1">
                  <c:v>69</c:v>
                </c:pt>
              </c:numCache>
            </c:numRef>
          </c:val>
        </c:ser>
        <c:ser>
          <c:idx val="3"/>
          <c:order val="3"/>
          <c:tx>
            <c:strRef>
              <c:f>Sheet1!$E$1</c:f>
              <c:strCache>
                <c:ptCount val="1"/>
                <c:pt idx="0">
                  <c:v>Khyber Pakhtunkhwa</c:v>
                </c:pt>
              </c:strCache>
            </c:strRef>
          </c:tx>
          <c:spPr>
            <a:solidFill>
              <a:schemeClr val="accent1">
                <a:lumMod val="90000"/>
                <a:lumOff val="1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Sheet1!$E$2:$E$3</c:f>
              <c:numCache>
                <c:formatCode>General</c:formatCode>
                <c:ptCount val="2"/>
                <c:pt idx="0">
                  <c:v>18</c:v>
                </c:pt>
                <c:pt idx="1">
                  <c:v>10</c:v>
                </c:pt>
              </c:numCache>
            </c:numRef>
          </c:val>
        </c:ser>
        <c:ser>
          <c:idx val="4"/>
          <c:order val="4"/>
          <c:tx>
            <c:strRef>
              <c:f>Sheet1!$F$1</c:f>
              <c:strCache>
                <c:ptCount val="1"/>
                <c:pt idx="0">
                  <c:v>Punjab</c:v>
                </c:pt>
              </c:strCache>
            </c:strRef>
          </c:tx>
          <c:spPr>
            <a:solidFill>
              <a:schemeClr val="accent2"/>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Sheet1!$F$2:$F$3</c:f>
              <c:numCache>
                <c:formatCode>General</c:formatCode>
                <c:ptCount val="2"/>
                <c:pt idx="0">
                  <c:v>13</c:v>
                </c:pt>
                <c:pt idx="1">
                  <c:v>31</c:v>
                </c:pt>
              </c:numCache>
            </c:numRef>
          </c:val>
        </c:ser>
        <c:ser>
          <c:idx val="5"/>
          <c:order val="5"/>
          <c:tx>
            <c:strRef>
              <c:f>Sheet1!$G$1</c:f>
              <c:strCache>
                <c:ptCount val="1"/>
                <c:pt idx="0">
                  <c:v>Sindh</c:v>
                </c:pt>
              </c:strCache>
            </c:strRef>
          </c:tx>
          <c:spPr>
            <a:solidFill>
              <a:schemeClr val="accent5"/>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Lowest Quintile</c:v>
                </c:pt>
                <c:pt idx="1">
                  <c:v>Highest Quintile</c:v>
                </c:pt>
              </c:strCache>
            </c:strRef>
          </c:cat>
          <c:val>
            <c:numRef>
              <c:f>Sheet1!$G$2:$G$3</c:f>
              <c:numCache>
                <c:formatCode>General</c:formatCode>
                <c:ptCount val="2"/>
                <c:pt idx="0">
                  <c:v>32</c:v>
                </c:pt>
                <c:pt idx="1">
                  <c:v>27</c:v>
                </c:pt>
              </c:numCache>
            </c:numRef>
          </c:val>
        </c:ser>
        <c:dLbls>
          <c:showLegendKey val="0"/>
          <c:showVal val="1"/>
          <c:showCatName val="0"/>
          <c:showSerName val="0"/>
          <c:showPercent val="0"/>
          <c:showBubbleSize val="0"/>
        </c:dLbls>
        <c:gapWidth val="150"/>
        <c:overlap val="-25"/>
        <c:axId val="21396096"/>
        <c:axId val="21406080"/>
      </c:barChart>
      <c:catAx>
        <c:axId val="21396096"/>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21406080"/>
        <c:crosses val="autoZero"/>
        <c:auto val="1"/>
        <c:lblAlgn val="ctr"/>
        <c:lblOffset val="100"/>
        <c:noMultiLvlLbl val="0"/>
      </c:catAx>
      <c:valAx>
        <c:axId val="21406080"/>
        <c:scaling>
          <c:orientation val="minMax"/>
        </c:scaling>
        <c:delete val="1"/>
        <c:axPos val="l"/>
        <c:numFmt formatCode="General" sourceLinked="1"/>
        <c:majorTickMark val="out"/>
        <c:minorTickMark val="none"/>
        <c:tickLblPos val="none"/>
        <c:crossAx val="21396096"/>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6"/>
            </a:solidFill>
          </c:spPr>
          <c:invertIfNegative val="0"/>
          <c:dPt>
            <c:idx val="0"/>
            <c:invertIfNegative val="0"/>
            <c:bubble3D val="0"/>
            <c:spPr>
              <a:solidFill>
                <a:schemeClr val="accent1"/>
              </a:solidFill>
            </c:spPr>
          </c:dPt>
          <c:dPt>
            <c:idx val="1"/>
            <c:invertIfNegative val="0"/>
            <c:bubble3D val="0"/>
            <c:spPr>
              <a:solidFill>
                <a:schemeClr val="accent5"/>
              </a:solidFill>
            </c:spPr>
          </c:dPt>
          <c:dPt>
            <c:idx val="2"/>
            <c:invertIfNegative val="0"/>
            <c:bubble3D val="0"/>
            <c:spPr>
              <a:solidFill>
                <a:schemeClr val="accent6">
                  <a:lumMod val="50000"/>
                </a:schemeClr>
              </a:solidFill>
            </c:spPr>
          </c:dPt>
          <c:dLbls>
            <c:dLbl>
              <c:idx val="3"/>
              <c:tx>
                <c:rich>
                  <a:bodyPr/>
                  <a:lstStyle/>
                  <a:p>
                    <a:r>
                      <a:rPr lang="en-US" b="1"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4</c:v>
                </c:pt>
                <c:pt idx="1">
                  <c:v>7</c:v>
                </c:pt>
                <c:pt idx="2">
                  <c:v>2</c:v>
                </c:pt>
              </c:numCache>
            </c:numRef>
          </c:val>
        </c:ser>
        <c:ser>
          <c:idx val="1"/>
          <c:order val="1"/>
          <c:tx>
            <c:strRef>
              <c:f>Sheet1!$C$1</c:f>
              <c:strCache>
                <c:ptCount val="1"/>
                <c:pt idx="0">
                  <c:v>Column2</c:v>
                </c:pt>
              </c:strCache>
            </c:strRef>
          </c:tx>
          <c:invertIfNegative val="0"/>
          <c:cat>
            <c:strRef>
              <c:f>Sheet1!$A$2:$A$4</c:f>
              <c:strCache>
                <c:ptCount val="3"/>
                <c:pt idx="0">
                  <c:v>Total</c:v>
                </c:pt>
                <c:pt idx="1">
                  <c:v>Urban</c:v>
                </c:pt>
                <c:pt idx="2">
                  <c:v>Rural</c:v>
                </c:pt>
              </c:strCache>
            </c:strRef>
          </c:cat>
          <c:val>
            <c:numRef>
              <c:f>Sheet1!$C$2:$C$4</c:f>
              <c:numCache>
                <c:formatCode>General</c:formatCode>
                <c:ptCount val="3"/>
              </c:numCache>
            </c:numRef>
          </c:val>
        </c:ser>
        <c:dLbls>
          <c:showLegendKey val="0"/>
          <c:showVal val="1"/>
          <c:showCatName val="0"/>
          <c:showSerName val="0"/>
          <c:showPercent val="0"/>
          <c:showBubbleSize val="0"/>
        </c:dLbls>
        <c:gapWidth val="150"/>
        <c:overlap val="-25"/>
        <c:axId val="21851136"/>
        <c:axId val="21865216"/>
      </c:barChart>
      <c:catAx>
        <c:axId val="21851136"/>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21865216"/>
        <c:crosses val="autoZero"/>
        <c:auto val="1"/>
        <c:lblAlgn val="ctr"/>
        <c:lblOffset val="100"/>
        <c:noMultiLvlLbl val="0"/>
      </c:catAx>
      <c:valAx>
        <c:axId val="21865216"/>
        <c:scaling>
          <c:orientation val="minMax"/>
          <c:max val="45"/>
        </c:scaling>
        <c:delete val="1"/>
        <c:axPos val="l"/>
        <c:numFmt formatCode="General" sourceLinked="1"/>
        <c:majorTickMark val="out"/>
        <c:minorTickMark val="none"/>
        <c:tickLblPos val="none"/>
        <c:crossAx val="218511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6"/>
            </a:solidFill>
          </c:spPr>
          <c:invertIfNegative val="0"/>
          <c:dPt>
            <c:idx val="0"/>
            <c:invertIfNegative val="0"/>
            <c:bubble3D val="0"/>
            <c:spPr>
              <a:solidFill>
                <a:schemeClr val="accent1"/>
              </a:solidFill>
            </c:spPr>
          </c:dPt>
          <c:dPt>
            <c:idx val="1"/>
            <c:invertIfNegative val="0"/>
            <c:bubble3D val="0"/>
            <c:spPr>
              <a:solidFill>
                <a:schemeClr val="accent5"/>
              </a:solidFill>
            </c:spPr>
          </c:dPt>
          <c:dPt>
            <c:idx val="2"/>
            <c:invertIfNegative val="0"/>
            <c:bubble3D val="0"/>
            <c:spPr>
              <a:solidFill>
                <a:schemeClr val="accent6">
                  <a:lumMod val="50000"/>
                </a:schemeClr>
              </a:solidFill>
            </c:spPr>
          </c:dPt>
          <c:dLbls>
            <c:dLbl>
              <c:idx val="3"/>
              <c:tx>
                <c:rich>
                  <a:bodyPr/>
                  <a:lstStyle/>
                  <a:p>
                    <a:r>
                      <a:rPr lang="en-US" b="1"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18</c:v>
                </c:pt>
                <c:pt idx="1">
                  <c:v>16</c:v>
                </c:pt>
                <c:pt idx="2">
                  <c:v>19</c:v>
                </c:pt>
              </c:numCache>
            </c:numRef>
          </c:val>
        </c:ser>
        <c:dLbls>
          <c:showLegendKey val="0"/>
          <c:showVal val="1"/>
          <c:showCatName val="0"/>
          <c:showSerName val="0"/>
          <c:showPercent val="0"/>
          <c:showBubbleSize val="0"/>
        </c:dLbls>
        <c:gapWidth val="150"/>
        <c:overlap val="-25"/>
        <c:axId val="259139456"/>
        <c:axId val="259143552"/>
      </c:barChart>
      <c:catAx>
        <c:axId val="259139456"/>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259143552"/>
        <c:crosses val="autoZero"/>
        <c:auto val="1"/>
        <c:lblAlgn val="ctr"/>
        <c:lblOffset val="100"/>
        <c:noMultiLvlLbl val="0"/>
      </c:catAx>
      <c:valAx>
        <c:axId val="259143552"/>
        <c:scaling>
          <c:orientation val="minMax"/>
          <c:max val="45"/>
        </c:scaling>
        <c:delete val="1"/>
        <c:axPos val="l"/>
        <c:numFmt formatCode="General" sourceLinked="1"/>
        <c:majorTickMark val="out"/>
        <c:minorTickMark val="none"/>
        <c:tickLblPos val="none"/>
        <c:crossAx val="25913945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barChart>
        <c:barDir val="col"/>
        <c:grouping val="clustered"/>
        <c:varyColors val="0"/>
        <c:ser>
          <c:idx val="0"/>
          <c:order val="0"/>
          <c:tx>
            <c:strRef>
              <c:f>Sheet1!$B$1</c:f>
              <c:strCache>
                <c:ptCount val="1"/>
                <c:pt idx="0">
                  <c:v>Total</c:v>
                </c:pt>
              </c:strCache>
            </c:strRef>
          </c:tx>
          <c:spPr>
            <a:solidFill>
              <a:schemeClr val="accent1"/>
            </a:solidFill>
          </c:spPr>
          <c:invertIfNegative val="0"/>
          <c:dPt>
            <c:idx val="0"/>
            <c:invertIfNegative val="0"/>
            <c:bubble3D val="0"/>
          </c:dPt>
          <c:dPt>
            <c:idx val="1"/>
            <c:invertIfNegative val="0"/>
            <c:bubble3D val="0"/>
          </c:dPt>
          <c:dPt>
            <c:idx val="2"/>
            <c:invertIfNegative val="0"/>
            <c:bubble3D val="0"/>
          </c:dPt>
          <c:dLbls>
            <c:dLbl>
              <c:idx val="3"/>
              <c:tx>
                <c:rich>
                  <a:bodyPr/>
                  <a:lstStyle/>
                  <a:p>
                    <a:r>
                      <a:rPr lang="en-US" b="1" smtClean="0"/>
                      <a:t>&lt;1</a:t>
                    </a:r>
                    <a:endParaRPr lang="en-US"/>
                  </a:p>
                </c:rich>
              </c:tx>
              <c:showLegendKey val="0"/>
              <c:showVal val="1"/>
              <c:showCatName val="0"/>
              <c:showSerName val="0"/>
              <c:showPercent val="0"/>
              <c:showBubbleSize val="0"/>
            </c:dLbl>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Bay Form                                                (Among those under age 18)</c:v>
                </c:pt>
                <c:pt idx="1">
                  <c:v>CNIC                                                         (Among those age 18+)</c:v>
                </c:pt>
              </c:strCache>
            </c:strRef>
          </c:cat>
          <c:val>
            <c:numRef>
              <c:f>Sheet1!$B$2:$B$3</c:f>
              <c:numCache>
                <c:formatCode>General</c:formatCode>
                <c:ptCount val="2"/>
                <c:pt idx="0">
                  <c:v>20</c:v>
                </c:pt>
                <c:pt idx="1">
                  <c:v>83</c:v>
                </c:pt>
              </c:numCache>
            </c:numRef>
          </c:val>
        </c:ser>
        <c:ser>
          <c:idx val="1"/>
          <c:order val="1"/>
          <c:tx>
            <c:strRef>
              <c:f>Sheet1!$C$1</c:f>
              <c:strCache>
                <c:ptCount val="1"/>
                <c:pt idx="0">
                  <c:v>Women</c:v>
                </c:pt>
              </c:strCache>
            </c:strRef>
          </c:tx>
          <c:spPr>
            <a:solidFill>
              <a:schemeClr val="accent6"/>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Bay Form                                                (Among those under age 18)</c:v>
                </c:pt>
                <c:pt idx="1">
                  <c:v>CNIC                                                         (Among those age 18+)</c:v>
                </c:pt>
              </c:strCache>
            </c:strRef>
          </c:cat>
          <c:val>
            <c:numRef>
              <c:f>Sheet1!$C$2:$C$3</c:f>
              <c:numCache>
                <c:formatCode>General</c:formatCode>
                <c:ptCount val="2"/>
                <c:pt idx="0">
                  <c:v>19</c:v>
                </c:pt>
                <c:pt idx="1">
                  <c:v>77</c:v>
                </c:pt>
              </c:numCache>
            </c:numRef>
          </c:val>
        </c:ser>
        <c:ser>
          <c:idx val="2"/>
          <c:order val="2"/>
          <c:tx>
            <c:strRef>
              <c:f>Sheet1!$D$1</c:f>
              <c:strCache>
                <c:ptCount val="1"/>
                <c:pt idx="0">
                  <c:v>Men</c:v>
                </c:pt>
              </c:strCache>
            </c:strRef>
          </c:tx>
          <c:spPr>
            <a:solidFill>
              <a:schemeClr val="accent4"/>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Bay Form                                                (Among those under age 18)</c:v>
                </c:pt>
                <c:pt idx="1">
                  <c:v>CNIC                                                         (Among those age 18+)</c:v>
                </c:pt>
              </c:strCache>
            </c:strRef>
          </c:cat>
          <c:val>
            <c:numRef>
              <c:f>Sheet1!$D$2:$D$3</c:f>
              <c:numCache>
                <c:formatCode>General</c:formatCode>
                <c:ptCount val="2"/>
                <c:pt idx="0">
                  <c:v>20</c:v>
                </c:pt>
                <c:pt idx="1">
                  <c:v>90</c:v>
                </c:pt>
              </c:numCache>
            </c:numRef>
          </c:val>
        </c:ser>
        <c:dLbls>
          <c:showLegendKey val="0"/>
          <c:showVal val="1"/>
          <c:showCatName val="0"/>
          <c:showSerName val="0"/>
          <c:showPercent val="0"/>
          <c:showBubbleSize val="0"/>
        </c:dLbls>
        <c:gapWidth val="150"/>
        <c:overlap val="-25"/>
        <c:axId val="355233792"/>
        <c:axId val="355236480"/>
      </c:barChart>
      <c:catAx>
        <c:axId val="355233792"/>
        <c:scaling>
          <c:orientation val="minMax"/>
        </c:scaling>
        <c:delete val="0"/>
        <c:axPos val="b"/>
        <c:numFmt formatCode="General" sourceLinked="1"/>
        <c:majorTickMark val="none"/>
        <c:minorTickMark val="none"/>
        <c:tickLblPos val="nextTo"/>
        <c:txPr>
          <a:bodyPr/>
          <a:lstStyle/>
          <a:p>
            <a:pPr>
              <a:defRPr>
                <a:solidFill>
                  <a:schemeClr val="bg1"/>
                </a:solidFill>
              </a:defRPr>
            </a:pPr>
            <a:endParaRPr lang="en-US"/>
          </a:p>
        </c:txPr>
        <c:crossAx val="355236480"/>
        <c:crosses val="autoZero"/>
        <c:auto val="1"/>
        <c:lblAlgn val="ctr"/>
        <c:lblOffset val="100"/>
        <c:noMultiLvlLbl val="0"/>
      </c:catAx>
      <c:valAx>
        <c:axId val="355236480"/>
        <c:scaling>
          <c:orientation val="minMax"/>
          <c:max val="100"/>
        </c:scaling>
        <c:delete val="1"/>
        <c:axPos val="l"/>
        <c:numFmt formatCode="General" sourceLinked="1"/>
        <c:majorTickMark val="out"/>
        <c:minorTickMark val="none"/>
        <c:tickLblPos val="none"/>
        <c:crossAx val="355233792"/>
        <c:crosses val="autoZero"/>
        <c:crossBetween val="between"/>
      </c:valAx>
    </c:plotArea>
    <c:legend>
      <c:legendPos val="t"/>
      <c:layout/>
      <c:overlay val="0"/>
      <c:txPr>
        <a:bodyPr/>
        <a:lstStyle/>
        <a:p>
          <a:pPr>
            <a:defRPr>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percentStacked"/>
        <c:varyColors val="0"/>
        <c:ser>
          <c:idx val="0"/>
          <c:order val="0"/>
          <c:tx>
            <c:strRef>
              <c:f>Sheet1!$B$1</c:f>
              <c:strCache>
                <c:ptCount val="1"/>
                <c:pt idx="0">
                  <c:v>No education</c:v>
                </c:pt>
              </c:strCache>
            </c:strRef>
          </c:tx>
          <c:spPr>
            <a:solidFill>
              <a:schemeClr val="accent4">
                <a:lumMod val="50000"/>
              </a:schemeClr>
            </a:solidFill>
          </c:spPr>
          <c:invertIfNegative val="0"/>
          <c:dLbls>
            <c:txPr>
              <a:bodyPr/>
              <a:lstStyle/>
              <a:p>
                <a:pPr>
                  <a:defRPr b="1">
                    <a:solidFill>
                      <a:schemeClr val="tx1"/>
                    </a:solidFill>
                    <a:latin typeface="Calibri" pitchFamily="34" charset="0"/>
                  </a:defRPr>
                </a:pPr>
                <a:endParaRPr lang="en-US"/>
              </a:p>
            </c:txPr>
            <c:showLegendKey val="0"/>
            <c:showVal val="1"/>
            <c:showCatName val="0"/>
            <c:showSerName val="0"/>
            <c:showPercent val="0"/>
            <c:showBubbleSize val="0"/>
            <c:showLeaderLines val="0"/>
          </c:dLbls>
          <c:cat>
            <c:strRef>
              <c:f>Sheet1!$A$2:$A$3</c:f>
              <c:strCache>
                <c:ptCount val="2"/>
                <c:pt idx="0">
                  <c:v>Women</c:v>
                </c:pt>
                <c:pt idx="1">
                  <c:v>Men</c:v>
                </c:pt>
              </c:strCache>
            </c:strRef>
          </c:cat>
          <c:val>
            <c:numRef>
              <c:f>Sheet1!$B$2:$B$3</c:f>
              <c:numCache>
                <c:formatCode>General</c:formatCode>
                <c:ptCount val="2"/>
                <c:pt idx="0">
                  <c:v>57</c:v>
                </c:pt>
                <c:pt idx="1">
                  <c:v>29</c:v>
                </c:pt>
              </c:numCache>
            </c:numRef>
          </c:val>
        </c:ser>
        <c:ser>
          <c:idx val="1"/>
          <c:order val="1"/>
          <c:tx>
            <c:strRef>
              <c:f>Sheet1!$C$1</c:f>
              <c:strCache>
                <c:ptCount val="1"/>
                <c:pt idx="0">
                  <c:v>Primary</c:v>
                </c:pt>
              </c:strCache>
            </c:strRef>
          </c:tx>
          <c:spPr>
            <a:solidFill>
              <a:schemeClr val="accent4">
                <a:lumMod val="75000"/>
              </a:schemeClr>
            </a:solidFill>
          </c:spPr>
          <c:invertIfNegative val="0"/>
          <c:dLbls>
            <c:txPr>
              <a:bodyPr/>
              <a:lstStyle/>
              <a:p>
                <a:pPr>
                  <a:defRPr b="1">
                    <a:solidFill>
                      <a:schemeClr val="tx1"/>
                    </a:solidFill>
                    <a:latin typeface="Calibri" pitchFamily="34" charset="0"/>
                  </a:defRPr>
                </a:pPr>
                <a:endParaRPr lang="en-US"/>
              </a:p>
            </c:txPr>
            <c:showLegendKey val="0"/>
            <c:showVal val="1"/>
            <c:showCatName val="0"/>
            <c:showSerName val="0"/>
            <c:showPercent val="0"/>
            <c:showBubbleSize val="0"/>
            <c:showLeaderLines val="0"/>
          </c:dLbls>
          <c:cat>
            <c:strRef>
              <c:f>Sheet1!$A$2:$A$3</c:f>
              <c:strCache>
                <c:ptCount val="2"/>
                <c:pt idx="0">
                  <c:v>Women</c:v>
                </c:pt>
                <c:pt idx="1">
                  <c:v>Men</c:v>
                </c:pt>
              </c:strCache>
            </c:strRef>
          </c:cat>
          <c:val>
            <c:numRef>
              <c:f>Sheet1!$C$2:$C$3</c:f>
              <c:numCache>
                <c:formatCode>General</c:formatCode>
                <c:ptCount val="2"/>
                <c:pt idx="0">
                  <c:v>16</c:v>
                </c:pt>
                <c:pt idx="1">
                  <c:v>21</c:v>
                </c:pt>
              </c:numCache>
            </c:numRef>
          </c:val>
        </c:ser>
        <c:ser>
          <c:idx val="2"/>
          <c:order val="2"/>
          <c:tx>
            <c:strRef>
              <c:f>Sheet1!$D$1</c:f>
              <c:strCache>
                <c:ptCount val="1"/>
                <c:pt idx="0">
                  <c:v>Middle</c:v>
                </c:pt>
              </c:strCache>
            </c:strRef>
          </c:tx>
          <c:spPr>
            <a:solidFill>
              <a:schemeClr val="accent4">
                <a:lumMod val="60000"/>
                <a:lumOff val="40000"/>
              </a:schemeClr>
            </a:solidFill>
          </c:spPr>
          <c:invertIfNegative val="0"/>
          <c:dLbls>
            <c:txPr>
              <a:bodyPr/>
              <a:lstStyle/>
              <a:p>
                <a:pPr>
                  <a:defRPr b="1">
                    <a:solidFill>
                      <a:schemeClr val="bg1"/>
                    </a:solidFill>
                    <a:latin typeface="Calibri" pitchFamily="34" charset="0"/>
                  </a:defRPr>
                </a:pPr>
                <a:endParaRPr lang="en-US"/>
              </a:p>
            </c:txPr>
            <c:showLegendKey val="0"/>
            <c:showVal val="1"/>
            <c:showCatName val="0"/>
            <c:showSerName val="0"/>
            <c:showPercent val="0"/>
            <c:showBubbleSize val="0"/>
            <c:showLeaderLines val="0"/>
          </c:dLbls>
          <c:cat>
            <c:strRef>
              <c:f>Sheet1!$A$2:$A$3</c:f>
              <c:strCache>
                <c:ptCount val="2"/>
                <c:pt idx="0">
                  <c:v>Women</c:v>
                </c:pt>
                <c:pt idx="1">
                  <c:v>Men</c:v>
                </c:pt>
              </c:strCache>
            </c:strRef>
          </c:cat>
          <c:val>
            <c:numRef>
              <c:f>Sheet1!$D$2:$D$3</c:f>
              <c:numCache>
                <c:formatCode>General</c:formatCode>
                <c:ptCount val="2"/>
                <c:pt idx="0">
                  <c:v>7</c:v>
                </c:pt>
                <c:pt idx="1">
                  <c:v>17</c:v>
                </c:pt>
              </c:numCache>
            </c:numRef>
          </c:val>
        </c:ser>
        <c:ser>
          <c:idx val="3"/>
          <c:order val="3"/>
          <c:tx>
            <c:strRef>
              <c:f>Sheet1!$E$1</c:f>
              <c:strCache>
                <c:ptCount val="1"/>
                <c:pt idx="0">
                  <c:v>Secondary</c:v>
                </c:pt>
              </c:strCache>
            </c:strRef>
          </c:tx>
          <c:spPr>
            <a:solidFill>
              <a:schemeClr val="accent4">
                <a:lumMod val="40000"/>
                <a:lumOff val="60000"/>
              </a:schemeClr>
            </a:solidFill>
          </c:spPr>
          <c:invertIfNegative val="0"/>
          <c:dLbls>
            <c:txPr>
              <a:bodyPr/>
              <a:lstStyle/>
              <a:p>
                <a:pPr>
                  <a:defRPr b="1">
                    <a:solidFill>
                      <a:schemeClr val="bg1"/>
                    </a:solidFill>
                    <a:latin typeface="Calibri" pitchFamily="34" charset="0"/>
                  </a:defRPr>
                </a:pPr>
                <a:endParaRPr lang="en-US"/>
              </a:p>
            </c:txPr>
            <c:showLegendKey val="0"/>
            <c:showVal val="1"/>
            <c:showCatName val="0"/>
            <c:showSerName val="0"/>
            <c:showPercent val="0"/>
            <c:showBubbleSize val="0"/>
            <c:showLeaderLines val="0"/>
          </c:dLbls>
          <c:cat>
            <c:strRef>
              <c:f>Sheet1!$A$2:$A$3</c:f>
              <c:strCache>
                <c:ptCount val="2"/>
                <c:pt idx="0">
                  <c:v>Women</c:v>
                </c:pt>
                <c:pt idx="1">
                  <c:v>Men</c:v>
                </c:pt>
              </c:strCache>
            </c:strRef>
          </c:cat>
          <c:val>
            <c:numRef>
              <c:f>Sheet1!$E$2:$E$3</c:f>
              <c:numCache>
                <c:formatCode>General</c:formatCode>
                <c:ptCount val="2"/>
                <c:pt idx="0">
                  <c:v>10</c:v>
                </c:pt>
                <c:pt idx="1">
                  <c:v>18</c:v>
                </c:pt>
              </c:numCache>
            </c:numRef>
          </c:val>
        </c:ser>
        <c:ser>
          <c:idx val="4"/>
          <c:order val="4"/>
          <c:tx>
            <c:strRef>
              <c:f>Sheet1!$F$1</c:f>
              <c:strCache>
                <c:ptCount val="1"/>
                <c:pt idx="0">
                  <c:v>Higher</c:v>
                </c:pt>
              </c:strCache>
            </c:strRef>
          </c:tx>
          <c:spPr>
            <a:solidFill>
              <a:schemeClr val="accent4">
                <a:lumMod val="20000"/>
                <a:lumOff val="8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Women</c:v>
                </c:pt>
                <c:pt idx="1">
                  <c:v>Men</c:v>
                </c:pt>
              </c:strCache>
            </c:strRef>
          </c:cat>
          <c:val>
            <c:numRef>
              <c:f>Sheet1!$F$2:$F$3</c:f>
              <c:numCache>
                <c:formatCode>General</c:formatCode>
                <c:ptCount val="2"/>
                <c:pt idx="0">
                  <c:v>9</c:v>
                </c:pt>
                <c:pt idx="1">
                  <c:v>16</c:v>
                </c:pt>
              </c:numCache>
            </c:numRef>
          </c:val>
        </c:ser>
        <c:dLbls>
          <c:showLegendKey val="0"/>
          <c:showVal val="1"/>
          <c:showCatName val="0"/>
          <c:showSerName val="0"/>
          <c:showPercent val="0"/>
          <c:showBubbleSize val="0"/>
        </c:dLbls>
        <c:gapWidth val="95"/>
        <c:overlap val="100"/>
        <c:axId val="368176512"/>
        <c:axId val="162739328"/>
      </c:barChart>
      <c:catAx>
        <c:axId val="368176512"/>
        <c:scaling>
          <c:orientation val="minMax"/>
        </c:scaling>
        <c:delete val="0"/>
        <c:axPos val="b"/>
        <c:numFmt formatCode="General" sourceLinked="1"/>
        <c:majorTickMark val="none"/>
        <c:minorTickMark val="none"/>
        <c:tickLblPos val="nextTo"/>
        <c:txPr>
          <a:bodyPr/>
          <a:lstStyle/>
          <a:p>
            <a:pPr>
              <a:defRPr>
                <a:solidFill>
                  <a:schemeClr val="bg1"/>
                </a:solidFill>
                <a:latin typeface="Calibri" pitchFamily="34" charset="0"/>
              </a:defRPr>
            </a:pPr>
            <a:endParaRPr lang="en-US"/>
          </a:p>
        </c:txPr>
        <c:crossAx val="162739328"/>
        <c:crosses val="autoZero"/>
        <c:auto val="1"/>
        <c:lblAlgn val="ctr"/>
        <c:lblOffset val="100"/>
        <c:noMultiLvlLbl val="0"/>
      </c:catAx>
      <c:valAx>
        <c:axId val="162739328"/>
        <c:scaling>
          <c:orientation val="minMax"/>
        </c:scaling>
        <c:delete val="1"/>
        <c:axPos val="l"/>
        <c:numFmt formatCode="0%" sourceLinked="1"/>
        <c:majorTickMark val="out"/>
        <c:minorTickMark val="none"/>
        <c:tickLblPos val="nextTo"/>
        <c:crossAx val="368176512"/>
        <c:crosses val="autoZero"/>
        <c:crossBetween val="between"/>
      </c:valAx>
      <c:spPr>
        <a:noFill/>
        <a:ln w="25401">
          <a:noFill/>
        </a:ln>
      </c:spPr>
    </c:plotArea>
    <c:legend>
      <c:legendPos val="r"/>
      <c:layout/>
      <c:overlay val="0"/>
      <c:txPr>
        <a:bodyPr/>
        <a:lstStyle/>
        <a:p>
          <a:pPr>
            <a:defRPr>
              <a:solidFill>
                <a:schemeClr val="bg1"/>
              </a:solidFill>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0.45</cdr:x>
      <cdr:y>0.07692</cdr:y>
    </cdr:from>
    <cdr:to>
      <cdr:x>0.95833</cdr:x>
      <cdr:y>0.07692</cdr:y>
    </cdr:to>
    <cdr:cxnSp macro="">
      <cdr:nvCxnSpPr>
        <cdr:cNvPr id="3" name="Straight Connector 2"/>
        <cdr:cNvCxnSpPr/>
      </cdr:nvCxnSpPr>
      <cdr:spPr>
        <a:xfrm xmlns:a="http://schemas.openxmlformats.org/drawingml/2006/main">
          <a:off x="4114800" y="381000"/>
          <a:ext cx="4648200" cy="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753668-2539-49DB-99D0-7EF00AD306CC}" type="slidenum">
              <a:rPr lang="en-US"/>
              <a:pPr fontAlgn="base">
                <a:spcBef>
                  <a:spcPct val="0"/>
                </a:spcBef>
                <a:spcAft>
                  <a:spcPct val="0"/>
                </a:spcAft>
              </a:pPr>
              <a:t>11</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Overall, 4% of household members have migrated  to their current place of residence the 10 years preceding the survey. </a:t>
            </a:r>
            <a:endParaRPr lang="fr-CI"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753668-2539-49DB-99D0-7EF00AD306CC}" type="slidenum">
              <a:rPr lang="en-US"/>
              <a:pPr fontAlgn="base">
                <a:spcBef>
                  <a:spcPct val="0"/>
                </a:spcBef>
                <a:spcAft>
                  <a:spcPct val="0"/>
                </a:spcAft>
              </a:pPr>
              <a:t>12</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Overall, 18% of households have at least one usual member who has migrated in the 10 years preceding the survey. 19% of rural households and 16% of urban households had at least one out-migrating member. Out-migration is more prevalent in </a:t>
            </a:r>
            <a:r>
              <a:rPr lang="en-US" sz="1200" kern="1200" dirty="0" err="1" smtClean="0">
                <a:solidFill>
                  <a:schemeClr val="tx1"/>
                </a:solidFill>
                <a:effectLst/>
                <a:latin typeface="+mn-lt"/>
                <a:ea typeface="+mn-ea"/>
                <a:cs typeface="+mn-cs"/>
              </a:rPr>
              <a:t>Gilgit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Baltistan</a:t>
            </a:r>
            <a:r>
              <a:rPr lang="en-US" sz="1200" kern="1200" dirty="0" smtClean="0">
                <a:solidFill>
                  <a:schemeClr val="tx1"/>
                </a:solidFill>
                <a:effectLst/>
                <a:latin typeface="+mn-lt"/>
                <a:ea typeface="+mn-ea"/>
                <a:cs typeface="+mn-cs"/>
              </a:rPr>
              <a:t> (30%), Khyber </a:t>
            </a:r>
            <a:r>
              <a:rPr lang="en-US" sz="1200" kern="1200" dirty="0" err="1" smtClean="0">
                <a:solidFill>
                  <a:schemeClr val="tx1"/>
                </a:solidFill>
                <a:effectLst/>
                <a:latin typeface="+mn-lt"/>
                <a:ea typeface="+mn-ea"/>
                <a:cs typeface="+mn-cs"/>
              </a:rPr>
              <a:t>Pakhtunkhwa</a:t>
            </a:r>
            <a:r>
              <a:rPr lang="en-US" sz="1200" kern="1200" dirty="0" smtClean="0">
                <a:solidFill>
                  <a:schemeClr val="tx1"/>
                </a:solidFill>
                <a:effectLst/>
                <a:latin typeface="+mn-lt"/>
                <a:ea typeface="+mn-ea"/>
                <a:cs typeface="+mn-cs"/>
              </a:rPr>
              <a:t> (28%), and Punjab (20%). Only 5% of households in </a:t>
            </a:r>
            <a:r>
              <a:rPr lang="en-US" sz="1200" kern="1200" dirty="0" err="1" smtClean="0">
                <a:solidFill>
                  <a:schemeClr val="tx1"/>
                </a:solidFill>
                <a:effectLst/>
                <a:latin typeface="+mn-lt"/>
                <a:ea typeface="+mn-ea"/>
                <a:cs typeface="+mn-cs"/>
              </a:rPr>
              <a:t>Balochistan</a:t>
            </a:r>
            <a:r>
              <a:rPr lang="en-US" sz="1200" kern="1200" dirty="0" smtClean="0">
                <a:solidFill>
                  <a:schemeClr val="tx1"/>
                </a:solidFill>
                <a:effectLst/>
                <a:latin typeface="+mn-lt"/>
                <a:ea typeface="+mn-ea"/>
                <a:cs typeface="+mn-cs"/>
              </a:rPr>
              <a:t> had an out-migrating member in the 10 years before the survey.</a:t>
            </a:r>
          </a:p>
          <a:p>
            <a:pPr>
              <a:spcBef>
                <a:spcPct val="0"/>
              </a:spcBef>
            </a:pPr>
            <a:endParaRPr lang="fr-CI"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753668-2539-49DB-99D0-7EF00AD306CC}" type="slidenum">
              <a:rPr lang="en-US"/>
              <a:pPr fontAlgn="base">
                <a:spcBef>
                  <a:spcPct val="0"/>
                </a:spcBef>
                <a:spcAft>
                  <a:spcPct val="0"/>
                </a:spcAft>
              </a:pPr>
              <a:t>13</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5A69D4-8B60-4740-9F30-94D3E2884D10}" type="slidenum">
              <a:rPr lang="en-US"/>
              <a:pPr fontAlgn="base">
                <a:spcBef>
                  <a:spcPct val="0"/>
                </a:spcBef>
                <a:spcAft>
                  <a:spcPct val="0"/>
                </a:spcAft>
              </a:pPr>
              <a:t>15</a:t>
            </a:fld>
            <a:endParaRPr lang="en-US"/>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majority of women (57%) and 29% of men have never attended school. Only 16% of women and 21% of men have attended primary school. One in five women and one in three men have attended secondary school or higher. Women and men in urban areas are much more likely to achieve higher levels</a:t>
            </a:r>
            <a:r>
              <a:rPr lang="en-US" baseline="0" noProof="0" dirty="0" smtClean="0"/>
              <a:t> of education. Younger women are more likely than older women to have attended school. </a:t>
            </a:r>
            <a:br>
              <a:rPr lang="en-US" baseline="0" noProof="0" dirty="0" smtClean="0"/>
            </a:br>
            <a:r>
              <a:rPr lang="en-US" baseline="0" noProof="0" dirty="0" smtClean="0"/>
              <a:t/>
            </a:r>
            <a:br>
              <a:rPr lang="en-US" baseline="0" noProof="0" dirty="0" smtClean="0"/>
            </a:br>
            <a:r>
              <a:rPr lang="en-US" baseline="0" noProof="0" dirty="0" smtClean="0"/>
              <a:t>Women in urban areas of Pakistan have a median of 5.4 years of school compared to rural women who have a median of zero years. Regionally, 85% of women in </a:t>
            </a:r>
            <a:r>
              <a:rPr lang="en-US" baseline="0" noProof="0" dirty="0" err="1" smtClean="0"/>
              <a:t>Balochistan</a:t>
            </a:r>
            <a:r>
              <a:rPr lang="en-US" baseline="0" noProof="0" dirty="0" smtClean="0"/>
              <a:t> have never attended school compared to 16% of women in ICT Islamabad. More than half of men in </a:t>
            </a:r>
            <a:r>
              <a:rPr lang="en-US" baseline="0" noProof="0" dirty="0" err="1" smtClean="0"/>
              <a:t>Balochistan</a:t>
            </a:r>
            <a:r>
              <a:rPr lang="en-US" baseline="0" noProof="0" dirty="0" smtClean="0"/>
              <a:t> have never been to school compared to 6% in ICT </a:t>
            </a:r>
            <a:r>
              <a:rPr lang="en-US" baseline="0" noProof="0" dirty="0" err="1" smtClean="0"/>
              <a:t>slamabad</a:t>
            </a:r>
            <a:r>
              <a:rPr lang="en-US" baseline="0" noProof="0" dirty="0" smtClean="0"/>
              <a:t>.</a:t>
            </a:r>
            <a:endParaRPr lang="en-US" noProof="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Among</a:t>
            </a:r>
            <a:r>
              <a:rPr lang="en-US" baseline="0" dirty="0" smtClean="0"/>
              <a:t> women and men, television is the most widely accessed medium. 47% of women and 46% of men watch television at least once a week. </a:t>
            </a:r>
            <a:r>
              <a:rPr lang="en-US" dirty="0" smtClean="0"/>
              <a:t>Men are more likely to be</a:t>
            </a:r>
            <a:r>
              <a:rPr lang="en-US" baseline="0" dirty="0" smtClean="0"/>
              <a:t> exposed to print media than women. Radio is the least common medium among women (3%) and men (5%). A small percentage of women (&lt;1%) and men (1%) are exposed to all 3 forms of media. Half of women and men have no exposure to any of the mass media on a weekly basis. </a:t>
            </a:r>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321034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ED2971-BC9A-41A2-B9AA-9543A1DFB4FE}" type="slidenum">
              <a:rPr lang="en-US"/>
              <a:pPr fontAlgn="base">
                <a:spcBef>
                  <a:spcPct val="0"/>
                </a:spcBef>
                <a:spcAft>
                  <a:spcPct val="0"/>
                </a:spcAft>
              </a:pPr>
              <a:t>17</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More than one-quarter of women are currently employed compared to nearly all men. 3%</a:t>
            </a:r>
            <a:r>
              <a:rPr lang="en-US" baseline="0" noProof="0" dirty="0" smtClean="0"/>
              <a:t> of women were not currently working but had in the past year, while 71% had not been working in last year. Women who were divorced/separated/widowed were more likely than currently married women to be employed. Rural women are more likely to be employed than urban women (30% versus 19%). Current employment is more likely for women in the poorest households (47%) than the wealthiest women (13%). </a:t>
            </a:r>
            <a:br>
              <a:rPr lang="en-US" baseline="0" noProof="0" dirty="0" smtClean="0"/>
            </a:br>
            <a:r>
              <a:rPr lang="en-US" baseline="0" noProof="0" dirty="0" smtClean="0"/>
              <a:t/>
            </a:r>
            <a:br>
              <a:rPr lang="en-US" baseline="0" noProof="0" dirty="0" smtClean="0"/>
            </a:br>
            <a:r>
              <a:rPr lang="en-US" baseline="0" noProof="0" dirty="0" smtClean="0"/>
              <a:t>Nearly all men are currently employed (96%). Current employment is lowest in </a:t>
            </a:r>
            <a:r>
              <a:rPr lang="en-US" baseline="0" noProof="0" dirty="0" err="1" smtClean="0"/>
              <a:t>Gilgit</a:t>
            </a:r>
            <a:r>
              <a:rPr lang="en-US" baseline="0" noProof="0" dirty="0" smtClean="0"/>
              <a:t> </a:t>
            </a:r>
            <a:r>
              <a:rPr lang="en-US" baseline="0" noProof="0" dirty="0" err="1" smtClean="0"/>
              <a:t>Baltistan</a:t>
            </a:r>
            <a:r>
              <a:rPr lang="en-US" baseline="0" noProof="0" dirty="0" smtClean="0"/>
              <a:t> (76%) and highest in Sindh (97%).</a:t>
            </a:r>
            <a:endParaRPr lang="en-US" noProof="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B5EDC03-D88A-47C5-9303-CECE35ED3D4E}" type="slidenum">
              <a:rPr lang="en-US"/>
              <a:pPr fontAlgn="base">
                <a:spcBef>
                  <a:spcPct val="0"/>
                </a:spcBef>
                <a:spcAft>
                  <a:spcPct val="0"/>
                </a:spcAft>
              </a:pPr>
              <a:t>18</a:t>
            </a:fld>
            <a:endParaRPr lang="en-US"/>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More than one-third</a:t>
            </a:r>
            <a:r>
              <a:rPr lang="en-US" baseline="0" noProof="0" dirty="0" smtClean="0"/>
              <a:t> of employed women work in an agricultural occupation. Only 8% of women are working in professional, technical, or managerial occupations. 47% of employed women in rural areas work in agriculture compared to 45% of employed women in urban areas working in sales and services. Urban women are more likely than rural women to be employed in professional, technical, or managerial occupations (20% versus 4%). </a:t>
            </a:r>
          </a:p>
          <a:p>
            <a:pPr>
              <a:spcBef>
                <a:spcPct val="0"/>
              </a:spcBef>
            </a:pPr>
            <a:endParaRPr lang="en-US" baseline="0" noProof="0" dirty="0" smtClean="0"/>
          </a:p>
          <a:p>
            <a:pPr>
              <a:spcBef>
                <a:spcPct val="0"/>
              </a:spcBef>
            </a:pPr>
            <a:r>
              <a:rPr lang="en-US" baseline="0" noProof="0" dirty="0" smtClean="0"/>
              <a:t>More than one-quarter of employed men work in unskilled manual jobs (27%) and one-quarter work in sales and services. Men in urban areas are more likely to work in sales and services sector (37%) than those living in rural areas who are more likely to work in unskilled manual jobs (31%). </a:t>
            </a:r>
          </a:p>
          <a:p>
            <a:pPr>
              <a:spcBef>
                <a:spcPct val="0"/>
              </a:spcBef>
            </a:pPr>
            <a:endParaRPr lang="en-US" baseline="0" noProof="0" dirty="0" smtClean="0"/>
          </a:p>
          <a:p>
            <a:pPr>
              <a:spcBef>
                <a:spcPct val="0"/>
              </a:spcBef>
            </a:pPr>
            <a:endParaRPr lang="en-US" noProof="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6% of women in Pakistan use tobacco products</a:t>
            </a:r>
            <a:r>
              <a:rPr lang="en-US" baseline="0" dirty="0" smtClean="0"/>
              <a:t> compared to 45% of men. Among men, cigarettes (28%) are the most common tobacco product used. Among men who smoke cigarettes, 70% smoke 10 or more cigarettes daily. Smoking decreases with education; only 18% of men with higher education smoke compared with more than one-third of men with no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1657741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657741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1657741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57741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FEC1D05-BB65-40E4-9A5D-34E8995C3053}" type="slidenum">
              <a:rPr lang="en-US"/>
              <a:pPr fontAlgn="base">
                <a:spcBef>
                  <a:spcPct val="0"/>
                </a:spcBef>
                <a:spcAft>
                  <a:spcPct val="0"/>
                </a:spcAft>
              </a:pPr>
              <a:t>3</a:t>
            </a:fld>
            <a:endParaRPr lang="en-US"/>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Only 11% of households in Pakistan are headed by a female. The proportion of female-headed households is higher in rural (12%) than urban (10%) areas.</a:t>
            </a:r>
            <a:br>
              <a:rPr lang="en-US" noProof="0" dirty="0" smtClean="0"/>
            </a:br>
            <a:r>
              <a:rPr lang="en-US" noProof="0" dirty="0" smtClean="0"/>
              <a:t/>
            </a:r>
            <a:br>
              <a:rPr lang="en-US" noProof="0" dirty="0" smtClean="0"/>
            </a:br>
            <a:r>
              <a:rPr lang="en-US" noProof="0" dirty="0" smtClean="0"/>
              <a:t>Households in Pakistan tend to be large. The average household size is 6.8 persons. </a:t>
            </a:r>
          </a:p>
          <a:p>
            <a:pPr>
              <a:spcBef>
                <a:spcPct val="0"/>
              </a:spcBef>
            </a:pPr>
            <a:endParaRPr lang="en-US" noProof="0" dirty="0" smtClean="0"/>
          </a:p>
          <a:p>
            <a:pPr>
              <a:spcBef>
                <a:spcPct val="0"/>
              </a:spcBef>
            </a:pPr>
            <a:r>
              <a:rPr lang="en-US" noProof="0" dirty="0" smtClean="0"/>
              <a:t>In Pakistan, children under age 15 account for 39% of the population.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3A7FEA-87A3-4124-9CBC-B550ABEF0544}" type="slidenum">
              <a:rPr lang="en-US"/>
              <a:pPr fontAlgn="base">
                <a:spcBef>
                  <a:spcPct val="0"/>
                </a:spcBef>
                <a:spcAft>
                  <a:spcPct val="0"/>
                </a:spcAft>
              </a:pPr>
              <a:t>4</a:t>
            </a:fld>
            <a:endParaRPr lang="en-US"/>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Access to an improved source of drinking water is nearly universal</a:t>
            </a:r>
            <a:r>
              <a:rPr lang="en-US" baseline="0" noProof="0" dirty="0" smtClean="0"/>
              <a:t> in Pakistan (</a:t>
            </a:r>
            <a:r>
              <a:rPr lang="en-US" noProof="0" dirty="0" smtClean="0"/>
              <a:t>93%). Improved sources include</a:t>
            </a:r>
            <a:r>
              <a:rPr lang="en-US" baseline="0" noProof="0" dirty="0" smtClean="0"/>
              <a:t> piped source within dwelling, yard or plot; public tap/standpipe or borehole; a protected well; spring water; bottled water; filtration plant; and rainwater. The most common source of drinking water in urban areas is water piped into a dwelling, yard, or plot (50%). Comparatively, the most common source in rural areas is  a tube well or borehole (62%).</a:t>
            </a:r>
            <a:endParaRPr lang="en-US" noProof="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3A7FEA-87A3-4124-9CBC-B550ABEF0544}" type="slidenum">
              <a:rPr lang="en-US"/>
              <a:pPr fontAlgn="base">
                <a:spcBef>
                  <a:spcPct val="0"/>
                </a:spcBef>
                <a:spcAft>
                  <a:spcPct val="0"/>
                </a:spcAft>
              </a:pPr>
              <a:t>5</a:t>
            </a:fld>
            <a:endParaRPr lang="en-US"/>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59% of households have an improved toilet facility not shared with other households,</a:t>
            </a:r>
            <a:r>
              <a:rPr lang="en-US" baseline="0" noProof="0" dirty="0" smtClean="0"/>
              <a:t> and 11% use a shared facility. Households in urban areas have higher access to improved sanitation than rural areas. 30% of households use a non-improved toilet facility. 21% of households have no toilet facility; rural households are more likely than urban households to have no toilet facility (32% versus &lt;1%). </a:t>
            </a:r>
            <a:endParaRPr lang="en-US" noProof="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94% of households have electricity</a:t>
            </a:r>
            <a:r>
              <a:rPr lang="en-US" baseline="0" dirty="0" smtClean="0"/>
              <a:t> in Pakistan. Electricity is universal in urban areas (100%) and 91% in rural areas.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CDFA88-106E-4CF1-A3DB-9A452F276B08}" type="slidenum">
              <a:rPr lang="en-US"/>
              <a:pPr fontAlgn="base">
                <a:spcBef>
                  <a:spcPct val="0"/>
                </a:spcBef>
                <a:spcAft>
                  <a:spcPct val="0"/>
                </a:spcAft>
              </a:pPr>
              <a:t>7</a:t>
            </a:fld>
            <a:endParaRPr lang="en-US"/>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smtClean="0"/>
              <a:t>Televisions and mobile phones are the most common devices possessed by most households for information and communication. 6 in 10 households have a television. Urban households are more likely to have a television (87%) than rural households (47%). 13% of households in Pakistan own a computer, and 7% have access to an Internet</a:t>
            </a:r>
            <a:r>
              <a:rPr lang="en-US" baseline="0" noProof="0" dirty="0" smtClean="0"/>
              <a:t> connection. More than 1/3 of households own a motorcycle/scooter.</a:t>
            </a:r>
            <a:endParaRPr lang="en-US" noProof="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753668-2539-49DB-99D0-7EF00AD306CC}" type="slidenum">
              <a:rPr lang="en-US"/>
              <a:pPr fontAlgn="base">
                <a:spcBef>
                  <a:spcPct val="0"/>
                </a:spcBef>
                <a:spcAft>
                  <a:spcPct val="0"/>
                </a:spcAft>
              </a:pPr>
              <a:t>9</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2321034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30" y="1676400"/>
            <a:ext cx="9292255" cy="3566160"/>
          </a:xfrm>
          <a:prstGeom prst="rect">
            <a:avLst/>
          </a:prstGeom>
        </p:spPr>
      </p:pic>
      <p:sp>
        <p:nvSpPr>
          <p:cNvPr id="9" name="Rectangle 8"/>
          <p:cNvSpPr/>
          <p:nvPr userDrawn="1"/>
        </p:nvSpPr>
        <p:spPr>
          <a:xfrm>
            <a:off x="-62531" y="1547510"/>
            <a:ext cx="9292255" cy="12889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2530" y="5242560"/>
            <a:ext cx="9292255" cy="12889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83333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5625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5961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alpha val="50000"/>
          </a:schemeClr>
        </a:solidFill>
        <a:effectLst/>
      </p:bgPr>
    </p:bg>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98157" y="142745"/>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85119"/>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6253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30" y="1676400"/>
            <a:ext cx="9292255" cy="3566160"/>
          </a:xfrm>
          <a:prstGeom prst="rect">
            <a:avLst/>
          </a:prstGeom>
        </p:spPr>
      </p:pic>
      <p:sp>
        <p:nvSpPr>
          <p:cNvPr id="9" name="Rectangle 8"/>
          <p:cNvSpPr/>
          <p:nvPr userDrawn="1"/>
        </p:nvSpPr>
        <p:spPr>
          <a:xfrm>
            <a:off x="-62531" y="1547510"/>
            <a:ext cx="9292255" cy="12889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2530" y="5242560"/>
            <a:ext cx="9292255" cy="12889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857760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a:lstStyle>
            <a:lvl1pPr>
              <a:defRPr>
                <a:latin typeface="Calibri" panose="020F0502020204030204" pitchFamily="34" charset="0"/>
              </a:defRPr>
            </a:lvl1pPr>
          </a:lstStyle>
          <a:p>
            <a:pPr lvl="0"/>
            <a:endParaRPr lang="en-US" noProof="0" dirty="0" smtClean="0"/>
          </a:p>
        </p:txBody>
      </p:sp>
    </p:spTree>
    <p:extLst>
      <p:ext uri="{BB962C8B-B14F-4D97-AF65-F5344CB8AC3E}">
        <p14:creationId xmlns:p14="http://schemas.microsoft.com/office/powerpoint/2010/main" val="28658566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93" r:id="rId1"/>
    <p:sldLayoutId id="2147483720" r:id="rId2"/>
    <p:sldLayoutId id="2147483703" r:id="rId3"/>
    <p:sldLayoutId id="2147483704" r:id="rId4"/>
  </p:sldLayoutIdLst>
  <p:hf sldNum="0" hdr="0" ftr="0" dt="0"/>
  <p:txStyles>
    <p:title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bg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bg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bg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bg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28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 id="2147483721" r:id="rId4"/>
    <p:sldLayoutId id="2147483719" r:id="rId5"/>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7200" y="1608846"/>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Household and Respondent Characteristics</a:t>
            </a:r>
            <a:endParaRPr lang="en-US" sz="4400" b="1" dirty="0">
              <a:solidFill>
                <a:schemeClr val="bg1"/>
              </a:solidFill>
              <a:latin typeface="Calibri" pitchFamily="34" charset="0"/>
            </a:endParaRPr>
          </a:p>
        </p:txBody>
      </p:sp>
      <p:sp>
        <p:nvSpPr>
          <p:cNvPr id="11" name="TextBox 10"/>
          <p:cNvSpPr txBox="1"/>
          <p:nvPr/>
        </p:nvSpPr>
        <p:spPr>
          <a:xfrm>
            <a:off x="4572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28600"/>
            <a:ext cx="8229600" cy="1143000"/>
          </a:xfrm>
        </p:spPr>
        <p:txBody>
          <a:bodyPr/>
          <a:lstStyle/>
          <a:p>
            <a:r>
              <a:rPr lang="en-US" dirty="0" smtClean="0"/>
              <a:t>Wealth Index by Region</a:t>
            </a:r>
          </a:p>
        </p:txBody>
      </p:sp>
      <p:graphicFrame>
        <p:nvGraphicFramePr>
          <p:cNvPr id="6" name="Chart Placeholder 4"/>
          <p:cNvGraphicFramePr>
            <a:graphicFrameLocks noGrp="1"/>
          </p:cNvGraphicFramePr>
          <p:nvPr>
            <p:ph type="chart" idx="1"/>
            <p:extLst>
              <p:ext uri="{D42A27DB-BD31-4B8C-83A1-F6EECF244321}">
                <p14:modId xmlns:p14="http://schemas.microsoft.com/office/powerpoint/2010/main" val="938784629"/>
              </p:ext>
            </p:extLst>
          </p:nvPr>
        </p:nvGraphicFramePr>
        <p:xfrm>
          <a:off x="304800" y="1524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20485" name="TextBox 1"/>
          <p:cNvSpPr txBox="1">
            <a:spLocks noChangeArrowheads="1"/>
          </p:cNvSpPr>
          <p:nvPr/>
        </p:nvSpPr>
        <p:spPr bwMode="auto">
          <a:xfrm>
            <a:off x="457200" y="1143000"/>
            <a:ext cx="8534400" cy="609600"/>
          </a:xfrm>
          <a:prstGeom prst="rect">
            <a:avLst/>
          </a:prstGeom>
          <a:noFill/>
          <a:ln w="9525">
            <a:noFill/>
            <a:miter lim="800000"/>
            <a:headEnd/>
            <a:tailEnd/>
          </a:ln>
        </p:spPr>
        <p:txBody>
          <a:bodyPr/>
          <a:lstStyle/>
          <a:p>
            <a:r>
              <a:rPr lang="en-US" sz="1600" i="1" dirty="0">
                <a:solidFill>
                  <a:schemeClr val="bg1"/>
                </a:solidFill>
                <a:latin typeface="Calibri" pitchFamily="34" charset="0"/>
              </a:rPr>
              <a:t>Percent </a:t>
            </a:r>
            <a:r>
              <a:rPr lang="en-US" sz="1600" i="1" dirty="0" smtClean="0">
                <a:solidFill>
                  <a:schemeClr val="bg1"/>
                </a:solidFill>
                <a:latin typeface="Calibri" pitchFamily="34" charset="0"/>
              </a:rPr>
              <a:t>distribution</a:t>
            </a:r>
            <a:endParaRPr lang="en-US" sz="1600" i="1" dirty="0">
              <a:solidFill>
                <a:schemeClr val="bg1"/>
              </a:solidFill>
              <a:latin typeface="Calibri" pitchFamily="34" charset="0"/>
            </a:endParaRPr>
          </a:p>
        </p:txBody>
      </p:sp>
    </p:spTree>
    <p:extLst>
      <p:ext uri="{BB962C8B-B14F-4D97-AF65-F5344CB8AC3E}">
        <p14:creationId xmlns:p14="http://schemas.microsoft.com/office/powerpoint/2010/main" val="8816296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0" y="304800"/>
            <a:ext cx="8991600" cy="762000"/>
          </a:xfrm>
        </p:spPr>
        <p:txBody>
          <a:bodyPr rtlCol="0">
            <a:normAutofit/>
          </a:bodyPr>
          <a:lstStyle/>
          <a:p>
            <a:pPr fontAlgn="auto">
              <a:spcAft>
                <a:spcPts val="0"/>
              </a:spcAft>
              <a:defRPr/>
            </a:pPr>
            <a:r>
              <a:rPr lang="en-US" dirty="0" smtClean="0"/>
              <a:t>In-Migration</a:t>
            </a:r>
          </a:p>
        </p:txBody>
      </p:sp>
      <p:sp>
        <p:nvSpPr>
          <p:cNvPr id="16389" name="Text Box 5"/>
          <p:cNvSpPr txBox="1">
            <a:spLocks noChangeArrowheads="1"/>
          </p:cNvSpPr>
          <p:nvPr/>
        </p:nvSpPr>
        <p:spPr bwMode="auto">
          <a:xfrm>
            <a:off x="0" y="3657600"/>
            <a:ext cx="9144000" cy="27432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graphicFrame>
        <p:nvGraphicFramePr>
          <p:cNvPr id="9" name="Chart Placeholder 4"/>
          <p:cNvGraphicFramePr>
            <a:graphicFrameLocks/>
          </p:cNvGraphicFramePr>
          <p:nvPr>
            <p:extLst>
              <p:ext uri="{D42A27DB-BD31-4B8C-83A1-F6EECF244321}">
                <p14:modId xmlns:p14="http://schemas.microsoft.com/office/powerpoint/2010/main" val="2398673064"/>
              </p:ext>
            </p:extLst>
          </p:nvPr>
        </p:nvGraphicFramePr>
        <p:xfrm>
          <a:off x="304800" y="1524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1"/>
          <p:cNvSpPr txBox="1">
            <a:spLocks noChangeArrowheads="1"/>
          </p:cNvSpPr>
          <p:nvPr/>
        </p:nvSpPr>
        <p:spPr bwMode="auto">
          <a:xfrm>
            <a:off x="8906" y="990600"/>
            <a:ext cx="8534400" cy="609600"/>
          </a:xfrm>
          <a:prstGeom prst="rect">
            <a:avLst/>
          </a:prstGeom>
          <a:noFill/>
          <a:ln w="9525">
            <a:noFill/>
            <a:miter lim="800000"/>
            <a:headEnd/>
            <a:tailEnd/>
          </a:ln>
        </p:spPr>
        <p:txBody>
          <a:bodyPr/>
          <a:lstStyle/>
          <a:p>
            <a:r>
              <a:rPr lang="en-US" sz="1600" i="1" dirty="0">
                <a:solidFill>
                  <a:schemeClr val="bg1"/>
                </a:solidFill>
                <a:latin typeface="Calibri" pitchFamily="34" charset="0"/>
              </a:rPr>
              <a:t>Percent </a:t>
            </a:r>
            <a:r>
              <a:rPr lang="en-US" sz="1600" i="1" dirty="0" smtClean="0">
                <a:solidFill>
                  <a:schemeClr val="bg1"/>
                </a:solidFill>
                <a:latin typeface="Calibri" pitchFamily="34" charset="0"/>
              </a:rPr>
              <a:t>of households with at least one in-migrant in the last 10 years</a:t>
            </a:r>
            <a:endParaRPr lang="en-US" sz="1600" i="1" dirty="0">
              <a:solidFill>
                <a:schemeClr val="bg1"/>
              </a:solidFill>
              <a:latin typeface="Calibri" pitchFamily="34" charset="0"/>
            </a:endParaRPr>
          </a:p>
        </p:txBody>
      </p:sp>
    </p:spTree>
    <p:extLst>
      <p:ext uri="{BB962C8B-B14F-4D97-AF65-F5344CB8AC3E}">
        <p14:creationId xmlns:p14="http://schemas.microsoft.com/office/powerpoint/2010/main" val="11389726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0" y="304800"/>
            <a:ext cx="8991600" cy="762000"/>
          </a:xfrm>
        </p:spPr>
        <p:txBody>
          <a:bodyPr rtlCol="0">
            <a:normAutofit/>
          </a:bodyPr>
          <a:lstStyle/>
          <a:p>
            <a:pPr fontAlgn="auto">
              <a:spcAft>
                <a:spcPts val="0"/>
              </a:spcAft>
              <a:defRPr/>
            </a:pPr>
            <a:r>
              <a:rPr lang="en-US" dirty="0" smtClean="0"/>
              <a:t>Out-Migration</a:t>
            </a:r>
          </a:p>
        </p:txBody>
      </p:sp>
      <p:sp>
        <p:nvSpPr>
          <p:cNvPr id="16389" name="Text Box 5"/>
          <p:cNvSpPr txBox="1">
            <a:spLocks noChangeArrowheads="1"/>
          </p:cNvSpPr>
          <p:nvPr/>
        </p:nvSpPr>
        <p:spPr bwMode="auto">
          <a:xfrm>
            <a:off x="0" y="3657600"/>
            <a:ext cx="9144000" cy="27432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graphicFrame>
        <p:nvGraphicFramePr>
          <p:cNvPr id="9" name="Chart Placeholder 4"/>
          <p:cNvGraphicFramePr>
            <a:graphicFrameLocks/>
          </p:cNvGraphicFramePr>
          <p:nvPr>
            <p:extLst>
              <p:ext uri="{D42A27DB-BD31-4B8C-83A1-F6EECF244321}">
                <p14:modId xmlns:p14="http://schemas.microsoft.com/office/powerpoint/2010/main" val="2927464006"/>
              </p:ext>
            </p:extLst>
          </p:nvPr>
        </p:nvGraphicFramePr>
        <p:xfrm>
          <a:off x="304800" y="1524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1"/>
          <p:cNvSpPr txBox="1">
            <a:spLocks noChangeArrowheads="1"/>
          </p:cNvSpPr>
          <p:nvPr/>
        </p:nvSpPr>
        <p:spPr bwMode="auto">
          <a:xfrm>
            <a:off x="8906" y="990600"/>
            <a:ext cx="8534400" cy="609600"/>
          </a:xfrm>
          <a:prstGeom prst="rect">
            <a:avLst/>
          </a:prstGeom>
          <a:noFill/>
          <a:ln w="9525">
            <a:noFill/>
            <a:miter lim="800000"/>
            <a:headEnd/>
            <a:tailEnd/>
          </a:ln>
        </p:spPr>
        <p:txBody>
          <a:bodyPr/>
          <a:lstStyle/>
          <a:p>
            <a:r>
              <a:rPr lang="en-US" sz="1600" i="1" dirty="0">
                <a:solidFill>
                  <a:schemeClr val="bg1"/>
                </a:solidFill>
                <a:latin typeface="Calibri" pitchFamily="34" charset="0"/>
              </a:rPr>
              <a:t>Percent </a:t>
            </a:r>
            <a:r>
              <a:rPr lang="en-US" sz="1600" i="1" dirty="0" smtClean="0">
                <a:solidFill>
                  <a:schemeClr val="bg1"/>
                </a:solidFill>
                <a:latin typeface="Calibri" pitchFamily="34" charset="0"/>
              </a:rPr>
              <a:t>of households with at least one out-migrant in the last 10 years</a:t>
            </a:r>
            <a:endParaRPr lang="en-US" sz="1600" i="1" dirty="0">
              <a:solidFill>
                <a:schemeClr val="bg1"/>
              </a:solidFill>
              <a:latin typeface="Calibri" pitchFamily="34" charset="0"/>
            </a:endParaRPr>
          </a:p>
        </p:txBody>
      </p:sp>
    </p:spTree>
    <p:extLst>
      <p:ext uri="{BB962C8B-B14F-4D97-AF65-F5344CB8AC3E}">
        <p14:creationId xmlns:p14="http://schemas.microsoft.com/office/powerpoint/2010/main" val="26575894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0" y="304800"/>
            <a:ext cx="8991600" cy="762000"/>
          </a:xfrm>
        </p:spPr>
        <p:txBody>
          <a:bodyPr rtlCol="0">
            <a:normAutofit/>
          </a:bodyPr>
          <a:lstStyle/>
          <a:p>
            <a:pPr fontAlgn="auto">
              <a:spcAft>
                <a:spcPts val="0"/>
              </a:spcAft>
              <a:defRPr/>
            </a:pPr>
            <a:r>
              <a:rPr lang="en-US" dirty="0" smtClean="0"/>
              <a:t>Registration with NADRA</a:t>
            </a:r>
          </a:p>
        </p:txBody>
      </p:sp>
      <p:sp>
        <p:nvSpPr>
          <p:cNvPr id="16389" name="Text Box 5"/>
          <p:cNvSpPr txBox="1">
            <a:spLocks noChangeArrowheads="1"/>
          </p:cNvSpPr>
          <p:nvPr/>
        </p:nvSpPr>
        <p:spPr bwMode="auto">
          <a:xfrm>
            <a:off x="0" y="3657600"/>
            <a:ext cx="9144000" cy="27432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graphicFrame>
        <p:nvGraphicFramePr>
          <p:cNvPr id="9" name="Chart Placeholder 4"/>
          <p:cNvGraphicFramePr>
            <a:graphicFrameLocks/>
          </p:cNvGraphicFramePr>
          <p:nvPr>
            <p:extLst>
              <p:ext uri="{D42A27DB-BD31-4B8C-83A1-F6EECF244321}">
                <p14:modId xmlns:p14="http://schemas.microsoft.com/office/powerpoint/2010/main" val="25064145"/>
              </p:ext>
            </p:extLst>
          </p:nvPr>
        </p:nvGraphicFramePr>
        <p:xfrm>
          <a:off x="304800" y="1524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1"/>
          <p:cNvSpPr txBox="1">
            <a:spLocks noChangeArrowheads="1"/>
          </p:cNvSpPr>
          <p:nvPr/>
        </p:nvSpPr>
        <p:spPr bwMode="auto">
          <a:xfrm>
            <a:off x="8906" y="990600"/>
            <a:ext cx="8534400" cy="609600"/>
          </a:xfrm>
          <a:prstGeom prst="rect">
            <a:avLst/>
          </a:prstGeom>
          <a:noFill/>
          <a:ln w="9525">
            <a:noFill/>
            <a:miter lim="800000"/>
            <a:headEnd/>
            <a:tailEnd/>
          </a:ln>
        </p:spPr>
        <p:txBody>
          <a:bodyPr/>
          <a:lstStyle/>
          <a:p>
            <a:r>
              <a:rPr lang="en-US" sz="1600" i="1" dirty="0">
                <a:solidFill>
                  <a:schemeClr val="bg1"/>
                </a:solidFill>
                <a:latin typeface="Calibri" pitchFamily="34" charset="0"/>
              </a:rPr>
              <a:t>Percent </a:t>
            </a:r>
            <a:r>
              <a:rPr lang="en-US" sz="1600" i="1" dirty="0" smtClean="0">
                <a:solidFill>
                  <a:schemeClr val="bg1"/>
                </a:solidFill>
                <a:latin typeface="Calibri" pitchFamily="34" charset="0"/>
              </a:rPr>
              <a:t>of de jure population registered with NADRA</a:t>
            </a:r>
            <a:endParaRPr lang="en-US" sz="1600" i="1" dirty="0">
              <a:solidFill>
                <a:schemeClr val="bg1"/>
              </a:solidFill>
              <a:latin typeface="Calibri" pitchFamily="34" charset="0"/>
            </a:endParaRPr>
          </a:p>
        </p:txBody>
      </p:sp>
    </p:spTree>
    <p:extLst>
      <p:ext uri="{BB962C8B-B14F-4D97-AF65-F5344CB8AC3E}">
        <p14:creationId xmlns:p14="http://schemas.microsoft.com/office/powerpoint/2010/main" val="1154297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type="body" sz="half" idx="1"/>
          </p:nvPr>
        </p:nvSpPr>
        <p:spPr>
          <a:xfrm>
            <a:off x="260268" y="1295400"/>
            <a:ext cx="4648200" cy="4525963"/>
          </a:xfrm>
        </p:spPr>
        <p:txBody>
          <a:bodyPr/>
          <a:lstStyle/>
          <a:p>
            <a:r>
              <a:rPr lang="en-US" sz="2400" dirty="0" smtClean="0"/>
              <a:t>Household Characteristics</a:t>
            </a:r>
          </a:p>
          <a:p>
            <a:pPr lvl="1"/>
            <a:r>
              <a:rPr lang="en-US" sz="2000" dirty="0" smtClean="0"/>
              <a:t>Drinking Water and Sanitation</a:t>
            </a:r>
          </a:p>
          <a:p>
            <a:pPr lvl="1"/>
            <a:r>
              <a:rPr lang="en-US" sz="2000" dirty="0" smtClean="0"/>
              <a:t>Electricity</a:t>
            </a:r>
          </a:p>
          <a:p>
            <a:pPr lvl="1"/>
            <a:r>
              <a:rPr lang="en-US" sz="2000" dirty="0" smtClean="0"/>
              <a:t>Ownership of Goods</a:t>
            </a:r>
          </a:p>
          <a:p>
            <a:pPr lvl="1"/>
            <a:r>
              <a:rPr lang="en-US" sz="2000" dirty="0" smtClean="0"/>
              <a:t>Wealth</a:t>
            </a:r>
          </a:p>
          <a:p>
            <a:pPr lvl="1"/>
            <a:r>
              <a:rPr lang="en-US" sz="2000" dirty="0" smtClean="0"/>
              <a:t>Migration</a:t>
            </a:r>
          </a:p>
          <a:p>
            <a:pPr lvl="1"/>
            <a:r>
              <a:rPr lang="en-US" sz="2000" dirty="0" smtClean="0"/>
              <a:t>Registration with NADRA</a:t>
            </a:r>
          </a:p>
          <a:p>
            <a:r>
              <a:rPr lang="en-US" sz="2400" b="1" dirty="0" smtClean="0">
                <a:solidFill>
                  <a:schemeClr val="accent1"/>
                </a:solidFill>
              </a:rPr>
              <a:t>Respondent Characteristics</a:t>
            </a:r>
          </a:p>
          <a:p>
            <a:pPr lvl="1"/>
            <a:r>
              <a:rPr lang="en-US" sz="2000" b="1" dirty="0" smtClean="0">
                <a:solidFill>
                  <a:schemeClr val="accent1"/>
                </a:solidFill>
              </a:rPr>
              <a:t>Education </a:t>
            </a:r>
          </a:p>
          <a:p>
            <a:pPr lvl="1"/>
            <a:r>
              <a:rPr lang="en-US" sz="2000" b="1" dirty="0" smtClean="0">
                <a:solidFill>
                  <a:schemeClr val="accent1"/>
                </a:solidFill>
              </a:rPr>
              <a:t>Mass media</a:t>
            </a:r>
          </a:p>
          <a:p>
            <a:pPr lvl="1"/>
            <a:r>
              <a:rPr lang="en-US" sz="2000" b="1" dirty="0" smtClean="0">
                <a:solidFill>
                  <a:schemeClr val="accent1"/>
                </a:solidFill>
              </a:rPr>
              <a:t>Employment and Occupation</a:t>
            </a:r>
          </a:p>
          <a:p>
            <a:pPr lvl="1"/>
            <a:r>
              <a:rPr lang="en-US" sz="2000" b="1" dirty="0" smtClean="0">
                <a:solidFill>
                  <a:schemeClr val="accent1"/>
                </a:solidFill>
              </a:rPr>
              <a:t>Knowledge of Other Health Issues</a:t>
            </a:r>
          </a:p>
        </p:txBody>
      </p:sp>
    </p:spTree>
    <p:extLst>
      <p:ext uri="{BB962C8B-B14F-4D97-AF65-F5344CB8AC3E}">
        <p14:creationId xmlns:p14="http://schemas.microsoft.com/office/powerpoint/2010/main" val="1709876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a:xfrm>
            <a:off x="457200" y="5883"/>
            <a:ext cx="8229600" cy="1143000"/>
          </a:xfrm>
        </p:spPr>
        <p:txBody>
          <a:bodyPr rtlCol="0">
            <a:normAutofit fontScale="90000"/>
          </a:bodyPr>
          <a:lstStyle/>
          <a:p>
            <a:pPr fontAlgn="auto">
              <a:spcAft>
                <a:spcPts val="0"/>
              </a:spcAft>
              <a:defRPr/>
            </a:pPr>
            <a:r>
              <a:rPr lang="en-US" dirty="0" smtClean="0"/>
              <a:t>Educational Attainment</a:t>
            </a:r>
            <a:br>
              <a:rPr lang="en-US" dirty="0" smtClean="0"/>
            </a:br>
            <a:r>
              <a:rPr lang="en-US" sz="4000" dirty="0" smtClean="0"/>
              <a:t>of Respondents Age 15-49</a:t>
            </a:r>
          </a:p>
        </p:txBody>
      </p:sp>
      <p:sp>
        <p:nvSpPr>
          <p:cNvPr id="7171" name="TextBox 18"/>
          <p:cNvSpPr txBox="1">
            <a:spLocks noChangeArrowheads="1"/>
          </p:cNvSpPr>
          <p:nvPr/>
        </p:nvSpPr>
        <p:spPr bwMode="auto">
          <a:xfrm>
            <a:off x="1752600" y="1782763"/>
            <a:ext cx="4114800" cy="369887"/>
          </a:xfrm>
          <a:prstGeom prst="rect">
            <a:avLst/>
          </a:prstGeom>
          <a:noFill/>
          <a:ln w="9525">
            <a:noFill/>
            <a:miter lim="800000"/>
            <a:headEnd/>
            <a:tailEnd/>
          </a:ln>
        </p:spPr>
        <p:txBody>
          <a:bodyPr>
            <a:spAutoFit/>
          </a:bodyPr>
          <a:lstStyle/>
          <a:p>
            <a:endParaRPr lang="en-US">
              <a:latin typeface="Calibri" pitchFamily="34" charset="0"/>
            </a:endParaRPr>
          </a:p>
        </p:txBody>
      </p:sp>
      <p:sp>
        <p:nvSpPr>
          <p:cNvPr id="7" name="Text Box 4"/>
          <p:cNvSpPr txBox="1">
            <a:spLocks noChangeArrowheads="1"/>
          </p:cNvSpPr>
          <p:nvPr/>
        </p:nvSpPr>
        <p:spPr bwMode="auto">
          <a:xfrm>
            <a:off x="0" y="1275338"/>
            <a:ext cx="6629400" cy="369332"/>
          </a:xfrm>
          <a:prstGeom prst="rect">
            <a:avLst/>
          </a:prstGeom>
          <a:noFill/>
          <a:ln w="9525">
            <a:noFill/>
            <a:miter lim="800000"/>
            <a:headEnd/>
            <a:tailEnd/>
          </a:ln>
        </p:spPr>
        <p:txBody>
          <a:bodyPr wrap="square">
            <a:spAutoFit/>
          </a:bodyPr>
          <a:lstStyle/>
          <a:p>
            <a:pPr eaLnBrk="0" hangingPunct="0">
              <a:spcBef>
                <a:spcPct val="50000"/>
              </a:spcBef>
            </a:pPr>
            <a:r>
              <a:rPr lang="en-US" i="1" dirty="0">
                <a:solidFill>
                  <a:schemeClr val="bg1"/>
                </a:solidFill>
                <a:latin typeface="+mn-lt"/>
              </a:rPr>
              <a:t>Percent of </a:t>
            </a:r>
            <a:r>
              <a:rPr lang="en-US" i="1" dirty="0" smtClean="0">
                <a:solidFill>
                  <a:schemeClr val="bg1"/>
                </a:solidFill>
                <a:latin typeface="+mn-lt"/>
              </a:rPr>
              <a:t>ever-married women and men age 15-49</a:t>
            </a:r>
            <a:endParaRPr lang="en-US" i="1" dirty="0">
              <a:solidFill>
                <a:schemeClr val="bg1"/>
              </a:solidFill>
              <a:latin typeface="+mn-lt"/>
            </a:endParaRPr>
          </a:p>
        </p:txBody>
      </p:sp>
      <p:graphicFrame>
        <p:nvGraphicFramePr>
          <p:cNvPr id="9" name="Chart 3"/>
          <p:cNvGraphicFramePr>
            <a:graphicFrameLocks/>
          </p:cNvGraphicFramePr>
          <p:nvPr>
            <p:extLst>
              <p:ext uri="{D42A27DB-BD31-4B8C-83A1-F6EECF244321}">
                <p14:modId xmlns:p14="http://schemas.microsoft.com/office/powerpoint/2010/main" val="2295339383"/>
              </p:ext>
            </p:extLst>
          </p:nvPr>
        </p:nvGraphicFramePr>
        <p:xfrm>
          <a:off x="736600" y="1565166"/>
          <a:ext cx="78486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984294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28600"/>
            <a:ext cx="8229600" cy="1143000"/>
          </a:xfrm>
        </p:spPr>
        <p:txBody>
          <a:bodyPr/>
          <a:lstStyle/>
          <a:p>
            <a:r>
              <a:rPr lang="en-US" dirty="0" smtClean="0"/>
              <a:t>Exposure to Mass Media</a:t>
            </a:r>
          </a:p>
        </p:txBody>
      </p:sp>
      <p:graphicFrame>
        <p:nvGraphicFramePr>
          <p:cNvPr id="6" name="Chart Placeholder 4"/>
          <p:cNvGraphicFramePr>
            <a:graphicFrameLocks noGrp="1"/>
          </p:cNvGraphicFramePr>
          <p:nvPr>
            <p:ph type="chart" idx="1"/>
            <p:extLst>
              <p:ext uri="{D42A27DB-BD31-4B8C-83A1-F6EECF244321}">
                <p14:modId xmlns:p14="http://schemas.microsoft.com/office/powerpoint/2010/main" val="666093503"/>
              </p:ext>
            </p:extLst>
          </p:nvPr>
        </p:nvGraphicFramePr>
        <p:xfrm>
          <a:off x="304800" y="1524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20485" name="TextBox 1"/>
          <p:cNvSpPr txBox="1">
            <a:spLocks noChangeArrowheads="1"/>
          </p:cNvSpPr>
          <p:nvPr/>
        </p:nvSpPr>
        <p:spPr bwMode="auto">
          <a:xfrm>
            <a:off x="457200" y="1143000"/>
            <a:ext cx="8534400" cy="609600"/>
          </a:xfrm>
          <a:prstGeom prst="rect">
            <a:avLst/>
          </a:prstGeom>
          <a:noFill/>
          <a:ln w="9525">
            <a:noFill/>
            <a:miter lim="800000"/>
            <a:headEnd/>
            <a:tailEnd/>
          </a:ln>
        </p:spPr>
        <p:txBody>
          <a:bodyPr/>
          <a:lstStyle/>
          <a:p>
            <a:r>
              <a:rPr lang="en-US" sz="1600" i="1" dirty="0">
                <a:solidFill>
                  <a:schemeClr val="bg1"/>
                </a:solidFill>
                <a:latin typeface="Calibri" pitchFamily="34" charset="0"/>
              </a:rPr>
              <a:t>Percent of </a:t>
            </a:r>
            <a:r>
              <a:rPr lang="en-US" sz="1600" i="1" dirty="0" smtClean="0">
                <a:solidFill>
                  <a:schemeClr val="bg1"/>
                </a:solidFill>
                <a:latin typeface="Calibri" pitchFamily="34" charset="0"/>
              </a:rPr>
              <a:t>ever-married women and men age 15-49 with </a:t>
            </a:r>
            <a:r>
              <a:rPr lang="en-US" sz="1600" i="1" dirty="0">
                <a:solidFill>
                  <a:schemeClr val="bg1"/>
                </a:solidFill>
                <a:latin typeface="Calibri" pitchFamily="34" charset="0"/>
              </a:rPr>
              <a:t>access to media at least once a week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457200" y="152400"/>
            <a:ext cx="8229600" cy="914400"/>
          </a:xfrm>
        </p:spPr>
        <p:txBody>
          <a:bodyPr rtlCol="0">
            <a:normAutofit fontScale="90000"/>
          </a:bodyPr>
          <a:lstStyle/>
          <a:p>
            <a:pPr fontAlgn="auto">
              <a:spcAft>
                <a:spcPts val="0"/>
              </a:spcAft>
              <a:defRPr/>
            </a:pPr>
            <a:r>
              <a:rPr lang="en-US" dirty="0" smtClean="0"/>
              <a:t>Employment</a:t>
            </a:r>
            <a:br>
              <a:rPr lang="en-US" dirty="0" smtClean="0"/>
            </a:br>
            <a:endParaRPr lang="en-US" dirty="0" smtClean="0"/>
          </a:p>
        </p:txBody>
      </p:sp>
      <p:sp>
        <p:nvSpPr>
          <p:cNvPr id="21508" name="Text Box 4"/>
          <p:cNvSpPr txBox="1">
            <a:spLocks noChangeArrowheads="1"/>
          </p:cNvSpPr>
          <p:nvPr/>
        </p:nvSpPr>
        <p:spPr bwMode="auto">
          <a:xfrm>
            <a:off x="194953" y="844529"/>
            <a:ext cx="6629400" cy="369332"/>
          </a:xfrm>
          <a:prstGeom prst="rect">
            <a:avLst/>
          </a:prstGeom>
          <a:noFill/>
          <a:ln w="9525">
            <a:noFill/>
            <a:miter lim="800000"/>
            <a:headEnd/>
            <a:tailEnd/>
          </a:ln>
        </p:spPr>
        <p:txBody>
          <a:bodyPr wrap="square">
            <a:spAutoFit/>
          </a:bodyPr>
          <a:lstStyle/>
          <a:p>
            <a:pPr eaLnBrk="0" hangingPunct="0">
              <a:spcBef>
                <a:spcPct val="50000"/>
              </a:spcBef>
            </a:pPr>
            <a:r>
              <a:rPr lang="en-US" i="1" dirty="0">
                <a:solidFill>
                  <a:schemeClr val="bg1"/>
                </a:solidFill>
                <a:latin typeface="+mn-lt"/>
              </a:rPr>
              <a:t>Percent of </a:t>
            </a:r>
            <a:r>
              <a:rPr lang="en-US" i="1" dirty="0" smtClean="0">
                <a:solidFill>
                  <a:schemeClr val="bg1"/>
                </a:solidFill>
                <a:latin typeface="+mn-lt"/>
              </a:rPr>
              <a:t>ever-married women and men age 15-49</a:t>
            </a:r>
            <a:endParaRPr lang="en-US" i="1" dirty="0">
              <a:solidFill>
                <a:schemeClr val="bg1"/>
              </a:solidFill>
              <a:latin typeface="+mn-lt"/>
            </a:endParaRPr>
          </a:p>
        </p:txBody>
      </p:sp>
      <p:graphicFrame>
        <p:nvGraphicFramePr>
          <p:cNvPr id="2" name="Chart 1"/>
          <p:cNvGraphicFramePr/>
          <p:nvPr>
            <p:extLst>
              <p:ext uri="{D42A27DB-BD31-4B8C-83A1-F6EECF244321}">
                <p14:modId xmlns:p14="http://schemas.microsoft.com/office/powerpoint/2010/main" val="120044067"/>
              </p:ext>
            </p:extLst>
          </p:nvPr>
        </p:nvGraphicFramePr>
        <p:xfrm>
          <a:off x="381000" y="1600200"/>
          <a:ext cx="8382000" cy="469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231151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381000" y="0"/>
            <a:ext cx="8229600" cy="1143000"/>
          </a:xfrm>
        </p:spPr>
        <p:txBody>
          <a:bodyPr rtlCol="0">
            <a:normAutofit/>
          </a:bodyPr>
          <a:lstStyle/>
          <a:p>
            <a:pPr fontAlgn="auto">
              <a:spcAft>
                <a:spcPts val="0"/>
              </a:spcAft>
              <a:defRPr/>
            </a:pPr>
            <a:r>
              <a:rPr lang="en-US" dirty="0" smtClean="0"/>
              <a:t>Occupation</a:t>
            </a:r>
          </a:p>
        </p:txBody>
      </p:sp>
      <p:sp>
        <p:nvSpPr>
          <p:cNvPr id="22533" name="Text Box 4"/>
          <p:cNvSpPr txBox="1">
            <a:spLocks noChangeArrowheads="1"/>
          </p:cNvSpPr>
          <p:nvPr/>
        </p:nvSpPr>
        <p:spPr bwMode="auto">
          <a:xfrm>
            <a:off x="21770" y="838200"/>
            <a:ext cx="7903029" cy="646331"/>
          </a:xfrm>
          <a:prstGeom prst="rect">
            <a:avLst/>
          </a:prstGeom>
          <a:noFill/>
          <a:ln w="9525">
            <a:noFill/>
            <a:miter lim="800000"/>
            <a:headEnd/>
            <a:tailEnd/>
          </a:ln>
        </p:spPr>
        <p:txBody>
          <a:bodyPr wrap="square">
            <a:spAutoFit/>
          </a:bodyPr>
          <a:lstStyle/>
          <a:p>
            <a:pPr eaLnBrk="0" hangingPunct="0">
              <a:spcBef>
                <a:spcPct val="50000"/>
              </a:spcBef>
            </a:pPr>
            <a:r>
              <a:rPr lang="en-US" i="1" dirty="0">
                <a:solidFill>
                  <a:schemeClr val="bg1"/>
                </a:solidFill>
                <a:latin typeface="+mj-lt"/>
              </a:rPr>
              <a:t>Percent distribution of occupations </a:t>
            </a:r>
            <a:r>
              <a:rPr lang="en-US" i="1" dirty="0" smtClean="0">
                <a:solidFill>
                  <a:schemeClr val="bg1"/>
                </a:solidFill>
                <a:latin typeface="+mj-lt"/>
              </a:rPr>
              <a:t>of ever-married women and men age 15-49 employed </a:t>
            </a:r>
            <a:r>
              <a:rPr lang="en-US" i="1" dirty="0">
                <a:solidFill>
                  <a:schemeClr val="bg1"/>
                </a:solidFill>
                <a:latin typeface="+mj-lt"/>
              </a:rPr>
              <a:t>in the </a:t>
            </a:r>
            <a:r>
              <a:rPr lang="en-US" i="1" dirty="0" smtClean="0">
                <a:solidFill>
                  <a:schemeClr val="bg1"/>
                </a:solidFill>
                <a:latin typeface="+mj-lt"/>
              </a:rPr>
              <a:t>12 months preceding </a:t>
            </a:r>
            <a:r>
              <a:rPr lang="en-US" i="1" dirty="0">
                <a:solidFill>
                  <a:schemeClr val="bg1"/>
                </a:solidFill>
                <a:latin typeface="+mj-lt"/>
              </a:rPr>
              <a:t>the survey</a:t>
            </a:r>
          </a:p>
        </p:txBody>
      </p:sp>
      <p:graphicFrame>
        <p:nvGraphicFramePr>
          <p:cNvPr id="7" name="Object 3"/>
          <p:cNvGraphicFramePr>
            <a:graphicFrameLocks noChangeAspect="1"/>
          </p:cNvGraphicFramePr>
          <p:nvPr>
            <p:extLst>
              <p:ext uri="{D42A27DB-BD31-4B8C-83A1-F6EECF244321}">
                <p14:modId xmlns:p14="http://schemas.microsoft.com/office/powerpoint/2010/main" val="61266495"/>
              </p:ext>
            </p:extLst>
          </p:nvPr>
        </p:nvGraphicFramePr>
        <p:xfrm>
          <a:off x="533400" y="1126729"/>
          <a:ext cx="8137525" cy="5410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normAutofit/>
          </a:bodyPr>
          <a:lstStyle/>
          <a:p>
            <a:r>
              <a:rPr lang="en-US" sz="4000" dirty="0" smtClean="0"/>
              <a:t>Tobacco Use</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138645481"/>
              </p:ext>
            </p:extLst>
          </p:nvPr>
        </p:nvGraphicFramePr>
        <p:xfrm>
          <a:off x="685800" y="1905000"/>
          <a:ext cx="7772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6629" name="TextBox 6"/>
          <p:cNvSpPr txBox="1">
            <a:spLocks noChangeArrowheads="1"/>
          </p:cNvSpPr>
          <p:nvPr/>
        </p:nvSpPr>
        <p:spPr bwMode="auto">
          <a:xfrm>
            <a:off x="178130" y="1219200"/>
            <a:ext cx="5536870" cy="369332"/>
          </a:xfrm>
          <a:prstGeom prst="rect">
            <a:avLst/>
          </a:prstGeom>
          <a:noFill/>
          <a:ln w="9525">
            <a:noFill/>
            <a:miter lim="800000"/>
            <a:headEnd/>
            <a:tailEnd/>
          </a:ln>
        </p:spPr>
        <p:txBody>
          <a:bodyPr wrap="square">
            <a:spAutoFit/>
          </a:bodyPr>
          <a:lstStyle/>
          <a:p>
            <a:r>
              <a:rPr lang="en-US" i="1" dirty="0">
                <a:solidFill>
                  <a:schemeClr val="bg1"/>
                </a:solidFill>
                <a:latin typeface="Calibri" pitchFamily="34" charset="0"/>
              </a:rPr>
              <a:t>Percent of </a:t>
            </a:r>
            <a:r>
              <a:rPr lang="en-US" i="1" dirty="0" smtClean="0">
                <a:solidFill>
                  <a:schemeClr val="bg1"/>
                </a:solidFill>
                <a:latin typeface="Calibri" pitchFamily="34" charset="0"/>
              </a:rPr>
              <a:t>ever-married women and men age </a:t>
            </a:r>
            <a:r>
              <a:rPr lang="en-US" i="1" dirty="0">
                <a:solidFill>
                  <a:schemeClr val="bg1"/>
                </a:solidFill>
                <a:latin typeface="Calibri" pitchFamily="34" charset="0"/>
              </a:rPr>
              <a:t>15-49</a:t>
            </a:r>
          </a:p>
        </p:txBody>
      </p:sp>
    </p:spTree>
    <p:extLst>
      <p:ext uri="{BB962C8B-B14F-4D97-AF65-F5344CB8AC3E}">
        <p14:creationId xmlns:p14="http://schemas.microsoft.com/office/powerpoint/2010/main" val="35386586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sz="half" idx="1"/>
          </p:nvPr>
        </p:nvSpPr>
        <p:spPr>
          <a:xfrm>
            <a:off x="260268" y="1295400"/>
            <a:ext cx="4648200" cy="4525963"/>
          </a:xfrm>
        </p:spPr>
        <p:txBody>
          <a:bodyPr/>
          <a:lstStyle/>
          <a:p>
            <a:r>
              <a:rPr lang="en-US" sz="2400" b="1" dirty="0" smtClean="0">
                <a:solidFill>
                  <a:schemeClr val="accent1"/>
                </a:solidFill>
              </a:rPr>
              <a:t>Household Characteristics</a:t>
            </a:r>
          </a:p>
          <a:p>
            <a:pPr lvl="1"/>
            <a:r>
              <a:rPr lang="en-US" sz="2000" b="1" dirty="0" smtClean="0">
                <a:solidFill>
                  <a:schemeClr val="accent1"/>
                </a:solidFill>
              </a:rPr>
              <a:t>Drinking Water and Sanitation</a:t>
            </a:r>
          </a:p>
          <a:p>
            <a:pPr lvl="1"/>
            <a:r>
              <a:rPr lang="en-US" sz="2000" b="1" dirty="0" smtClean="0">
                <a:solidFill>
                  <a:schemeClr val="accent1"/>
                </a:solidFill>
              </a:rPr>
              <a:t>Electricity</a:t>
            </a:r>
          </a:p>
          <a:p>
            <a:pPr lvl="1"/>
            <a:r>
              <a:rPr lang="en-US" sz="2000" b="1" dirty="0" smtClean="0">
                <a:solidFill>
                  <a:schemeClr val="accent1"/>
                </a:solidFill>
              </a:rPr>
              <a:t>Ownership of Goods</a:t>
            </a:r>
          </a:p>
          <a:p>
            <a:pPr lvl="1"/>
            <a:r>
              <a:rPr lang="en-US" sz="2000" b="1" dirty="0" smtClean="0">
                <a:solidFill>
                  <a:schemeClr val="accent1"/>
                </a:solidFill>
              </a:rPr>
              <a:t>Wealth</a:t>
            </a:r>
          </a:p>
          <a:p>
            <a:pPr lvl="1"/>
            <a:r>
              <a:rPr lang="en-US" sz="2000" b="1" dirty="0" smtClean="0">
                <a:solidFill>
                  <a:schemeClr val="accent1"/>
                </a:solidFill>
              </a:rPr>
              <a:t>Migration</a:t>
            </a:r>
          </a:p>
          <a:p>
            <a:pPr lvl="1"/>
            <a:r>
              <a:rPr lang="en-US" sz="2000" b="1" smtClean="0">
                <a:solidFill>
                  <a:schemeClr val="accent1"/>
                </a:solidFill>
              </a:rPr>
              <a:t>Registration with NADRA</a:t>
            </a:r>
            <a:endParaRPr lang="en-US" sz="2000" b="1" dirty="0" smtClean="0">
              <a:solidFill>
                <a:schemeClr val="accent1"/>
              </a:solidFill>
            </a:endParaRPr>
          </a:p>
          <a:p>
            <a:r>
              <a:rPr lang="en-US" sz="2400" dirty="0" smtClean="0">
                <a:solidFill>
                  <a:schemeClr val="bg1"/>
                </a:solidFill>
              </a:rPr>
              <a:t>Respondent Characteristics</a:t>
            </a:r>
          </a:p>
          <a:p>
            <a:pPr lvl="1"/>
            <a:r>
              <a:rPr lang="en-US" sz="2000" dirty="0" smtClean="0">
                <a:solidFill>
                  <a:schemeClr val="bg1"/>
                </a:solidFill>
              </a:rPr>
              <a:t>Education </a:t>
            </a:r>
          </a:p>
          <a:p>
            <a:pPr lvl="1"/>
            <a:r>
              <a:rPr lang="en-US" sz="2000" dirty="0" smtClean="0">
                <a:solidFill>
                  <a:schemeClr val="bg1"/>
                </a:solidFill>
              </a:rPr>
              <a:t>Mass media</a:t>
            </a:r>
          </a:p>
          <a:p>
            <a:pPr lvl="1"/>
            <a:r>
              <a:rPr lang="en-US" sz="2000" dirty="0" smtClean="0">
                <a:solidFill>
                  <a:schemeClr val="bg1"/>
                </a:solidFill>
              </a:rPr>
              <a:t>Employment and Occupation</a:t>
            </a:r>
          </a:p>
          <a:p>
            <a:pPr lvl="1"/>
            <a:r>
              <a:rPr lang="en-US" sz="2000" dirty="0" smtClean="0">
                <a:solidFill>
                  <a:schemeClr val="bg1"/>
                </a:solidFill>
              </a:rPr>
              <a:t>Knowledge of other Health Issues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normAutofit/>
          </a:bodyPr>
          <a:lstStyle/>
          <a:p>
            <a:r>
              <a:rPr lang="en-US" sz="4000" dirty="0" smtClean="0"/>
              <a:t>Knowledge of Tuberculosis</a:t>
            </a:r>
          </a:p>
        </p:txBody>
      </p:sp>
      <p:sp>
        <p:nvSpPr>
          <p:cNvPr id="26629" name="TextBox 6"/>
          <p:cNvSpPr txBox="1">
            <a:spLocks noChangeArrowheads="1"/>
          </p:cNvSpPr>
          <p:nvPr/>
        </p:nvSpPr>
        <p:spPr bwMode="auto">
          <a:xfrm>
            <a:off x="4114800" y="1925598"/>
            <a:ext cx="4724400" cy="369332"/>
          </a:xfrm>
          <a:prstGeom prst="rect">
            <a:avLst/>
          </a:prstGeom>
          <a:noFill/>
          <a:ln w="9525">
            <a:noFill/>
            <a:miter lim="800000"/>
            <a:headEnd/>
            <a:tailEnd/>
          </a:ln>
        </p:spPr>
        <p:txBody>
          <a:bodyPr wrap="square">
            <a:spAutoFit/>
          </a:bodyPr>
          <a:lstStyle/>
          <a:p>
            <a:pPr algn="ctr"/>
            <a:r>
              <a:rPr lang="en-US" i="1" dirty="0" smtClean="0">
                <a:solidFill>
                  <a:schemeClr val="bg1"/>
                </a:solidFill>
                <a:latin typeface="Calibri" pitchFamily="34" charset="0"/>
              </a:rPr>
              <a:t>Among respondents who have heard of TB</a:t>
            </a:r>
            <a:endParaRPr lang="en-US" i="1" dirty="0">
              <a:solidFill>
                <a:schemeClr val="bg1"/>
              </a:solidFill>
              <a:latin typeface="Calibri"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688029032"/>
              </p:ext>
            </p:extLst>
          </p:nvPr>
        </p:nvGraphicFramePr>
        <p:xfrm>
          <a:off x="0" y="1905000"/>
          <a:ext cx="91440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6"/>
          <p:cNvSpPr txBox="1">
            <a:spLocks noChangeArrowheads="1"/>
          </p:cNvSpPr>
          <p:nvPr/>
        </p:nvSpPr>
        <p:spPr bwMode="auto">
          <a:xfrm>
            <a:off x="330530" y="1371600"/>
            <a:ext cx="5536870" cy="369332"/>
          </a:xfrm>
          <a:prstGeom prst="rect">
            <a:avLst/>
          </a:prstGeom>
          <a:noFill/>
          <a:ln w="9525">
            <a:noFill/>
            <a:miter lim="800000"/>
            <a:headEnd/>
            <a:tailEnd/>
          </a:ln>
        </p:spPr>
        <p:txBody>
          <a:bodyPr wrap="square">
            <a:spAutoFit/>
          </a:bodyPr>
          <a:lstStyle/>
          <a:p>
            <a:r>
              <a:rPr lang="en-US" i="1" dirty="0">
                <a:solidFill>
                  <a:schemeClr val="bg1"/>
                </a:solidFill>
                <a:latin typeface="Calibri" pitchFamily="34" charset="0"/>
              </a:rPr>
              <a:t>Percent of </a:t>
            </a:r>
            <a:r>
              <a:rPr lang="en-US" i="1" dirty="0" smtClean="0">
                <a:solidFill>
                  <a:schemeClr val="bg1"/>
                </a:solidFill>
                <a:latin typeface="Calibri" pitchFamily="34" charset="0"/>
              </a:rPr>
              <a:t>ever-married women and men age </a:t>
            </a:r>
            <a:r>
              <a:rPr lang="en-US" i="1" dirty="0">
                <a:solidFill>
                  <a:schemeClr val="bg1"/>
                </a:solidFill>
                <a:latin typeface="Calibri" pitchFamily="34" charset="0"/>
              </a:rPr>
              <a:t>15-49</a:t>
            </a:r>
          </a:p>
        </p:txBody>
      </p:sp>
    </p:spTree>
    <p:extLst>
      <p:ext uri="{BB962C8B-B14F-4D97-AF65-F5344CB8AC3E}">
        <p14:creationId xmlns:p14="http://schemas.microsoft.com/office/powerpoint/2010/main" val="16860844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r>
              <a:rPr lang="en-US" sz="4800" b="1" dirty="0" smtClean="0">
                <a:solidFill>
                  <a:schemeClr val="accent1"/>
                </a:solidFill>
              </a:rPr>
              <a:t>90% </a:t>
            </a:r>
            <a:r>
              <a:rPr lang="en-US" sz="4800" dirty="0" smtClean="0"/>
              <a:t>of ever-married </a:t>
            </a:r>
            <a:r>
              <a:rPr lang="en-US" sz="4800" b="1" dirty="0" smtClean="0">
                <a:solidFill>
                  <a:schemeClr val="accent1"/>
                </a:solidFill>
              </a:rPr>
              <a:t>women</a:t>
            </a:r>
            <a:r>
              <a:rPr lang="en-US" sz="4800" dirty="0" smtClean="0"/>
              <a:t> and </a:t>
            </a:r>
            <a:r>
              <a:rPr lang="en-US" sz="4800" b="1" dirty="0" smtClean="0">
                <a:solidFill>
                  <a:schemeClr val="accent1"/>
                </a:solidFill>
              </a:rPr>
              <a:t>92%</a:t>
            </a:r>
            <a:r>
              <a:rPr lang="en-US" sz="4800" dirty="0" smtClean="0"/>
              <a:t> of ever-married </a:t>
            </a:r>
            <a:r>
              <a:rPr lang="en-US" sz="4800" b="1" dirty="0" smtClean="0">
                <a:solidFill>
                  <a:schemeClr val="accent1"/>
                </a:solidFill>
              </a:rPr>
              <a:t>men </a:t>
            </a:r>
            <a:r>
              <a:rPr lang="en-US" sz="4800" dirty="0" smtClean="0"/>
              <a:t>age 15-49 have </a:t>
            </a:r>
            <a:r>
              <a:rPr lang="en-US" sz="4800" b="1" dirty="0" smtClean="0">
                <a:solidFill>
                  <a:schemeClr val="accent1"/>
                </a:solidFill>
              </a:rPr>
              <a:t>heard of hepatitis B or C</a:t>
            </a:r>
            <a:endParaRPr lang="en-US" sz="4800" b="1" dirty="0">
              <a:solidFill>
                <a:schemeClr val="accent1"/>
              </a:solidFill>
            </a:endParaRPr>
          </a:p>
        </p:txBody>
      </p:sp>
    </p:spTree>
    <p:extLst>
      <p:ext uri="{BB962C8B-B14F-4D97-AF65-F5344CB8AC3E}">
        <p14:creationId xmlns:p14="http://schemas.microsoft.com/office/powerpoint/2010/main" val="14939642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normAutofit/>
          </a:bodyPr>
          <a:lstStyle/>
          <a:p>
            <a:r>
              <a:rPr lang="en-US" sz="4000" dirty="0" smtClean="0"/>
              <a:t>Knowledge of Hepatitis</a:t>
            </a:r>
          </a:p>
        </p:txBody>
      </p:sp>
      <p:sp>
        <p:nvSpPr>
          <p:cNvPr id="9" name="TextBox 6"/>
          <p:cNvSpPr txBox="1">
            <a:spLocks noChangeArrowheads="1"/>
          </p:cNvSpPr>
          <p:nvPr/>
        </p:nvSpPr>
        <p:spPr bwMode="auto">
          <a:xfrm>
            <a:off x="30678" y="996330"/>
            <a:ext cx="8805553" cy="646331"/>
          </a:xfrm>
          <a:prstGeom prst="rect">
            <a:avLst/>
          </a:prstGeom>
          <a:noFill/>
          <a:ln w="9525">
            <a:noFill/>
            <a:miter lim="800000"/>
            <a:headEnd/>
            <a:tailEnd/>
          </a:ln>
        </p:spPr>
        <p:txBody>
          <a:bodyPr wrap="square">
            <a:spAutoFit/>
          </a:bodyPr>
          <a:lstStyle/>
          <a:p>
            <a:r>
              <a:rPr lang="en-US" i="1" dirty="0">
                <a:solidFill>
                  <a:schemeClr val="bg1"/>
                </a:solidFill>
                <a:latin typeface="Calibri" pitchFamily="34" charset="0"/>
              </a:rPr>
              <a:t>Percent of </a:t>
            </a:r>
            <a:r>
              <a:rPr lang="en-US" i="1" dirty="0" smtClean="0">
                <a:solidFill>
                  <a:schemeClr val="bg1"/>
                </a:solidFill>
                <a:latin typeface="Calibri" pitchFamily="34" charset="0"/>
              </a:rPr>
              <a:t>ever-married women and men age 15-49 who have heard of hepatitis B or C who believe that hepatitis can be avoided by different ways</a:t>
            </a:r>
            <a:endParaRPr lang="en-US" i="1" dirty="0">
              <a:solidFill>
                <a:schemeClr val="bg1"/>
              </a:solidFill>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579700"/>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863275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0"/>
            <a:ext cx="8229600" cy="1143000"/>
          </a:xfrm>
        </p:spPr>
        <p:txBody>
          <a:bodyPr rtlCol="0">
            <a:normAutofit/>
          </a:bodyPr>
          <a:lstStyle/>
          <a:p>
            <a:pPr fontAlgn="auto">
              <a:spcAft>
                <a:spcPts val="0"/>
              </a:spcAft>
              <a:defRPr/>
            </a:pPr>
            <a:r>
              <a:rPr lang="en-US" b="1" dirty="0" smtClean="0"/>
              <a:t>Key Findings</a:t>
            </a:r>
          </a:p>
        </p:txBody>
      </p:sp>
      <p:sp>
        <p:nvSpPr>
          <p:cNvPr id="29699" name="Rectangle 3"/>
          <p:cNvSpPr>
            <a:spLocks noGrp="1" noChangeArrowheads="1"/>
          </p:cNvSpPr>
          <p:nvPr>
            <p:ph idx="1"/>
          </p:nvPr>
        </p:nvSpPr>
        <p:spPr>
          <a:xfrm>
            <a:off x="457200" y="1295400"/>
            <a:ext cx="8229600" cy="4830763"/>
          </a:xfrm>
        </p:spPr>
        <p:txBody>
          <a:bodyPr rtlCol="0">
            <a:normAutofit/>
          </a:bodyPr>
          <a:lstStyle/>
          <a:p>
            <a:pPr fontAlgn="auto">
              <a:lnSpc>
                <a:spcPct val="90000"/>
              </a:lnSpc>
              <a:spcAft>
                <a:spcPts val="0"/>
              </a:spcAft>
              <a:defRPr/>
            </a:pPr>
            <a:r>
              <a:rPr lang="en-US" sz="2800" b="1" dirty="0" smtClean="0">
                <a:solidFill>
                  <a:schemeClr val="accent1"/>
                </a:solidFill>
              </a:rPr>
              <a:t>93% </a:t>
            </a:r>
            <a:r>
              <a:rPr lang="en-US" sz="2800" dirty="0" smtClean="0"/>
              <a:t>of households have access to </a:t>
            </a:r>
            <a:r>
              <a:rPr lang="en-US" sz="2800" b="1" dirty="0" smtClean="0">
                <a:solidFill>
                  <a:schemeClr val="accent1"/>
                </a:solidFill>
              </a:rPr>
              <a:t>safe water</a:t>
            </a:r>
          </a:p>
          <a:p>
            <a:pPr fontAlgn="auto">
              <a:lnSpc>
                <a:spcPct val="90000"/>
              </a:lnSpc>
              <a:spcAft>
                <a:spcPts val="0"/>
              </a:spcAft>
              <a:defRPr/>
            </a:pPr>
            <a:r>
              <a:rPr lang="en-US" sz="2800" b="1" dirty="0" smtClean="0">
                <a:solidFill>
                  <a:schemeClr val="accent1"/>
                </a:solidFill>
              </a:rPr>
              <a:t>59% </a:t>
            </a:r>
            <a:r>
              <a:rPr lang="en-US" sz="2800" dirty="0" smtClean="0"/>
              <a:t>of households have </a:t>
            </a:r>
            <a:r>
              <a:rPr lang="en-US" sz="2800" b="1" dirty="0" smtClean="0">
                <a:solidFill>
                  <a:schemeClr val="accent1"/>
                </a:solidFill>
              </a:rPr>
              <a:t>an improved sanitation </a:t>
            </a:r>
            <a:r>
              <a:rPr lang="en-US" sz="2800" dirty="0" smtClean="0"/>
              <a:t>facility</a:t>
            </a:r>
          </a:p>
          <a:p>
            <a:pPr fontAlgn="auto">
              <a:lnSpc>
                <a:spcPct val="90000"/>
              </a:lnSpc>
              <a:spcAft>
                <a:spcPts val="0"/>
              </a:spcAft>
              <a:defRPr/>
            </a:pPr>
            <a:r>
              <a:rPr lang="en-US" sz="2800" b="1" dirty="0" smtClean="0">
                <a:solidFill>
                  <a:schemeClr val="accent1"/>
                </a:solidFill>
              </a:rPr>
              <a:t>94% </a:t>
            </a:r>
            <a:r>
              <a:rPr lang="en-US" sz="2800" dirty="0" smtClean="0"/>
              <a:t>of households have </a:t>
            </a:r>
            <a:r>
              <a:rPr lang="en-US" sz="2800" b="1" dirty="0" smtClean="0">
                <a:solidFill>
                  <a:schemeClr val="accent1"/>
                </a:solidFill>
              </a:rPr>
              <a:t>electricity</a:t>
            </a:r>
          </a:p>
          <a:p>
            <a:pPr fontAlgn="auto">
              <a:lnSpc>
                <a:spcPct val="90000"/>
              </a:lnSpc>
              <a:spcAft>
                <a:spcPts val="0"/>
              </a:spcAft>
              <a:defRPr/>
            </a:pPr>
            <a:r>
              <a:rPr lang="en-US" sz="2800" b="1" dirty="0" smtClean="0">
                <a:solidFill>
                  <a:schemeClr val="accent1"/>
                </a:solidFill>
              </a:rPr>
              <a:t>57% </a:t>
            </a:r>
            <a:r>
              <a:rPr lang="en-US" sz="2800" dirty="0" smtClean="0"/>
              <a:t>of women and </a:t>
            </a:r>
            <a:r>
              <a:rPr lang="en-US" sz="2800" b="1" dirty="0" smtClean="0">
                <a:solidFill>
                  <a:schemeClr val="accent1"/>
                </a:solidFill>
              </a:rPr>
              <a:t>29%</a:t>
            </a:r>
            <a:r>
              <a:rPr lang="en-US" sz="2800" b="1" dirty="0" smtClean="0">
                <a:solidFill>
                  <a:schemeClr val="accent6"/>
                </a:solidFill>
              </a:rPr>
              <a:t> </a:t>
            </a:r>
            <a:r>
              <a:rPr lang="en-US" sz="2800" dirty="0" smtClean="0"/>
              <a:t>of men have </a:t>
            </a:r>
            <a:r>
              <a:rPr lang="en-US" sz="2800" b="1" dirty="0" smtClean="0">
                <a:solidFill>
                  <a:schemeClr val="accent1"/>
                </a:solidFill>
              </a:rPr>
              <a:t>never attended schoo</a:t>
            </a:r>
            <a:r>
              <a:rPr lang="en-US" sz="2800" b="1" dirty="0">
                <a:solidFill>
                  <a:schemeClr val="accent1"/>
                </a:solidFill>
              </a:rPr>
              <a:t>l</a:t>
            </a:r>
            <a:endParaRPr lang="en-US" sz="2800" dirty="0" smtClean="0">
              <a:solidFill>
                <a:schemeClr val="accent1"/>
              </a:solidFill>
            </a:endParaRPr>
          </a:p>
          <a:p>
            <a:pPr fontAlgn="auto">
              <a:lnSpc>
                <a:spcPct val="90000"/>
              </a:lnSpc>
              <a:spcAft>
                <a:spcPts val="0"/>
              </a:spcAft>
              <a:defRPr/>
            </a:pPr>
            <a:r>
              <a:rPr lang="en-US" sz="2800" b="1" dirty="0" smtClean="0">
                <a:solidFill>
                  <a:schemeClr val="accent1"/>
                </a:solidFill>
              </a:rPr>
              <a:t>16%</a:t>
            </a:r>
            <a:r>
              <a:rPr lang="en-US" sz="2800" b="1" dirty="0" smtClean="0">
                <a:solidFill>
                  <a:schemeClr val="accent6"/>
                </a:solidFill>
              </a:rPr>
              <a:t> </a:t>
            </a:r>
            <a:r>
              <a:rPr lang="en-US" sz="2800" dirty="0" smtClean="0"/>
              <a:t>of women and </a:t>
            </a:r>
            <a:r>
              <a:rPr lang="en-US" sz="2800" b="1" dirty="0" smtClean="0">
                <a:solidFill>
                  <a:schemeClr val="accent1"/>
                </a:solidFill>
              </a:rPr>
              <a:t>96%</a:t>
            </a:r>
            <a:r>
              <a:rPr lang="en-US" sz="2800" dirty="0" smtClean="0"/>
              <a:t> of men are </a:t>
            </a:r>
            <a:r>
              <a:rPr lang="en-US" sz="2800" b="1" dirty="0" smtClean="0">
                <a:solidFill>
                  <a:schemeClr val="accent1"/>
                </a:solidFill>
              </a:rPr>
              <a:t>currently employed in the past 7 days</a:t>
            </a:r>
          </a:p>
          <a:p>
            <a:pPr fontAlgn="auto">
              <a:lnSpc>
                <a:spcPct val="90000"/>
              </a:lnSpc>
              <a:spcAft>
                <a:spcPts val="0"/>
              </a:spcAft>
              <a:defRPr/>
            </a:pPr>
            <a:r>
              <a:rPr lang="en-US" sz="2800" b="1" dirty="0" smtClean="0">
                <a:solidFill>
                  <a:schemeClr val="accent1"/>
                </a:solidFill>
              </a:rPr>
              <a:t>1% </a:t>
            </a:r>
            <a:r>
              <a:rPr lang="en-US" sz="2800" dirty="0" smtClean="0"/>
              <a:t>of women &amp; 28% of men smoke </a:t>
            </a:r>
            <a:r>
              <a:rPr lang="en-US" sz="2800" b="1" dirty="0" smtClean="0">
                <a:solidFill>
                  <a:schemeClr val="accent1"/>
                </a:solidFill>
              </a:rPr>
              <a:t>cigarettes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28600"/>
            <a:ext cx="8229600" cy="1143000"/>
          </a:xfrm>
        </p:spPr>
        <p:txBody>
          <a:bodyPr rtlCol="0">
            <a:normAutofit/>
          </a:bodyPr>
          <a:lstStyle/>
          <a:p>
            <a:pPr fontAlgn="auto">
              <a:spcAft>
                <a:spcPts val="0"/>
              </a:spcAft>
              <a:defRPr/>
            </a:pPr>
            <a:r>
              <a:rPr lang="en-US" dirty="0" smtClean="0">
                <a:solidFill>
                  <a:schemeClr val="bg1"/>
                </a:solidFill>
              </a:rPr>
              <a:t>Pakistan’s Households</a:t>
            </a:r>
          </a:p>
        </p:txBody>
      </p:sp>
      <p:sp>
        <p:nvSpPr>
          <p:cNvPr id="6147" name="Rectangle 3"/>
          <p:cNvSpPr>
            <a:spLocks noGrp="1" noChangeArrowheads="1"/>
          </p:cNvSpPr>
          <p:nvPr>
            <p:ph idx="1"/>
          </p:nvPr>
        </p:nvSpPr>
        <p:spPr>
          <a:xfrm>
            <a:off x="609600" y="1600200"/>
            <a:ext cx="7696200" cy="4525963"/>
          </a:xfrm>
        </p:spPr>
        <p:txBody>
          <a:bodyPr/>
          <a:lstStyle/>
          <a:p>
            <a:r>
              <a:rPr lang="en-US" b="1" dirty="0" smtClean="0">
                <a:solidFill>
                  <a:schemeClr val="accent1"/>
                </a:solidFill>
              </a:rPr>
              <a:t>11% </a:t>
            </a:r>
            <a:r>
              <a:rPr lang="en-US" dirty="0" smtClean="0"/>
              <a:t>of households are</a:t>
            </a:r>
            <a:r>
              <a:rPr lang="en-US" dirty="0" smtClean="0">
                <a:solidFill>
                  <a:schemeClr val="tx2"/>
                </a:solidFill>
              </a:rPr>
              <a:t> </a:t>
            </a:r>
            <a:r>
              <a:rPr lang="en-US" b="1" dirty="0" smtClean="0">
                <a:solidFill>
                  <a:schemeClr val="accent1"/>
                </a:solidFill>
              </a:rPr>
              <a:t>headed by females</a:t>
            </a:r>
          </a:p>
          <a:p>
            <a:r>
              <a:rPr lang="en-US" dirty="0" smtClean="0"/>
              <a:t>Households have an average of </a:t>
            </a:r>
            <a:r>
              <a:rPr lang="en-US" b="1" dirty="0" smtClean="0">
                <a:solidFill>
                  <a:schemeClr val="accent1"/>
                </a:solidFill>
              </a:rPr>
              <a:t>6.8 members</a:t>
            </a:r>
            <a:r>
              <a:rPr lang="en-US" b="1" dirty="0" smtClean="0">
                <a:solidFill>
                  <a:schemeClr val="accent6"/>
                </a:solidFill>
              </a:rPr>
              <a:t>  </a:t>
            </a:r>
          </a:p>
          <a:p>
            <a:r>
              <a:rPr lang="en-US" b="1" dirty="0" smtClean="0">
                <a:solidFill>
                  <a:schemeClr val="accent1"/>
                </a:solidFill>
              </a:rPr>
              <a:t>39% </a:t>
            </a:r>
            <a:r>
              <a:rPr lang="en-US" dirty="0" smtClean="0"/>
              <a:t>of the population is </a:t>
            </a:r>
            <a:r>
              <a:rPr lang="en-US" b="1" dirty="0" smtClean="0">
                <a:solidFill>
                  <a:schemeClr val="accent1"/>
                </a:solidFill>
              </a:rPr>
              <a:t>under 15 </a:t>
            </a:r>
            <a:r>
              <a:rPr lang="en-US" dirty="0" smtClean="0"/>
              <a:t>years of age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solidFill>
                  <a:schemeClr val="bg1"/>
                </a:solidFill>
              </a:rPr>
              <a:t>Drinking Water</a:t>
            </a:r>
          </a:p>
        </p:txBody>
      </p:sp>
      <p:graphicFrame>
        <p:nvGraphicFramePr>
          <p:cNvPr id="9" name="Chart 13"/>
          <p:cNvGraphicFramePr>
            <a:graphicFrameLocks/>
          </p:cNvGraphicFramePr>
          <p:nvPr>
            <p:extLst>
              <p:ext uri="{D42A27DB-BD31-4B8C-83A1-F6EECF244321}">
                <p14:modId xmlns:p14="http://schemas.microsoft.com/office/powerpoint/2010/main" val="3707243145"/>
              </p:ext>
            </p:extLst>
          </p:nvPr>
        </p:nvGraphicFramePr>
        <p:xfrm>
          <a:off x="381000" y="1295400"/>
          <a:ext cx="83058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9144000" cy="381000"/>
          </a:xfrm>
          <a:prstGeom prst="rect">
            <a:avLst/>
          </a:prstGeom>
          <a:noFill/>
        </p:spPr>
        <p:txBody>
          <a:bodyPr wrap="square" rtlCol="0">
            <a:spAutoFit/>
          </a:bodyPr>
          <a:lstStyle/>
          <a:p>
            <a:r>
              <a:rPr lang="en-US" i="1" dirty="0" smtClean="0">
                <a:solidFill>
                  <a:schemeClr val="bg1"/>
                </a:solidFill>
                <a:latin typeface="+mn-lt"/>
              </a:rPr>
              <a:t>Percent of households</a:t>
            </a:r>
            <a:endParaRPr lang="en-US" i="1" dirty="0">
              <a:solidFill>
                <a:schemeClr val="bg1"/>
              </a:solidFill>
              <a:latin typeface="+mn-l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solidFill>
                  <a:schemeClr val="bg1"/>
                </a:solidFill>
              </a:rPr>
              <a:t>Sanitation Facilities</a:t>
            </a:r>
          </a:p>
        </p:txBody>
      </p:sp>
      <p:graphicFrame>
        <p:nvGraphicFramePr>
          <p:cNvPr id="9" name="Chart 13"/>
          <p:cNvGraphicFramePr>
            <a:graphicFrameLocks/>
          </p:cNvGraphicFramePr>
          <p:nvPr>
            <p:extLst>
              <p:ext uri="{D42A27DB-BD31-4B8C-83A1-F6EECF244321}">
                <p14:modId xmlns:p14="http://schemas.microsoft.com/office/powerpoint/2010/main" val="652118804"/>
              </p:ext>
            </p:extLst>
          </p:nvPr>
        </p:nvGraphicFramePr>
        <p:xfrm>
          <a:off x="381000" y="1295400"/>
          <a:ext cx="83058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9144000" cy="381000"/>
          </a:xfrm>
          <a:prstGeom prst="rect">
            <a:avLst/>
          </a:prstGeom>
          <a:noFill/>
        </p:spPr>
        <p:txBody>
          <a:bodyPr wrap="square" rtlCol="0">
            <a:spAutoFit/>
          </a:bodyPr>
          <a:lstStyle/>
          <a:p>
            <a:r>
              <a:rPr lang="en-US" i="1" dirty="0" smtClean="0">
                <a:solidFill>
                  <a:schemeClr val="bg1"/>
                </a:solidFill>
                <a:latin typeface="+mn-lt"/>
              </a:rPr>
              <a:t>Percent of households</a:t>
            </a:r>
            <a:endParaRPr lang="en-US" i="1" dirty="0">
              <a:solidFill>
                <a:schemeClr val="bg1"/>
              </a:solidFill>
              <a:latin typeface="+mn-lt"/>
            </a:endParaRPr>
          </a:p>
        </p:txBody>
      </p:sp>
    </p:spTree>
    <p:extLst>
      <p:ext uri="{BB962C8B-B14F-4D97-AF65-F5344CB8AC3E}">
        <p14:creationId xmlns:p14="http://schemas.microsoft.com/office/powerpoint/2010/main" val="119337425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324498759"/>
              </p:ext>
            </p:extLst>
          </p:nvPr>
        </p:nvGraphicFramePr>
        <p:xfrm>
          <a:off x="304800" y="1219200"/>
          <a:ext cx="84582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solidFill>
                  <a:schemeClr val="bg1"/>
                </a:solidFill>
              </a:rPr>
              <a:t>Electricity</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solidFill>
                  <a:schemeClr val="bg1"/>
                </a:solidFill>
                <a:latin typeface="+mn-lt"/>
              </a:rPr>
              <a:t>Percent of households</a:t>
            </a:r>
            <a:endParaRPr lang="en-US" i="1" dirty="0">
              <a:solidFill>
                <a:schemeClr val="bg1"/>
              </a:solidFill>
              <a:latin typeface="+mn-lt"/>
            </a:endParaRPr>
          </a:p>
        </p:txBody>
      </p:sp>
    </p:spTree>
    <p:extLst>
      <p:ext uri="{BB962C8B-B14F-4D97-AF65-F5344CB8AC3E}">
        <p14:creationId xmlns:p14="http://schemas.microsoft.com/office/powerpoint/2010/main" val="16627715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0" y="0"/>
            <a:ext cx="9144000" cy="1143000"/>
          </a:xfrm>
        </p:spPr>
        <p:txBody>
          <a:bodyPr rtlCol="0">
            <a:normAutofit/>
          </a:bodyPr>
          <a:lstStyle/>
          <a:p>
            <a:pPr fontAlgn="auto">
              <a:spcAft>
                <a:spcPts val="0"/>
              </a:spcAft>
              <a:defRPr/>
            </a:pPr>
            <a:r>
              <a:rPr lang="en-US" sz="3900" dirty="0" smtClean="0"/>
              <a:t>Household Durable Goods and Possessions</a:t>
            </a:r>
          </a:p>
        </p:txBody>
      </p:sp>
      <p:graphicFrame>
        <p:nvGraphicFramePr>
          <p:cNvPr id="5" name="Chart 5"/>
          <p:cNvGraphicFramePr>
            <a:graphicFrameLocks/>
          </p:cNvGraphicFramePr>
          <p:nvPr>
            <p:extLst>
              <p:ext uri="{D42A27DB-BD31-4B8C-83A1-F6EECF244321}">
                <p14:modId xmlns:p14="http://schemas.microsoft.com/office/powerpoint/2010/main" val="2901565866"/>
              </p:ext>
            </p:extLst>
          </p:nvPr>
        </p:nvGraphicFramePr>
        <p:xfrm>
          <a:off x="152400" y="16764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9144000" cy="381000"/>
          </a:xfrm>
          <a:prstGeom prst="rect">
            <a:avLst/>
          </a:prstGeom>
          <a:noFill/>
        </p:spPr>
        <p:txBody>
          <a:bodyPr wrap="square" rtlCol="0">
            <a:spAutoFit/>
          </a:bodyPr>
          <a:lstStyle/>
          <a:p>
            <a:r>
              <a:rPr lang="en-US" i="1" dirty="0" smtClean="0">
                <a:solidFill>
                  <a:schemeClr val="bg1"/>
                </a:solidFill>
                <a:latin typeface="+mn-lt"/>
              </a:rPr>
              <a:t>Percent of households</a:t>
            </a:r>
            <a:endParaRPr lang="en-US" i="1" dirty="0">
              <a:solidFill>
                <a:schemeClr val="bg1"/>
              </a:solidFill>
              <a:latin typeface="+mn-lt"/>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rtlCol="0">
            <a:normAutofit/>
          </a:bodyPr>
          <a:lstStyle/>
          <a:p>
            <a:pPr fontAlgn="auto">
              <a:spcAft>
                <a:spcPts val="0"/>
              </a:spcAft>
              <a:defRPr/>
            </a:pPr>
            <a:r>
              <a:rPr lang="en-US" dirty="0" smtClean="0"/>
              <a:t>Wealth Index</a:t>
            </a:r>
          </a:p>
        </p:txBody>
      </p:sp>
      <p:sp>
        <p:nvSpPr>
          <p:cNvPr id="15363" name="Rectangle 3"/>
          <p:cNvSpPr>
            <a:spLocks noGrp="1" noChangeArrowheads="1"/>
          </p:cNvSpPr>
          <p:nvPr>
            <p:ph idx="1"/>
          </p:nvPr>
        </p:nvSpPr>
        <p:spPr>
          <a:xfrm>
            <a:off x="457200" y="1600200"/>
            <a:ext cx="8229600" cy="4876800"/>
          </a:xfrm>
        </p:spPr>
        <p:txBody>
          <a:bodyPr/>
          <a:lstStyle/>
          <a:p>
            <a:pPr>
              <a:lnSpc>
                <a:spcPct val="90000"/>
              </a:lnSpc>
            </a:pPr>
            <a:r>
              <a:rPr lang="en-US" sz="2800" dirty="0" smtClean="0"/>
              <a:t>Wealth is determined by scoring households based on a set of characteristics, including access to electricity and ownership of various consumer goods.</a:t>
            </a:r>
          </a:p>
          <a:p>
            <a:pPr>
              <a:lnSpc>
                <a:spcPct val="90000"/>
              </a:lnSpc>
            </a:pPr>
            <a:r>
              <a:rPr lang="en-US" sz="2800" dirty="0" smtClean="0"/>
              <a:t>Households are then ranked, from lowest score to highest score. </a:t>
            </a:r>
          </a:p>
          <a:p>
            <a:pPr>
              <a:lnSpc>
                <a:spcPct val="90000"/>
              </a:lnSpc>
            </a:pPr>
            <a:r>
              <a:rPr lang="en-US" sz="2800" dirty="0" smtClean="0"/>
              <a:t>This list is then separated into 5 equal pieces (or quintiles) each representing 20% of the population. </a:t>
            </a:r>
          </a:p>
          <a:p>
            <a:pPr>
              <a:lnSpc>
                <a:spcPct val="90000"/>
              </a:lnSpc>
            </a:pPr>
            <a:r>
              <a:rPr lang="en-US" sz="2800" dirty="0" smtClean="0"/>
              <a:t>Therefore, those in the highest quintile may not be “rich” but they are of higher socioeconomic status than 80% of Pakistan.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0" y="304800"/>
            <a:ext cx="8991600" cy="762000"/>
          </a:xfrm>
        </p:spPr>
        <p:txBody>
          <a:bodyPr rtlCol="0">
            <a:normAutofit/>
          </a:bodyPr>
          <a:lstStyle/>
          <a:p>
            <a:pPr fontAlgn="auto">
              <a:spcAft>
                <a:spcPts val="0"/>
              </a:spcAft>
              <a:defRPr/>
            </a:pPr>
            <a:r>
              <a:rPr lang="en-US" dirty="0" smtClean="0"/>
              <a:t>Wealth Index</a:t>
            </a:r>
          </a:p>
        </p:txBody>
      </p:sp>
      <p:sp>
        <p:nvSpPr>
          <p:cNvPr id="26627" name="Rectangle 4"/>
          <p:cNvSpPr>
            <a:spLocks noGrp="1" noChangeArrowheads="1"/>
          </p:cNvSpPr>
          <p:nvPr>
            <p:ph idx="1"/>
          </p:nvPr>
        </p:nvSpPr>
        <p:spPr>
          <a:xfrm>
            <a:off x="228600" y="1524000"/>
            <a:ext cx="8915400" cy="5638800"/>
          </a:xfrm>
        </p:spPr>
        <p:txBody>
          <a:bodyPr rtlCol="0">
            <a:normAutofit/>
          </a:bodyPr>
          <a:lstStyle/>
          <a:p>
            <a:pPr fontAlgn="auto">
              <a:lnSpc>
                <a:spcPct val="70000"/>
              </a:lnSpc>
              <a:spcAft>
                <a:spcPts val="0"/>
              </a:spcAft>
              <a:buFontTx/>
              <a:buNone/>
              <a:defRPr/>
            </a:pPr>
            <a:r>
              <a:rPr lang="en-US" sz="2800" dirty="0" smtClean="0"/>
              <a:t>		</a:t>
            </a:r>
            <a:r>
              <a:rPr lang="en-US" sz="2400" dirty="0" smtClean="0">
                <a:solidFill>
                  <a:srgbClr val="0070C0"/>
                </a:solidFill>
              </a:rPr>
              <a:t>         </a:t>
            </a:r>
            <a:r>
              <a:rPr lang="en-US" sz="2300" b="1" dirty="0" smtClean="0"/>
              <a:t>Lowest	     2</a:t>
            </a:r>
            <a:r>
              <a:rPr lang="en-US" sz="2300" b="1" baseline="30000" dirty="0" smtClean="0"/>
              <a:t>nd</a:t>
            </a:r>
            <a:r>
              <a:rPr lang="en-US" sz="2300" b="1" dirty="0" smtClean="0"/>
              <a:t>	       Middle	  4</a:t>
            </a:r>
            <a:r>
              <a:rPr lang="en-US" sz="2300" b="1" baseline="30000" dirty="0" smtClean="0"/>
              <a:t>th</a:t>
            </a:r>
            <a:r>
              <a:rPr lang="en-US" sz="2300" b="1" dirty="0" smtClean="0"/>
              <a:t>	  Highest</a:t>
            </a:r>
          </a:p>
          <a:p>
            <a:pPr fontAlgn="auto">
              <a:lnSpc>
                <a:spcPct val="20000"/>
              </a:lnSpc>
              <a:spcAft>
                <a:spcPts val="0"/>
              </a:spcAft>
              <a:buFontTx/>
              <a:buNone/>
              <a:defRPr/>
            </a:pPr>
            <a:r>
              <a:rPr lang="en-US" sz="2300" b="1" dirty="0" smtClean="0">
                <a:solidFill>
                  <a:srgbClr val="A50021"/>
                </a:solidFill>
              </a:rPr>
              <a:t> </a:t>
            </a:r>
          </a:p>
          <a:p>
            <a:pPr fontAlgn="auto">
              <a:lnSpc>
                <a:spcPct val="110000"/>
              </a:lnSpc>
              <a:spcAft>
                <a:spcPts val="0"/>
              </a:spcAft>
              <a:buFontTx/>
              <a:buNone/>
              <a:defRPr/>
            </a:pPr>
            <a:r>
              <a:rPr lang="en-US" sz="2400" b="1" dirty="0" smtClean="0">
                <a:solidFill>
                  <a:schemeClr val="accent5"/>
                </a:solidFill>
              </a:rPr>
              <a:t>Urban		 2%	   5%	        14%   	30%	   50%</a:t>
            </a:r>
          </a:p>
          <a:p>
            <a:pPr fontAlgn="auto">
              <a:lnSpc>
                <a:spcPct val="110000"/>
              </a:lnSpc>
              <a:spcAft>
                <a:spcPts val="0"/>
              </a:spcAft>
              <a:buFontTx/>
              <a:buNone/>
              <a:defRPr/>
            </a:pPr>
            <a:r>
              <a:rPr lang="en-US" sz="2400" b="1" dirty="0" smtClean="0">
                <a:solidFill>
                  <a:schemeClr val="accent6">
                    <a:lumMod val="50000"/>
                  </a:schemeClr>
                </a:solidFill>
              </a:rPr>
              <a:t>Rural		 29%	   28%	        23%	15%	     5%</a:t>
            </a:r>
          </a:p>
          <a:p>
            <a:pPr fontAlgn="auto">
              <a:lnSpc>
                <a:spcPct val="110000"/>
              </a:lnSpc>
              <a:spcAft>
                <a:spcPts val="0"/>
              </a:spcAft>
              <a:buFontTx/>
              <a:buNone/>
              <a:defRPr/>
            </a:pPr>
            <a:endParaRPr lang="en-US" sz="2400" b="1" dirty="0" smtClean="0">
              <a:solidFill>
                <a:schemeClr val="accent3"/>
              </a:solidFill>
            </a:endParaRPr>
          </a:p>
          <a:p>
            <a:pPr fontAlgn="auto">
              <a:lnSpc>
                <a:spcPct val="110000"/>
              </a:lnSpc>
              <a:spcAft>
                <a:spcPts val="0"/>
              </a:spcAft>
              <a:buFontTx/>
              <a:buNone/>
              <a:defRPr/>
            </a:pPr>
            <a:endParaRPr lang="en-US" sz="2400" b="1" dirty="0" smtClean="0">
              <a:solidFill>
                <a:schemeClr val="accent3"/>
              </a:solidFill>
            </a:endParaRPr>
          </a:p>
        </p:txBody>
      </p:sp>
      <p:sp>
        <p:nvSpPr>
          <p:cNvPr id="16389" name="Text Box 5"/>
          <p:cNvSpPr txBox="1">
            <a:spLocks noChangeArrowheads="1"/>
          </p:cNvSpPr>
          <p:nvPr/>
        </p:nvSpPr>
        <p:spPr bwMode="auto">
          <a:xfrm>
            <a:off x="0" y="3657600"/>
            <a:ext cx="9144000" cy="27432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sp>
        <p:nvSpPr>
          <p:cNvPr id="16390" name="Text Box 6"/>
          <p:cNvSpPr txBox="1">
            <a:spLocks noChangeArrowheads="1"/>
          </p:cNvSpPr>
          <p:nvPr/>
        </p:nvSpPr>
        <p:spPr bwMode="auto">
          <a:xfrm>
            <a:off x="304800" y="3505200"/>
            <a:ext cx="8474075" cy="2677656"/>
          </a:xfrm>
          <a:prstGeom prst="rect">
            <a:avLst/>
          </a:prstGeom>
          <a:noFill/>
          <a:ln w="9525">
            <a:noFill/>
            <a:miter lim="800000"/>
            <a:headEnd/>
            <a:tailEnd/>
          </a:ln>
        </p:spPr>
        <p:txBody>
          <a:bodyPr>
            <a:spAutoFit/>
          </a:bodyPr>
          <a:lstStyle/>
          <a:p>
            <a:pPr algn="ctr"/>
            <a:r>
              <a:rPr lang="en-US" sz="2400" dirty="0" smtClean="0">
                <a:solidFill>
                  <a:schemeClr val="bg1"/>
                </a:solidFill>
                <a:latin typeface="Calibri" pitchFamily="34" charset="0"/>
              </a:rPr>
              <a:t>Very few urban households are in the poorest quintile, while very few rural households are in the richest quintile.</a:t>
            </a:r>
          </a:p>
          <a:p>
            <a:pPr algn="ctr"/>
            <a:endParaRPr lang="en-US" sz="2400" dirty="0">
              <a:solidFill>
                <a:schemeClr val="bg1"/>
              </a:solidFill>
              <a:latin typeface="Calibri" pitchFamily="34" charset="0"/>
            </a:endParaRPr>
          </a:p>
          <a:p>
            <a:pPr algn="ctr"/>
            <a:r>
              <a:rPr lang="en-US" sz="2400" b="1" dirty="0" err="1" smtClean="0">
                <a:solidFill>
                  <a:schemeClr val="accent1"/>
                </a:solidFill>
                <a:latin typeface="Calibri" pitchFamily="34" charset="0"/>
              </a:rPr>
              <a:t>Gilgit</a:t>
            </a:r>
            <a:r>
              <a:rPr lang="en-US" sz="2400" b="1" dirty="0" smtClean="0">
                <a:solidFill>
                  <a:schemeClr val="accent1"/>
                </a:solidFill>
                <a:latin typeface="Calibri" pitchFamily="34" charset="0"/>
              </a:rPr>
              <a:t> </a:t>
            </a:r>
            <a:r>
              <a:rPr lang="en-US" sz="2400" b="1" dirty="0" err="1" smtClean="0">
                <a:solidFill>
                  <a:schemeClr val="accent1"/>
                </a:solidFill>
                <a:latin typeface="Calibri" pitchFamily="34" charset="0"/>
              </a:rPr>
              <a:t>Baltistan</a:t>
            </a:r>
            <a:r>
              <a:rPr lang="en-US" sz="2400" b="1" dirty="0" smtClean="0">
                <a:solidFill>
                  <a:schemeClr val="accent1"/>
                </a:solidFill>
                <a:latin typeface="Calibri" pitchFamily="34" charset="0"/>
              </a:rPr>
              <a:t> (50%) </a:t>
            </a:r>
            <a:r>
              <a:rPr lang="en-US" sz="2400" dirty="0" smtClean="0">
                <a:solidFill>
                  <a:schemeClr val="bg1"/>
                </a:solidFill>
                <a:latin typeface="Calibri" pitchFamily="34" charset="0"/>
              </a:rPr>
              <a:t>has </a:t>
            </a:r>
            <a:r>
              <a:rPr lang="en-US" sz="2400" dirty="0">
                <a:solidFill>
                  <a:schemeClr val="bg1"/>
                </a:solidFill>
                <a:latin typeface="Calibri" pitchFamily="34" charset="0"/>
              </a:rPr>
              <a:t>the largest proportion of households in the</a:t>
            </a:r>
            <a:r>
              <a:rPr lang="en-US" sz="2400" b="1" dirty="0">
                <a:solidFill>
                  <a:schemeClr val="bg1"/>
                </a:solidFill>
                <a:latin typeface="Calibri" pitchFamily="34" charset="0"/>
              </a:rPr>
              <a:t> </a:t>
            </a:r>
            <a:r>
              <a:rPr lang="en-US" sz="2400" b="1" dirty="0">
                <a:solidFill>
                  <a:schemeClr val="accent1"/>
                </a:solidFill>
                <a:latin typeface="Calibri" pitchFamily="34" charset="0"/>
              </a:rPr>
              <a:t>poorest</a:t>
            </a:r>
            <a:r>
              <a:rPr lang="en-US" sz="2400" b="1" dirty="0">
                <a:solidFill>
                  <a:schemeClr val="accent6"/>
                </a:solidFill>
                <a:latin typeface="Calibri" pitchFamily="34" charset="0"/>
              </a:rPr>
              <a:t> </a:t>
            </a:r>
            <a:r>
              <a:rPr lang="en-US" sz="2400" dirty="0">
                <a:solidFill>
                  <a:schemeClr val="bg1"/>
                </a:solidFill>
                <a:latin typeface="Calibri" pitchFamily="34" charset="0"/>
              </a:rPr>
              <a:t>quintile, while </a:t>
            </a:r>
            <a:r>
              <a:rPr lang="en-US" sz="2400" b="1" dirty="0" smtClean="0">
                <a:solidFill>
                  <a:schemeClr val="accent1"/>
                </a:solidFill>
                <a:latin typeface="Calibri" pitchFamily="34" charset="0"/>
              </a:rPr>
              <a:t>ICT Islamabad</a:t>
            </a:r>
            <a:r>
              <a:rPr lang="en-US" sz="2400" dirty="0" smtClean="0">
                <a:solidFill>
                  <a:schemeClr val="accent1"/>
                </a:solidFill>
                <a:latin typeface="Calibri" pitchFamily="34" charset="0"/>
              </a:rPr>
              <a:t> </a:t>
            </a:r>
            <a:r>
              <a:rPr lang="en-US" sz="2400" b="1" dirty="0" smtClean="0">
                <a:solidFill>
                  <a:schemeClr val="accent1"/>
                </a:solidFill>
                <a:latin typeface="Calibri" pitchFamily="34" charset="0"/>
              </a:rPr>
              <a:t>(69%) </a:t>
            </a:r>
            <a:r>
              <a:rPr lang="en-US" sz="2400" dirty="0">
                <a:solidFill>
                  <a:schemeClr val="bg1"/>
                </a:solidFill>
                <a:latin typeface="Calibri" pitchFamily="34" charset="0"/>
              </a:rPr>
              <a:t>has the largest proportion of households in the</a:t>
            </a:r>
            <a:r>
              <a:rPr lang="en-US" sz="2400" b="1" dirty="0">
                <a:solidFill>
                  <a:schemeClr val="bg1"/>
                </a:solidFill>
                <a:latin typeface="Calibri" pitchFamily="34" charset="0"/>
              </a:rPr>
              <a:t> </a:t>
            </a:r>
            <a:r>
              <a:rPr lang="en-US" sz="2400" b="1" dirty="0">
                <a:solidFill>
                  <a:schemeClr val="accent1"/>
                </a:solidFill>
                <a:latin typeface="Calibri" pitchFamily="34" charset="0"/>
              </a:rPr>
              <a:t>richest</a:t>
            </a:r>
            <a:r>
              <a:rPr lang="en-US" sz="2400" b="1" dirty="0">
                <a:solidFill>
                  <a:schemeClr val="bg1"/>
                </a:solidFill>
                <a:latin typeface="Calibri" pitchFamily="34" charset="0"/>
              </a:rPr>
              <a:t> </a:t>
            </a:r>
            <a:r>
              <a:rPr lang="en-US" sz="2400" dirty="0">
                <a:solidFill>
                  <a:schemeClr val="bg1"/>
                </a:solidFill>
                <a:latin typeface="Calibri" pitchFamily="34" charset="0"/>
              </a:rPr>
              <a:t>quintile.</a:t>
            </a:r>
          </a:p>
          <a:p>
            <a:pPr algn="ctr"/>
            <a:endParaRPr lang="en-US" sz="2400" dirty="0">
              <a:solidFill>
                <a:schemeClr val="bg1"/>
              </a:solidFill>
              <a:latin typeface="Calibri" pitchFamily="34" charset="0"/>
            </a:endParaRPr>
          </a:p>
        </p:txBody>
      </p:sp>
      <p:cxnSp>
        <p:nvCxnSpPr>
          <p:cNvPr id="8" name="Straight Connector 7"/>
          <p:cNvCxnSpPr/>
          <p:nvPr/>
        </p:nvCxnSpPr>
        <p:spPr>
          <a:xfrm>
            <a:off x="1600200" y="1905000"/>
            <a:ext cx="6400800" cy="1588"/>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4140</TotalTime>
  <Words>1426</Words>
  <Application>Microsoft Office PowerPoint</Application>
  <PresentationFormat>On-screen Show (4:3)</PresentationFormat>
  <Paragraphs>133</Paragraphs>
  <Slides>23</Slides>
  <Notes>21</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Default Design</vt:lpstr>
      <vt:lpstr>PowerPoint Presentation</vt:lpstr>
      <vt:lpstr>PowerPoint Presentation</vt:lpstr>
      <vt:lpstr>Pakistan’s Households</vt:lpstr>
      <vt:lpstr>Drinking Water</vt:lpstr>
      <vt:lpstr>Sanitation Facilities</vt:lpstr>
      <vt:lpstr>Electricity</vt:lpstr>
      <vt:lpstr>Household Durable Goods and Possessions</vt:lpstr>
      <vt:lpstr>Wealth Index</vt:lpstr>
      <vt:lpstr>Wealth Index</vt:lpstr>
      <vt:lpstr>Wealth Index by Region</vt:lpstr>
      <vt:lpstr>In-Migration</vt:lpstr>
      <vt:lpstr>Out-Migration</vt:lpstr>
      <vt:lpstr>Registration with NADRA</vt:lpstr>
      <vt:lpstr>PowerPoint Presentation</vt:lpstr>
      <vt:lpstr>Educational Attainment of Respondents Age 15-49</vt:lpstr>
      <vt:lpstr>Exposure to Mass Media</vt:lpstr>
      <vt:lpstr>Employment </vt:lpstr>
      <vt:lpstr>Occupation</vt:lpstr>
      <vt:lpstr>Tobacco Use</vt:lpstr>
      <vt:lpstr>Knowledge of Tuberculosis</vt:lpstr>
      <vt:lpstr>PowerPoint Presentation</vt:lpstr>
      <vt:lpstr>Knowledge of Hepatitis</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256</cp:revision>
  <dcterms:created xsi:type="dcterms:W3CDTF">2008-02-29T16:41:57Z</dcterms:created>
  <dcterms:modified xsi:type="dcterms:W3CDTF">2014-02-17T21:16:36Z</dcterms:modified>
</cp:coreProperties>
</file>