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9.xml" ContentType="application/vnd.openxmlformats-officedocument.drawingml.chart+xml"/>
  <Override PartName="/ppt/notesSlides/notesSlide17.xml" ContentType="application/vnd.openxmlformats-officedocument.presentationml.notesSlide+xml"/>
  <Override PartName="/ppt/charts/chart10.xml" ContentType="application/vnd.openxmlformats-officedocument.drawingml.chart+xml"/>
  <Override PartName="/ppt/notesSlides/notesSlide18.xml" ContentType="application/vnd.openxmlformats-officedocument.presentationml.notesSlide+xml"/>
  <Override PartName="/ppt/charts/chart11.xml" ContentType="application/vnd.openxmlformats-officedocument.drawingml.chart+xml"/>
  <Override PartName="/ppt/notesSlides/notesSlide19.xml" ContentType="application/vnd.openxmlformats-officedocument.presentationml.notesSlide+xml"/>
  <Override PartName="/ppt/charts/chart12.xml" ContentType="application/vnd.openxmlformats-officedocument.drawingml.chart+xml"/>
  <Override PartName="/ppt/notesSlides/notesSlide20.xml" ContentType="application/vnd.openxmlformats-officedocument.presentationml.notesSlide+xml"/>
  <Override PartName="/ppt/charts/chart13.xml" ContentType="application/vnd.openxmlformats-officedocument.drawingml.chart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8"/>
  </p:notesMasterIdLst>
  <p:handoutMasterIdLst>
    <p:handoutMasterId r:id="rId29"/>
  </p:handoutMasterIdLst>
  <p:sldIdLst>
    <p:sldId id="392" r:id="rId3"/>
    <p:sldId id="375" r:id="rId4"/>
    <p:sldId id="266" r:id="rId5"/>
    <p:sldId id="269" r:id="rId6"/>
    <p:sldId id="377" r:id="rId7"/>
    <p:sldId id="313" r:id="rId8"/>
    <p:sldId id="314" r:id="rId9"/>
    <p:sldId id="315" r:id="rId10"/>
    <p:sldId id="276" r:id="rId11"/>
    <p:sldId id="393" r:id="rId12"/>
    <p:sldId id="379" r:id="rId13"/>
    <p:sldId id="388" r:id="rId14"/>
    <p:sldId id="394" r:id="rId15"/>
    <p:sldId id="381" r:id="rId16"/>
    <p:sldId id="390" r:id="rId17"/>
    <p:sldId id="396" r:id="rId18"/>
    <p:sldId id="399" r:id="rId19"/>
    <p:sldId id="397" r:id="rId20"/>
    <p:sldId id="395" r:id="rId21"/>
    <p:sldId id="367" r:id="rId22"/>
    <p:sldId id="383" r:id="rId23"/>
    <p:sldId id="391" r:id="rId24"/>
    <p:sldId id="356" r:id="rId25"/>
    <p:sldId id="366" r:id="rId26"/>
    <p:sldId id="340" r:id="rId27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4316" autoAdjust="0"/>
  </p:normalViewPr>
  <p:slideViewPr>
    <p:cSldViewPr>
      <p:cViewPr>
        <p:scale>
          <a:sx n="70" d="100"/>
          <a:sy n="70" d="100"/>
        </p:scale>
        <p:origin x="-1254" y="-8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86</c:v>
                </c:pt>
                <c:pt idx="1">
                  <c:v>95</c:v>
                </c:pt>
                <c:pt idx="2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81</c:v>
                </c:pt>
                <c:pt idx="1">
                  <c:v>92</c:v>
                </c:pt>
                <c:pt idx="2">
                  <c:v>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1499008"/>
        <c:axId val="161500544"/>
      </c:barChart>
      <c:catAx>
        <c:axId val="161499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615005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1500544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161499008"/>
        <c:crosses val="autoZero"/>
        <c:crossBetween val="between"/>
      </c:valAx>
      <c:spPr>
        <a:noFill/>
        <a:ln w="25704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85</c:v>
                </c:pt>
                <c:pt idx="2">
                  <c:v>82</c:v>
                </c:pt>
                <c:pt idx="3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82</c:v>
                </c:pt>
                <c:pt idx="1">
                  <c:v>88</c:v>
                </c:pt>
                <c:pt idx="2">
                  <c:v>78</c:v>
                </c:pt>
                <c:pt idx="3">
                  <c:v>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4647680"/>
        <c:axId val="274735488"/>
      </c:barChart>
      <c:catAx>
        <c:axId val="274647680"/>
        <c:scaling>
          <c:orientation val="minMax"/>
        </c:scaling>
        <c:delete val="0"/>
        <c:axPos val="b"/>
        <c:majorTickMark val="none"/>
        <c:minorTickMark val="none"/>
        <c:tickLblPos val="nextTo"/>
        <c:crossAx val="274735488"/>
        <c:crosses val="autoZero"/>
        <c:auto val="1"/>
        <c:lblAlgn val="ctr"/>
        <c:lblOffset val="100"/>
        <c:noMultiLvlLbl val="0"/>
      </c:catAx>
      <c:valAx>
        <c:axId val="2747354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7464768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Jeunes 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13</c:v>
                </c:pt>
                <c:pt idx="1">
                  <c:v>53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Jeunes 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36</c:v>
                </c:pt>
                <c:pt idx="1">
                  <c:v>78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4754944"/>
        <c:axId val="274777216"/>
      </c:barChart>
      <c:catAx>
        <c:axId val="27475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747772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4777216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274754944"/>
        <c:crosses val="autoZero"/>
        <c:crossBetween val="between"/>
        <c:majorUnit val="1"/>
        <c:minorUnit val="1"/>
      </c:valAx>
      <c:spPr>
        <a:noFill/>
        <a:ln w="2540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27103756973874E-2"/>
          <c:y val="0.16930221160618369"/>
          <c:w val="0.96714579248605226"/>
          <c:h val="0.672676476888734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34</c:v>
                </c:pt>
                <c:pt idx="1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59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5264256"/>
        <c:axId val="275265792"/>
      </c:barChart>
      <c:catAx>
        <c:axId val="27526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752657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526579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75264256"/>
        <c:crosses val="autoZero"/>
        <c:crossBetween val="between"/>
      </c:valAx>
      <c:spPr>
        <a:noFill/>
        <a:ln w="25708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19</c:v>
                </c:pt>
                <c:pt idx="1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7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5921536"/>
        <c:axId val="275931520"/>
      </c:barChart>
      <c:catAx>
        <c:axId val="27592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75931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593152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75921536"/>
        <c:crosses val="autoZero"/>
        <c:crossBetween val="between"/>
      </c:valAx>
      <c:spPr>
        <a:noFill/>
        <a:ln w="25405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78</c:v>
                </c:pt>
                <c:pt idx="1">
                  <c:v>81</c:v>
                </c:pt>
                <c:pt idx="2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79</c:v>
                </c:pt>
                <c:pt idx="1">
                  <c:v>85</c:v>
                </c:pt>
                <c:pt idx="2">
                  <c:v>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1540736"/>
        <c:axId val="161542528"/>
      </c:barChart>
      <c:catAx>
        <c:axId val="16154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1542528"/>
        <c:crosses val="autoZero"/>
        <c:auto val="1"/>
        <c:lblAlgn val="ctr"/>
        <c:lblOffset val="100"/>
        <c:noMultiLvlLbl val="0"/>
      </c:catAx>
      <c:valAx>
        <c:axId val="1615425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61540736"/>
        <c:crosses val="autoZero"/>
        <c:crossBetween val="between"/>
      </c:valAx>
      <c:spPr>
        <a:noFill/>
        <a:ln w="24714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75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95</c:v>
                </c:pt>
                <c:pt idx="1">
                  <c:v>56</c:v>
                </c:pt>
                <c:pt idx="2">
                  <c:v>77</c:v>
                </c:pt>
                <c:pt idx="3">
                  <c:v>63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91</c:v>
                </c:pt>
                <c:pt idx="1">
                  <c:v>55</c:v>
                </c:pt>
                <c:pt idx="2">
                  <c:v>70</c:v>
                </c:pt>
                <c:pt idx="3">
                  <c:v>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5764480"/>
        <c:axId val="165770368"/>
      </c:barChart>
      <c:catAx>
        <c:axId val="165764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1657703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5770368"/>
        <c:scaling>
          <c:orientation val="minMax"/>
          <c:max val="95"/>
        </c:scaling>
        <c:delete val="1"/>
        <c:axPos val="b"/>
        <c:numFmt formatCode="0" sourceLinked="1"/>
        <c:majorTickMark val="out"/>
        <c:minorTickMark val="none"/>
        <c:tickLblPos val="nextTo"/>
        <c:crossAx val="165764480"/>
        <c:crosses val="autoZero"/>
        <c:crossBetween val="between"/>
      </c:valAx>
      <c:spPr>
        <a:noFill/>
        <a:ln w="24579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4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</c:v>
                </c:pt>
                <c:pt idx="1">
                  <c:v>45</c:v>
                </c:pt>
                <c:pt idx="2">
                  <c:v>30</c:v>
                </c:pt>
                <c:pt idx="3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31</c:v>
                </c:pt>
                <c:pt idx="1">
                  <c:v>35</c:v>
                </c:pt>
                <c:pt idx="2">
                  <c:v>27</c:v>
                </c:pt>
                <c:pt idx="3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5804288"/>
        <c:axId val="248127488"/>
      </c:barChart>
      <c:catAx>
        <c:axId val="165804288"/>
        <c:scaling>
          <c:orientation val="minMax"/>
        </c:scaling>
        <c:delete val="0"/>
        <c:axPos val="b"/>
        <c:majorTickMark val="none"/>
        <c:minorTickMark val="none"/>
        <c:tickLblPos val="nextTo"/>
        <c:crossAx val="248127488"/>
        <c:crosses val="autoZero"/>
        <c:auto val="1"/>
        <c:lblAlgn val="ctr"/>
        <c:lblOffset val="100"/>
        <c:noMultiLvlLbl val="0"/>
      </c:catAx>
      <c:valAx>
        <c:axId val="2481274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580428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72</c:v>
                </c:pt>
                <c:pt idx="1">
                  <c:v>58</c:v>
                </c:pt>
                <c:pt idx="2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  <a:ln>
              <a:noFill/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72</c:v>
                </c:pt>
                <c:pt idx="1">
                  <c:v>56</c:v>
                </c:pt>
                <c:pt idx="2">
                  <c:v>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48309248"/>
        <c:axId val="248310400"/>
      </c:barChart>
      <c:catAx>
        <c:axId val="248309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483104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4831040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48309248"/>
        <c:crosses val="autoZero"/>
        <c:crossBetween val="between"/>
      </c:valAx>
      <c:spPr>
        <a:noFill/>
        <a:ln w="25706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497321919062445"/>
          <c:y val="3.2039433148490448E-2"/>
          <c:w val="0.35840242171763409"/>
          <c:h val="0.94577942082563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23</c:v>
                </c:pt>
                <c:pt idx="1">
                  <c:v>71</c:v>
                </c:pt>
                <c:pt idx="2">
                  <c:v>53</c:v>
                </c:pt>
                <c:pt idx="3">
                  <c:v>46</c:v>
                </c:pt>
                <c:pt idx="4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12</c:v>
                </c:pt>
                <c:pt idx="1">
                  <c:v>57</c:v>
                </c:pt>
                <c:pt idx="2">
                  <c:v>48</c:v>
                </c:pt>
                <c:pt idx="3">
                  <c:v>39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67727232"/>
        <c:axId val="267728768"/>
      </c:barChart>
      <c:catAx>
        <c:axId val="267727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67728768"/>
        <c:crosses val="autoZero"/>
        <c:auto val="1"/>
        <c:lblAlgn val="ctr"/>
        <c:lblOffset val="100"/>
        <c:noMultiLvlLbl val="0"/>
      </c:catAx>
      <c:valAx>
        <c:axId val="267728768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267727232"/>
        <c:crosses val="autoZero"/>
        <c:crossBetween val="between"/>
      </c:valAx>
      <c:spPr>
        <a:noFill/>
        <a:ln w="25397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N'a jamais effectué de test</c:v>
                </c:pt>
              </c:strCache>
            </c:strRef>
          </c:tx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 i="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50</c:v>
                </c:pt>
                <c:pt idx="1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 effectué un test et n'a pas reçu les résultats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 effectué un test et a reçu les résultats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47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74264448"/>
        <c:axId val="274265984"/>
      </c:barChart>
      <c:catAx>
        <c:axId val="27426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274265984"/>
        <c:crosses val="autoZero"/>
        <c:auto val="1"/>
        <c:lblAlgn val="ctr"/>
        <c:lblOffset val="100"/>
        <c:noMultiLvlLbl val="0"/>
      </c:catAx>
      <c:valAx>
        <c:axId val="27426598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74264448"/>
        <c:crosses val="autoZero"/>
        <c:crossBetween val="between"/>
      </c:valAx>
      <c:spPr>
        <a:noFill/>
        <a:ln w="25381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EMMUS-IV 2005-2006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EMMUS-V 2012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21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4320000"/>
        <c:axId val="274321792"/>
      </c:barChart>
      <c:catAx>
        <c:axId val="274320000"/>
        <c:scaling>
          <c:orientation val="minMax"/>
        </c:scaling>
        <c:delete val="0"/>
        <c:axPos val="b"/>
        <c:majorTickMark val="none"/>
        <c:minorTickMark val="none"/>
        <c:tickLblPos val="nextTo"/>
        <c:crossAx val="274321792"/>
        <c:crosses val="autoZero"/>
        <c:auto val="1"/>
        <c:lblAlgn val="ctr"/>
        <c:lblOffset val="100"/>
        <c:noMultiLvlLbl val="0"/>
      </c:catAx>
      <c:valAx>
        <c:axId val="274321792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27432000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41</c:v>
                </c:pt>
                <c:pt idx="2">
                  <c:v>29</c:v>
                </c:pt>
                <c:pt idx="3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32</c:v>
                </c:pt>
                <c:pt idx="2">
                  <c:v>24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4556800"/>
        <c:axId val="274558336"/>
      </c:barChart>
      <c:catAx>
        <c:axId val="274556800"/>
        <c:scaling>
          <c:orientation val="minMax"/>
        </c:scaling>
        <c:delete val="0"/>
        <c:axPos val="b"/>
        <c:majorTickMark val="none"/>
        <c:minorTickMark val="none"/>
        <c:tickLblPos val="nextTo"/>
        <c:crossAx val="274558336"/>
        <c:crosses val="autoZero"/>
        <c:auto val="1"/>
        <c:lblAlgn val="ctr"/>
        <c:lblOffset val="100"/>
        <c:noMultiLvlLbl val="0"/>
      </c:catAx>
      <c:valAx>
        <c:axId val="2745583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7455680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90C76AF5-801D-4978-A3CE-0B5C1A83D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85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2775"/>
            <a:ext cx="5153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A067B3F-E7F4-4226-A3CA-569571F98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47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5B2F6EE1-DC8F-4148-8441-C98BBEB73F9C}" type="slidenum">
              <a:rPr lang="en-US" smtClean="0"/>
              <a:pPr defTabSz="933450"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19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346" tIns="46674" rIns="93346" bIns="46674" anchor="b"/>
          <a:lstStyle/>
          <a:p>
            <a:pPr algn="r" defTabSz="933450" eaLnBrk="0" hangingPunct="0">
              <a:defRPr/>
            </a:pPr>
            <a:fld id="{F07D183E-BB2F-40FA-A515-FFF28D909FEC}" type="slidenum">
              <a:rPr lang="en-US" sz="1200">
                <a:cs typeface="+mn-cs"/>
              </a:rPr>
              <a:pPr algn="r" defTabSz="933450" eaLnBrk="0" hangingPunct="0">
                <a:defRPr/>
              </a:pPr>
              <a:t>22</a:t>
            </a:fld>
            <a:endParaRPr lang="en-US" sz="1200"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DC4B0CB3-E05C-4E6D-A890-4F09803E958A}" type="slidenum">
              <a:rPr lang="en-US" smtClean="0"/>
              <a:pPr defTabSz="933450">
                <a:defRPr/>
              </a:pPr>
              <a:t>23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10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42900" y="57045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1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Mortalité,  Morbidité et Utilisation</a:t>
            </a:r>
            <a:b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</a:b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des Services </a:t>
            </a:r>
            <a:r>
              <a:rPr lang="fr-SN" sz="3200" b="1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(EMMUS-V)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2012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Haïti</a:t>
            </a:r>
            <a:endParaRPr lang="fr-SN" sz="3200" b="1" i="0" baseline="0" noProof="0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827378"/>
            <a:ext cx="9155875" cy="3735222"/>
            <a:chOff x="0" y="1827378"/>
            <a:chExt cx="9155875" cy="3735222"/>
          </a:xfrm>
        </p:grpSpPr>
        <p:sp>
          <p:nvSpPr>
            <p:cNvPr id="10" name="Rectangle 9"/>
            <p:cNvSpPr/>
            <p:nvPr userDrawn="1"/>
          </p:nvSpPr>
          <p:spPr bwMode="auto">
            <a:xfrm>
              <a:off x="0" y="5276850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5" y="2113128"/>
              <a:ext cx="9144000" cy="318733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 userDrawn="1"/>
          </p:nvSpPr>
          <p:spPr bwMode="auto">
            <a:xfrm>
              <a:off x="0" y="1827378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95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5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40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37530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5699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5073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72372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51305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88575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68869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97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462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47711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15783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94299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817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19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4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3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1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3288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79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  <p:sldLayoutId id="214748367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69" y="76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Connaissances, Attitudes, </a:t>
            </a:r>
            <a:r>
              <a:rPr lang="fr-FR" sz="4400" b="1" dirty="0" smtClean="0">
                <a:latin typeface="+mj-lt"/>
                <a:cs typeface="+mn-cs"/>
              </a:rPr>
              <a:t>et Comportements vis-à-vis des IST/sida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6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Test </a:t>
            </a:r>
            <a:r>
              <a:rPr lang="en-US" dirty="0">
                <a:latin typeface="Calibri" pitchFamily="34" charset="0"/>
                <a:cs typeface="Calibri" pitchFamily="34" charset="0"/>
              </a:rPr>
              <a:t>de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dépistage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Sida </a:t>
            </a:r>
            <a:r>
              <a:rPr lang="fr-FR" dirty="0">
                <a:latin typeface="Calibri" pitchFamily="34" charset="0"/>
                <a:cs typeface="Calibri" pitchFamily="34" charset="0"/>
              </a:rPr>
              <a:t>et les jeunes</a:t>
            </a:r>
          </a:p>
        </p:txBody>
      </p:sp>
    </p:spTree>
    <p:extLst>
      <p:ext uri="{BB962C8B-B14F-4D97-AF65-F5344CB8AC3E}">
        <p14:creationId xmlns:p14="http://schemas.microsoft.com/office/powerpoint/2010/main" val="4277276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Attitudes de tolérance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8093812"/>
              </p:ext>
            </p:extLst>
          </p:nvPr>
        </p:nvGraphicFramePr>
        <p:xfrm>
          <a:off x="203200" y="1500188"/>
          <a:ext cx="8737600" cy="51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61303"/>
            <a:ext cx="899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: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Partenaires sexuels multiples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Au cours des 12 mois ayant précédé l’enquête :  </a:t>
            </a:r>
          </a:p>
          <a:p>
            <a:pPr lvl="1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26 %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hommes de 15-49 ans ont eu, au moins, deux partenaires sexuels</a:t>
            </a:r>
          </a:p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Parmi ceux qui ont eu deux partenaires </a:t>
            </a:r>
            <a:r>
              <a:rPr lang="fr-SN" sz="2800" dirty="0">
                <a:latin typeface="Calibri" pitchFamily="34" charset="0"/>
                <a:cs typeface="Calibri" pitchFamily="34" charset="0"/>
              </a:rPr>
              <a:t>sexuels </a:t>
            </a:r>
            <a:r>
              <a:rPr lang="fr-SN" sz="2800" dirty="0" smtClean="0">
                <a:latin typeface="Calibri" pitchFamily="34" charset="0"/>
                <a:cs typeface="Calibri" pitchFamily="34" charset="0"/>
              </a:rPr>
              <a:t>au </a:t>
            </a:r>
            <a:r>
              <a:rPr lang="fr-SN" sz="2800" dirty="0">
                <a:latin typeface="Calibri" pitchFamily="34" charset="0"/>
                <a:cs typeface="Calibri" pitchFamily="34" charset="0"/>
              </a:rPr>
              <a:t>cours des 12 mois ayant précédé l’enquête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43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47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hommes de 15-49 ans ont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déclaré </a:t>
            </a:r>
            <a:r>
              <a:rPr lang="fr-FR" dirty="0">
                <a:latin typeface="Calibri" pitchFamily="34" charset="0"/>
                <a:cs typeface="Calibri" pitchFamily="34" charset="0"/>
              </a:rPr>
              <a:t>qu'un condom avait été utilisé durant les derniers rapports sexuels</a:t>
            </a:r>
            <a:endParaRPr lang="fr-SN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Test </a:t>
            </a:r>
            <a:r>
              <a:rPr lang="en-US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 </a:t>
            </a:r>
            <a:r>
              <a:rPr lang="en-US" b="1" dirty="0" err="1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dépistage</a:t>
            </a:r>
            <a:r>
              <a:rPr lang="en-US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du </a:t>
            </a: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972213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9896" y="0"/>
            <a:ext cx="9153896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</a:t>
            </a:r>
            <a:r>
              <a:rPr lang="en-US" sz="4000" dirty="0"/>
              <a:t>de </a:t>
            </a:r>
            <a:r>
              <a:rPr lang="en-US" sz="4000" dirty="0" err="1"/>
              <a:t>dépistage</a:t>
            </a:r>
            <a:r>
              <a:rPr lang="en-US" sz="4000" dirty="0"/>
              <a:t> </a:t>
            </a: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VIH/sida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2209800"/>
            <a:ext cx="84582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88 %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83 %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hommes savent où aller pour effectuer </a:t>
            </a:r>
          </a:p>
          <a:p>
            <a:pPr algn="ctr">
              <a:buFontTx/>
              <a:buNone/>
            </a:pPr>
            <a:r>
              <a:rPr lang="fr-SN" sz="3600" b="1" noProof="0" dirty="0" smtClean="0">
                <a:latin typeface="Calibri" pitchFamily="34" charset="0"/>
                <a:cs typeface="Calibri" pitchFamily="34" charset="0"/>
              </a:rPr>
              <a:t>un test du VIH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-24740" y="0"/>
            <a:ext cx="916874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</a:t>
            </a:r>
            <a:r>
              <a:rPr lang="en-US" sz="4000" dirty="0"/>
              <a:t>de </a:t>
            </a:r>
            <a:r>
              <a:rPr lang="en-US" sz="4000" dirty="0" err="1"/>
              <a:t>dépistage</a:t>
            </a:r>
            <a:r>
              <a:rPr lang="en-US" sz="4000" dirty="0"/>
              <a:t> </a:t>
            </a: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VIH/sida</a:t>
            </a:r>
          </a:p>
        </p:txBody>
      </p:sp>
      <p:graphicFrame>
        <p:nvGraphicFramePr>
          <p:cNvPr id="2" name="Content Placeholder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1515420"/>
              </p:ext>
            </p:extLst>
          </p:nvPr>
        </p:nvGraphicFramePr>
        <p:xfrm>
          <a:off x="533400" y="1819833"/>
          <a:ext cx="8302625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0228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âgés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Tests </a:t>
            </a:r>
            <a:r>
              <a:rPr lang="en-US" sz="4000" dirty="0"/>
              <a:t>de </a:t>
            </a:r>
            <a:r>
              <a:rPr lang="en-US" sz="4000" dirty="0" err="1"/>
              <a:t>dépistage</a:t>
            </a:r>
            <a:r>
              <a:rPr lang="en-US" sz="4000" dirty="0"/>
              <a:t> </a:t>
            </a: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VIH au cours des 12 derniers mois 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7724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21 %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b="1" dirty="0" smtClean="0">
                <a:solidFill>
                  <a:schemeClr val="tx2"/>
                </a:solidFill>
                <a:cs typeface="Calibri" pitchFamily="34" charset="0"/>
              </a:rPr>
              <a:t>13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d’hommes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effectué un test et ont reçu le résultat au cours des 12 derniers mois</a:t>
            </a:r>
            <a:endParaRPr lang="fr-SN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HT" sz="4000" smtClean="0"/>
              <a:t>Tendances des tests de dépistage du VIH </a:t>
            </a:r>
            <a:endParaRPr lang="fr-HT" sz="400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6924504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102286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âgés de 15-49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ans qui ont effectué un test au cours de 12 mois ayant précédé l’enquête et ont reçu le résultat 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28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Tests du VIH pour les femmes enceintes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7724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47 %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de femmes enceintes ont </a:t>
            </a:r>
            <a:r>
              <a:rPr lang="fr-FR" dirty="0" smtClean="0"/>
              <a:t>reçu </a:t>
            </a:r>
            <a:r>
              <a:rPr lang="fr-FR" dirty="0"/>
              <a:t>des conseils sur le VIH, ayant effectué un test du VIH au cours d'une visite prénatale et ayant reçu le résultat</a:t>
            </a:r>
            <a:endParaRPr lang="fr-SN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26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457200" indent="-457200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Test </a:t>
            </a:r>
            <a:r>
              <a:rPr lang="en-US" dirty="0">
                <a:latin typeface="Calibri" pitchFamily="34" charset="0"/>
                <a:cs typeface="Calibri" pitchFamily="34" charset="0"/>
              </a:rPr>
              <a:t>de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dépistage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du VIH</a:t>
            </a:r>
          </a:p>
          <a:p>
            <a:pPr marL="457200" indent="-457200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Sida </a:t>
            </a: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et les jeunes</a:t>
            </a:r>
          </a:p>
        </p:txBody>
      </p:sp>
    </p:spTree>
    <p:extLst>
      <p:ext uri="{BB962C8B-B14F-4D97-AF65-F5344CB8AC3E}">
        <p14:creationId xmlns:p14="http://schemas.microsoft.com/office/powerpoint/2010/main" val="1257158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Test </a:t>
            </a:r>
            <a:r>
              <a:rPr lang="en-US" dirty="0">
                <a:latin typeface="Calibri" pitchFamily="34" charset="0"/>
                <a:cs typeface="Calibri" pitchFamily="34" charset="0"/>
              </a:rPr>
              <a:t>de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dépistage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Sida </a:t>
            </a:r>
            <a:r>
              <a:rPr lang="fr-FR" dirty="0">
                <a:latin typeface="Calibri" pitchFamily="34" charset="0"/>
                <a:cs typeface="Calibri" pitchFamily="34" charset="0"/>
              </a:rPr>
              <a:t>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3856" y="26719"/>
            <a:ext cx="915785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4000" dirty="0">
                <a:latin typeface="Calibri" pitchFamily="34" charset="0"/>
                <a:cs typeface="Calibri" pitchFamily="34" charset="0"/>
              </a:rPr>
              <a:t>Connaissance </a:t>
            </a:r>
            <a:r>
              <a:rPr lang="fr-CI" sz="4000" dirty="0" smtClean="0">
                <a:latin typeface="Calibri" pitchFamily="34" charset="0"/>
                <a:cs typeface="Calibri" pitchFamily="34" charset="0"/>
              </a:rPr>
              <a:t>approfondie </a:t>
            </a:r>
            <a:r>
              <a:rPr lang="fr-CI" sz="4000" dirty="0">
                <a:latin typeface="Calibri" pitchFamily="34" charset="0"/>
                <a:cs typeface="Calibri" pitchFamily="34" charset="0"/>
              </a:rPr>
              <a:t>par les 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-13858" y="5785798"/>
            <a:ext cx="91578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CI" sz="16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Une connaissance approfondie veut dire qu’ils : déclarent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qu’on peut réduire le risque de contracter le virus du sida en utilisant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condoms et en limitant les rapports sexuels à un seul partenaire</a:t>
            </a:r>
            <a:r>
              <a:rPr lang="fr-CI" sz="1600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fidèle et qui n’est pas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infecté,</a:t>
            </a:r>
            <a:r>
              <a:rPr lang="fr-CI" sz="16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rejettent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les idées locales erronées</a:t>
            </a:r>
            <a:r>
              <a:rPr lang="fr-CI" sz="16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(transmission par les moustiques et par des moyens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surnaturels), et savent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qu’une personne paraissant en bonne santé peut avoir le virus du sida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726973"/>
            <a:ext cx="8448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15-24 ans avec une connaissance approfondie*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364473928"/>
              </p:ext>
            </p:extLst>
          </p:nvPr>
        </p:nvGraphicFramePr>
        <p:xfrm>
          <a:off x="374069" y="1107910"/>
          <a:ext cx="8382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1876" y="-1"/>
            <a:ext cx="9155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Connaissance d’un endroit où se procurer des condoms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3060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de 15-24 ans qui savent où se procurer des condoms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419707549"/>
              </p:ext>
            </p:extLst>
          </p:nvPr>
        </p:nvGraphicFramePr>
        <p:xfrm>
          <a:off x="381000" y="1981200"/>
          <a:ext cx="8382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902281"/>
              </p:ext>
            </p:extLst>
          </p:nvPr>
        </p:nvGraphicFramePr>
        <p:xfrm>
          <a:off x="557213" y="1833563"/>
          <a:ext cx="7727950" cy="473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-4948" y="0"/>
            <a:ext cx="914894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Âge auquel les jeunes ont eu leurs premiers rapports sexuels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8" y="1314079"/>
            <a:ext cx="9140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qui ont eu leurs premiers rapports sexuels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756570"/>
              </p:ext>
            </p:extLst>
          </p:nvPr>
        </p:nvGraphicFramePr>
        <p:xfrm>
          <a:off x="476250" y="1447800"/>
          <a:ext cx="8504238" cy="5027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-44038" y="-18257"/>
            <a:ext cx="9188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Rapports sexuels et utilisation du condom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-55914" y="914400"/>
            <a:ext cx="91237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célibataires</a:t>
            </a:r>
            <a:r>
              <a:rPr lang="fr-FR" sz="1800" dirty="0" smtClean="0"/>
              <a:t> </a:t>
            </a: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de 15-24 ans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19812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latin typeface="Calibri" pitchFamily="34" charset="0"/>
                <a:cs typeface="Calibri" pitchFamily="34" charset="0"/>
              </a:rPr>
              <a:t>Parmi ceux ayant eu des rapports sexuels au cours des 12 derniers mois</a:t>
            </a:r>
            <a:endParaRPr lang="fr-SN" sz="1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5181600" y="2627531"/>
            <a:ext cx="35052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 parmi les jeunes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829267718"/>
              </p:ext>
            </p:extLst>
          </p:nvPr>
        </p:nvGraphicFramePr>
        <p:xfrm>
          <a:off x="838200" y="1867560"/>
          <a:ext cx="7820025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-10886" y="9144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Parmi les femmes et les hommes de 15 - 24 ans ayant eu des rapports sexuels au cours des 12  mois ayant précédé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l’enquête, 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ayant effectué un test du VIH au cours des 12 derniers mois et ayant reçu le résultat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1875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81 %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</a:t>
            </a:r>
            <a:r>
              <a:rPr lang="fr-SN" sz="2800" noProof="0" smtClean="0">
                <a:latin typeface="Calibri" pitchFamily="34" charset="0"/>
                <a:cs typeface="Calibri" pitchFamily="34" charset="0"/>
              </a:rPr>
              <a:t>et </a:t>
            </a:r>
            <a:r>
              <a:rPr lang="fr-SN" sz="2800" b="1" noProof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86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hommes savent que l’on peut réduire les risques de contracter le VIH en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utilisant des condoms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et en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limitant les rapports sexuels à un seul partenaire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non infecté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26 %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ont eu, au moins, deux partenaires sexuels au cours des 12 derniers mois. 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50 %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69 %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n’ont jamais effectué de test de détection du VIH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35 %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28 %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âgés de 15-24 ans ont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une connaissance « approfondie » du sida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SzPct val="90000"/>
              <a:buNone/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0"/>
            <a:ext cx="7924800" cy="3505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&gt;99 %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et des hommes de 15-49 ans ont entendu parler du sida</a:t>
            </a:r>
            <a:r>
              <a:rPr lang="fr-SN" dirty="0">
                <a:latin typeface="Calibri" pitchFamily="34" charset="0"/>
                <a:cs typeface="Calibri" pitchFamily="34" charset="0"/>
              </a:rPr>
              <a:t>.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3855"/>
            <a:ext cx="91440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d’éviter le sida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295561476"/>
              </p:ext>
            </p:extLst>
          </p:nvPr>
        </p:nvGraphicFramePr>
        <p:xfrm>
          <a:off x="165100" y="1392198"/>
          <a:ext cx="8496300" cy="541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-15834" y="1022866"/>
            <a:ext cx="9159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-27710" y="0"/>
            <a:ext cx="9171709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de prévention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 niveau d’instruction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5307202"/>
              </p:ext>
            </p:extLst>
          </p:nvPr>
        </p:nvGraphicFramePr>
        <p:xfrm>
          <a:off x="533400" y="2133601"/>
          <a:ext cx="8126413" cy="464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de 15-49 ans qui savent que l’on peut réduire le risque de contracter le VIH en utilisant des condoms et en limitant les rapports sexuels à un seul partenaire fidèle et non infecté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-18804" y="0"/>
            <a:ext cx="9162803" cy="83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Rejet des idées erronées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6536557"/>
              </p:ext>
            </p:extLst>
          </p:nvPr>
        </p:nvGraphicFramePr>
        <p:xfrm>
          <a:off x="511175" y="1524000"/>
          <a:ext cx="8120063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939531"/>
            <a:ext cx="657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et d’hommes 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savent que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 Connaissance « approfondie »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sida…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Sont considérés comme ayant une « connaissance complète », les femmes et les hommes qui 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déclarent qu’on peut réduire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le risque de contracter le virus du sida en utilisant des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condoms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et en limitant les rapports sexuels à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un seul partenaire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qui n’est pas infecté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Rejettent les idées locales erronées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les plus courantes à propos de la transmission du sida (transmission par les moustiques et par des moyens surnaturels)</a:t>
            </a:r>
          </a:p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Savent qu’une personne paraissant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en bonne santé peut avoir le virus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du sida</a:t>
            </a:r>
          </a:p>
          <a:p>
            <a:pPr>
              <a:lnSpc>
                <a:spcPct val="80000"/>
              </a:lnSpc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approfondie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0" y="936770"/>
            <a:ext cx="4956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15-49 ans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239801834"/>
              </p:ext>
            </p:extLst>
          </p:nvPr>
        </p:nvGraphicFramePr>
        <p:xfrm>
          <a:off x="381000" y="1752600"/>
          <a:ext cx="8382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21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 la prévention de la transmission du VIH de la mère à l’enfant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448103608"/>
              </p:ext>
            </p:extLst>
          </p:nvPr>
        </p:nvGraphicFramePr>
        <p:xfrm>
          <a:off x="627063" y="1898650"/>
          <a:ext cx="7889875" cy="495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-29688" y="1219200"/>
            <a:ext cx="917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savent que…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3409</TotalTime>
  <Words>729</Words>
  <Application>Microsoft Office PowerPoint</Application>
  <PresentationFormat>On-screen Show (4:3)</PresentationFormat>
  <Paragraphs>76</Paragraphs>
  <Slides>25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regular slide</vt:lpstr>
      <vt:lpstr>Custom Design</vt:lpstr>
      <vt:lpstr>PowerPoint Presentation</vt:lpstr>
      <vt:lpstr>PowerPoint Presentation</vt:lpstr>
      <vt:lpstr>Connaissance du VIH/sida</vt:lpstr>
      <vt:lpstr>Connaissance des moyens d’éviter le sida</vt:lpstr>
      <vt:lpstr>Connaissance des moyens de prévention  par niveau d’instruction</vt:lpstr>
      <vt:lpstr>Rejet des idées erronées</vt:lpstr>
      <vt:lpstr>  Connaissance « approfondie »  du sida…</vt:lpstr>
      <vt:lpstr>Connaissance approfondie</vt:lpstr>
      <vt:lpstr>Connaissance de la prévention de la transmission du VIH de la mère à l’enfant</vt:lpstr>
      <vt:lpstr>PowerPoint Presentation</vt:lpstr>
      <vt:lpstr>Attitudes de tolérance</vt:lpstr>
      <vt:lpstr>Partenaires sexuels multiples</vt:lpstr>
      <vt:lpstr>PowerPoint Presentation</vt:lpstr>
      <vt:lpstr>Test de dépistage du VIH/sida</vt:lpstr>
      <vt:lpstr>Test de dépistage du VIH/sida</vt:lpstr>
      <vt:lpstr>Tests de dépistage du VIH au cours des 12 derniers mois </vt:lpstr>
      <vt:lpstr>Tendances des tests de dépistage du VIH </vt:lpstr>
      <vt:lpstr>Tests du VIH pour les femmes enceintes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 du VIH/sida parmi les jeunes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Sarah Balian</cp:lastModifiedBy>
  <cp:revision>280</cp:revision>
  <dcterms:created xsi:type="dcterms:W3CDTF">2001-09-27T19:12:32Z</dcterms:created>
  <dcterms:modified xsi:type="dcterms:W3CDTF">2013-08-02T19:22:00Z</dcterms:modified>
</cp:coreProperties>
</file>