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316" r:id="rId3"/>
    <p:sldId id="302" r:id="rId4"/>
    <p:sldId id="303" r:id="rId5"/>
    <p:sldId id="304" r:id="rId6"/>
    <p:sldId id="314" r:id="rId7"/>
    <p:sldId id="305" r:id="rId8"/>
    <p:sldId id="298" r:id="rId9"/>
    <p:sldId id="322" r:id="rId10"/>
    <p:sldId id="317" r:id="rId11"/>
    <p:sldId id="318" r:id="rId12"/>
    <p:sldId id="319" r:id="rId13"/>
    <p:sldId id="320" r:id="rId14"/>
    <p:sldId id="321" r:id="rId1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6448" autoAdjust="0"/>
  </p:normalViewPr>
  <p:slideViewPr>
    <p:cSldViewPr>
      <p:cViewPr>
        <p:scale>
          <a:sx n="70" d="100"/>
          <a:sy n="70" d="100"/>
        </p:scale>
        <p:origin x="-1254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rémunéré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66</c:v>
                </c:pt>
                <c:pt idx="1">
                  <c:v>81</c:v>
                </c:pt>
                <c:pt idx="2">
                  <c:v>18</c:v>
                </c:pt>
                <c:pt idx="3">
                  <c:v>1</c:v>
                </c:pt>
                <c:pt idx="4">
                  <c:v>0.4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rémunéré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96</c:v>
                </c:pt>
                <c:pt idx="1">
                  <c:v>69</c:v>
                </c:pt>
                <c:pt idx="2">
                  <c:v>26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515008"/>
        <c:axId val="161516544"/>
      </c:barChart>
      <c:catAx>
        <c:axId val="161515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61516544"/>
        <c:crosses val="autoZero"/>
        <c:auto val="1"/>
        <c:lblAlgn val="ctr"/>
        <c:lblOffset val="100"/>
        <c:noMultiLvlLbl val="0"/>
      </c:catAx>
      <c:valAx>
        <c:axId val="16151654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6151500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Plus</c:v>
                </c:pt>
                <c:pt idx="1">
                  <c:v>Moins</c:v>
                </c:pt>
                <c:pt idx="2">
                  <c:v>A peu près la même chose</c:v>
                </c:pt>
                <c:pt idx="3">
                  <c:v>Le conjoint ne gagne pas d'argent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66</c:v>
                </c:pt>
                <c:pt idx="2">
                  <c:v>13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Soins de santé de la femme</c:v>
                </c:pt>
                <c:pt idx="1">
                  <c:v>Achats importants pour le ménage</c:v>
                </c:pt>
                <c:pt idx="2">
                  <c:v>Visites à la famille ou aux  parents de la femme</c:v>
                </c:pt>
                <c:pt idx="3">
                  <c:v>Pourcentage ayant participé aux trois décisions</c:v>
                </c:pt>
                <c:pt idx="4">
                  <c:v>Pourcentage n'ayant participé à 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73</c:v>
                </c:pt>
                <c:pt idx="1">
                  <c:v>78</c:v>
                </c:pt>
                <c:pt idx="2">
                  <c:v>85</c:v>
                </c:pt>
                <c:pt idx="3">
                  <c:v>61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670656"/>
        <c:axId val="165745024"/>
      </c:barChart>
      <c:catAx>
        <c:axId val="1616706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65745024"/>
        <c:crosses val="autoZero"/>
        <c:auto val="1"/>
        <c:lblAlgn val="ctr"/>
        <c:lblOffset val="100"/>
        <c:noMultiLvlLbl val="0"/>
      </c:catAx>
      <c:valAx>
        <c:axId val="1657450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167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D'accord avec, au moins, une des raisons citées</c:v>
                </c:pt>
                <c:pt idx="1">
                  <c:v>Refuse d'avoir des rapports sexuels avec lui</c:v>
                </c:pt>
                <c:pt idx="2">
                  <c:v>Néglige les enfants</c:v>
                </c:pt>
                <c:pt idx="3">
                  <c:v>Sort sans lui dire</c:v>
                </c:pt>
                <c:pt idx="4">
                  <c:v>Argumente avec lui</c:v>
                </c:pt>
                <c:pt idx="5">
                  <c:v>Brûle la nourriture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4</c:v>
                </c:pt>
                <c:pt idx="2">
                  <c:v>9</c:v>
                </c:pt>
                <c:pt idx="3">
                  <c:v>10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D'accord avec, au moins, une des raisons citées</c:v>
                </c:pt>
                <c:pt idx="1">
                  <c:v>Refuse d'avoir des rapports sexuels avec lui</c:v>
                </c:pt>
                <c:pt idx="2">
                  <c:v>Néglige les enfants</c:v>
                </c:pt>
                <c:pt idx="3">
                  <c:v>Sort sans lui dire</c:v>
                </c:pt>
                <c:pt idx="4">
                  <c:v>Argumente avec lui</c:v>
                </c:pt>
                <c:pt idx="5">
                  <c:v>Brûle la nourriture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17</c:v>
                </c:pt>
                <c:pt idx="1">
                  <c:v>5</c:v>
                </c:pt>
                <c:pt idx="2">
                  <c:v>11</c:v>
                </c:pt>
                <c:pt idx="3">
                  <c:v>11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5796864"/>
        <c:axId val="165802752"/>
      </c:barChart>
      <c:catAx>
        <c:axId val="165796864"/>
        <c:scaling>
          <c:orientation val="minMax"/>
        </c:scaling>
        <c:delete val="0"/>
        <c:axPos val="l"/>
        <c:majorTickMark val="none"/>
        <c:minorTickMark val="none"/>
        <c:tickLblPos val="nextTo"/>
        <c:crossAx val="165802752"/>
        <c:crosses val="autoZero"/>
        <c:auto val="1"/>
        <c:lblAlgn val="ctr"/>
        <c:lblOffset val="100"/>
        <c:noMultiLvlLbl val="0"/>
      </c:catAx>
      <c:valAx>
        <c:axId val="165802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57968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53E-2"/>
          <c:y val="0.140625"/>
          <c:w val="0.96604938271604934"/>
          <c:h val="0.73001086778215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À un moment quelconque</c:v>
                </c:pt>
                <c:pt idx="1">
                  <c:v>Souvent</c:v>
                </c:pt>
                <c:pt idx="2">
                  <c:v>Parfois</c:v>
                </c:pt>
                <c:pt idx="3">
                  <c:v>Souvent ou parfois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28</c:v>
                </c:pt>
                <c:pt idx="1">
                  <c:v>3</c:v>
                </c:pt>
                <c:pt idx="2">
                  <c:v>7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48279040"/>
        <c:axId val="248292480"/>
      </c:barChart>
      <c:catAx>
        <c:axId val="2482790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248292480"/>
        <c:crosses val="autoZero"/>
        <c:auto val="1"/>
        <c:lblAlgn val="ctr"/>
        <c:lblOffset val="100"/>
        <c:noMultiLvlLbl val="0"/>
      </c:catAx>
      <c:valAx>
        <c:axId val="24829248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48279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616672372475187"/>
          <c:y val="0"/>
          <c:w val="0.29933060282787244"/>
          <c:h val="0.940278255449609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N’a manifesté aucun de ces comportements</c:v>
                </c:pt>
                <c:pt idx="1">
                  <c:v>A manifesté au moins 3 comportements</c:v>
                </c:pt>
                <c:pt idx="2">
                  <c:v>Insiste pour savoir où elle est à tout moment</c:v>
                </c:pt>
                <c:pt idx="3">
                  <c:v>Essaye de limiter ses contacts avec sa famille</c:v>
                </c:pt>
                <c:pt idx="4">
                  <c:v>Ne lui permet pas de rencontrer ses amies</c:v>
                </c:pt>
                <c:pt idx="5">
                  <c:v>L’accuse fréquemment d’être infidèle</c:v>
                </c:pt>
                <c:pt idx="6">
                  <c:v>Est jaloux ou en colère si elle parle à un autre homme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28</c:v>
                </c:pt>
                <c:pt idx="1">
                  <c:v>32</c:v>
                </c:pt>
                <c:pt idx="2">
                  <c:v>58</c:v>
                </c:pt>
                <c:pt idx="3">
                  <c:v>13</c:v>
                </c:pt>
                <c:pt idx="4">
                  <c:v>25</c:v>
                </c:pt>
                <c:pt idx="5">
                  <c:v>27</c:v>
                </c:pt>
                <c:pt idx="6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66165632"/>
        <c:axId val="266168576"/>
      </c:barChart>
      <c:catAx>
        <c:axId val="266165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266168576"/>
        <c:crosses val="autoZero"/>
        <c:auto val="1"/>
        <c:lblAlgn val="ctr"/>
        <c:lblOffset val="100"/>
        <c:noMultiLvlLbl val="0"/>
      </c:catAx>
      <c:valAx>
        <c:axId val="26616857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66165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Violence émotionnelle</c:v>
                </c:pt>
                <c:pt idx="1">
                  <c:v>Violence physique</c:v>
                </c:pt>
                <c:pt idx="2">
                  <c:v>Violence sexuelle</c:v>
                </c:pt>
                <c:pt idx="3">
                  <c:v>Violence physique ou sexuelle</c:v>
                </c:pt>
                <c:pt idx="4">
                  <c:v>Violence émotionnelle, physique ou sexuelle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22</c:v>
                </c:pt>
                <c:pt idx="1">
                  <c:v>16</c:v>
                </c:pt>
                <c:pt idx="2">
                  <c:v>11</c:v>
                </c:pt>
                <c:pt idx="3">
                  <c:v>21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66184576"/>
        <c:axId val="266203904"/>
      </c:barChart>
      <c:catAx>
        <c:axId val="26618457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266203904"/>
        <c:crosses val="autoZero"/>
        <c:auto val="1"/>
        <c:lblAlgn val="ctr"/>
        <c:lblOffset val="100"/>
        <c:noMultiLvlLbl val="0"/>
      </c:catAx>
      <c:valAx>
        <c:axId val="26620390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66184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8/2/2013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628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 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381000"/>
            <a:ext cx="9144000" cy="1066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Statut de la femme</a:t>
            </a:r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13 </a:t>
            </a: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FR" dirty="0">
                <a:latin typeface="Calibri" pitchFamily="34" charset="0"/>
                <a:cs typeface="Calibri" pitchFamily="34" charset="0"/>
              </a:rPr>
              <a:t> des femmes </a:t>
            </a:r>
            <a:r>
              <a:rPr lang="fr-FR" dirty="0" smtClean="0">
                <a:cs typeface="Calibri" pitchFamily="34" charset="0"/>
              </a:rPr>
              <a:t>haïtiennes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ont subi des violences sexuelles</a:t>
            </a:r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à un moment 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quelconque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</a:rPr>
              <a:t>Violence </a:t>
            </a:r>
            <a:r>
              <a:rPr lang="en-US" sz="4000" dirty="0" err="1" smtClean="0">
                <a:latin typeface="Calibri" pitchFamily="34" charset="0"/>
              </a:rPr>
              <a:t>Sexuelle</a:t>
            </a:r>
            <a:endParaRPr lang="en-US" sz="4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39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fr-FR" dirty="0">
                <a:latin typeface="Calibri" pitchFamily="34" charset="0"/>
                <a:cs typeface="Calibri" pitchFamily="34" charset="0"/>
              </a:rPr>
              <a:t>Contrôle exercé par le mari/partenaire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778023"/>
              </p:ext>
            </p:extLst>
          </p:nvPr>
        </p:nvGraphicFramePr>
        <p:xfrm>
          <a:off x="176644" y="1828800"/>
          <a:ext cx="87630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7710" y="990600"/>
            <a:ext cx="9171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ans, non célibataires, dont le mari/partenaire a déjà manifesté certains comportements de contrôle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3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</a:rPr>
              <a:t>Violence </a:t>
            </a:r>
            <a:r>
              <a:rPr lang="en-US" sz="4000" dirty="0" err="1" smtClean="0">
                <a:latin typeface="Calibri" pitchFamily="34" charset="0"/>
              </a:rPr>
              <a:t>Conjugale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8541145"/>
              </p:ext>
            </p:extLst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99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de 15-49 ans, non célibataires, qui ont subi, à un moment quelconque des actes de violence, commis par leur mari/partenaire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41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839200" cy="54864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66 %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 femmes actuellement en union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travaillé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dans les 12 derniers mois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66 %</a:t>
            </a:r>
            <a:r>
              <a:rPr lang="fr-SN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dirty="0" smtClean="0">
                <a:latin typeface="Calibri" pitchFamily="34" charset="0"/>
                <a:cs typeface="Calibri" pitchFamily="34" charset="0"/>
              </a:rPr>
              <a:t>de femmes actuellement un union qui ont travaillé dans les 12 derniers moi </a:t>
            </a:r>
            <a:r>
              <a:rPr lang="fr-SN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gagnent moins </a:t>
            </a:r>
            <a:r>
              <a:rPr lang="fr-SN" sz="2800" dirty="0" smtClean="0">
                <a:latin typeface="Calibri" pitchFamily="34" charset="0"/>
                <a:cs typeface="Calibri" pitchFamily="34" charset="0"/>
              </a:rPr>
              <a:t>que leur mari/partenaire</a:t>
            </a: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96 %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), les femmes en union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décident de l’utilisation de leurs revenus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seule ou conjointement avec leur mari/partenaire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17 %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15 %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approuvent qu’un mari batte sa femme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dans certaines circonstances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21 </a:t>
            </a:r>
            <a:r>
              <a:rPr lang="fr-SN" sz="28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sz="2800" dirty="0">
                <a:latin typeface="Calibri" pitchFamily="34" charset="0"/>
                <a:cs typeface="Calibri" pitchFamily="34" charset="0"/>
              </a:rPr>
              <a:t> des femmes </a:t>
            </a:r>
            <a:r>
              <a:rPr lang="fr-FR" sz="2800" dirty="0">
                <a:latin typeface="Calibri" pitchFamily="34" charset="0"/>
                <a:cs typeface="Calibri" pitchFamily="34" charset="0"/>
              </a:rPr>
              <a:t>de 15-49 ans</a:t>
            </a:r>
            <a:r>
              <a:rPr lang="fr-FR" sz="2800" i="1" dirty="0">
                <a:latin typeface="Calibri" pitchFamily="34" charset="0"/>
                <a:cs typeface="Calibri" pitchFamily="34" charset="0"/>
              </a:rPr>
              <a:t>, </a:t>
            </a:r>
            <a:r>
              <a:rPr lang="fr-FR" sz="2800" dirty="0">
                <a:latin typeface="Calibri" pitchFamily="34" charset="0"/>
                <a:cs typeface="Calibri" pitchFamily="34" charset="0"/>
              </a:rPr>
              <a:t>non célibataires, ont subi à un moment quelconque </a:t>
            </a:r>
            <a:r>
              <a:rPr lang="fr-FR" sz="28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des actes de violence physiques et/ou sexuelles commis par leur </a:t>
            </a:r>
            <a:r>
              <a:rPr lang="fr-FR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mari/partenaire</a:t>
            </a:r>
            <a:endParaRPr lang="fr-SN" sz="2800" b="1" noProof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2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4" y="1074509"/>
            <a:ext cx="40386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0" hangingPunct="0">
              <a:defRPr/>
            </a:pPr>
            <a:r>
              <a:rPr lang="fr-FR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Statut </a:t>
            </a:r>
            <a:r>
              <a:rPr lang="fr-FR" sz="30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 la </a:t>
            </a:r>
            <a:r>
              <a:rPr lang="fr-FR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femme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Prise de </a:t>
            </a:r>
            <a:r>
              <a:rPr lang="fr-FR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Opinions </a:t>
            </a:r>
            <a:r>
              <a:rPr lang="fr-FR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conjugale</a:t>
            </a:r>
          </a:p>
          <a:p>
            <a:pPr marL="228600" eaLnBrk="0" hangingPunct="0">
              <a:defRPr/>
            </a:pPr>
            <a:r>
              <a:rPr lang="fr-FR" sz="3000" dirty="0" smtClean="0">
                <a:latin typeface="Calibri" pitchFamily="34" charset="0"/>
                <a:cs typeface="Calibri" pitchFamily="34" charset="0"/>
              </a:rPr>
              <a:t>Violence domestique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626" y="0"/>
            <a:ext cx="9108374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Emploi et type de rémunération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399" y="1944976"/>
            <a:ext cx="608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800" dirty="0">
                <a:latin typeface="Calibri" pitchFamily="34" charset="0"/>
                <a:cs typeface="Calibri" pitchFamily="34" charset="0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et d’hommes actuellement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590800" y="2272744"/>
            <a:ext cx="5943600" cy="1325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091446417"/>
              </p:ext>
            </p:extLst>
          </p:nvPr>
        </p:nvGraphicFramePr>
        <p:xfrm>
          <a:off x="228600" y="1436132"/>
          <a:ext cx="8839200" cy="4964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Contrôle du revenu des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96 %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revenus:</a:t>
            </a: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53 %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seules;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43 %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ensemble avec le mari/partenaire.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cas, le mari/partenaire décide seul.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Argent gagné par la femme comparé à l’argent gagné par le mari/partenaire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5562600"/>
            <a:ext cx="2514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de 15-49 ans qui gagnent de l’argent: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898122074"/>
              </p:ext>
            </p:extLst>
          </p:nvPr>
        </p:nvGraphicFramePr>
        <p:xfrm>
          <a:off x="1524000" y="1397000"/>
          <a:ext cx="76200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-47501"/>
            <a:ext cx="9144000" cy="885701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Prise de décision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qui habituellement prennent certains types de </a:t>
            </a:r>
            <a:r>
              <a:rPr lang="fr-FR" sz="1800" i="1" smtClean="0">
                <a:latin typeface="Calibri" pitchFamily="34" charset="0"/>
                <a:cs typeface="Calibri" pitchFamily="34" charset="0"/>
              </a:rPr>
              <a:t>décisions seules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ou ensemble avec leur conjoint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5227130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fr-SN" sz="36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Opinions des femmes et des hommes concernant le fait qu’un mari batte sa femme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8" y="1219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41439147"/>
              </p:ext>
            </p:extLst>
          </p:nvPr>
        </p:nvGraphicFramePr>
        <p:xfrm>
          <a:off x="685800" y="1981200"/>
          <a:ext cx="8153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074510"/>
            <a:ext cx="40386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0" hangingPunct="0">
              <a:defRPr/>
            </a:pPr>
            <a:r>
              <a:rPr lang="fr-FR" sz="3000" dirty="0" smtClean="0">
                <a:latin typeface="Calibri" pitchFamily="34" charset="0"/>
                <a:cs typeface="Calibri" pitchFamily="34" charset="0"/>
              </a:rPr>
              <a:t>Statut </a:t>
            </a:r>
            <a:r>
              <a:rPr lang="fr-FR" sz="3000" dirty="0">
                <a:latin typeface="Calibri" pitchFamily="34" charset="0"/>
                <a:cs typeface="Calibri" pitchFamily="34" charset="0"/>
              </a:rPr>
              <a:t>de la </a:t>
            </a:r>
            <a:r>
              <a:rPr lang="fr-FR" sz="3000" dirty="0" smtClean="0">
                <a:latin typeface="Calibri" pitchFamily="34" charset="0"/>
                <a:cs typeface="Calibri" pitchFamily="34" charset="0"/>
              </a:rPr>
              <a:t>femme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3000" dirty="0"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3000" dirty="0"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sz="3000" dirty="0">
                <a:latin typeface="Calibri" pitchFamily="34" charset="0"/>
                <a:cs typeface="Calibri" pitchFamily="34" charset="0"/>
              </a:rPr>
              <a:t> Prise de </a:t>
            </a:r>
            <a:r>
              <a:rPr lang="fr-FR" sz="3000" dirty="0" smtClean="0"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sz="3000" dirty="0" smtClean="0">
                <a:latin typeface="Calibri" pitchFamily="34" charset="0"/>
                <a:cs typeface="Calibri" pitchFamily="34" charset="0"/>
              </a:rPr>
              <a:t>Opinions </a:t>
            </a:r>
            <a:r>
              <a:rPr lang="fr-FR" sz="3000" dirty="0"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sz="3000" dirty="0" smtClean="0">
                <a:latin typeface="Calibri" pitchFamily="34" charset="0"/>
                <a:cs typeface="Calibri" pitchFamily="34" charset="0"/>
              </a:rPr>
              <a:t>conjugale</a:t>
            </a:r>
          </a:p>
          <a:p>
            <a:pPr marL="228600" eaLnBrk="0" hangingPunct="0">
              <a:defRPr/>
            </a:pPr>
            <a:r>
              <a:rPr lang="fr-FR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Violence domestique</a:t>
            </a:r>
          </a:p>
        </p:txBody>
      </p:sp>
    </p:spTree>
    <p:extLst>
      <p:ext uri="{BB962C8B-B14F-4D97-AF65-F5344CB8AC3E}">
        <p14:creationId xmlns:p14="http://schemas.microsoft.com/office/powerpoint/2010/main" val="25157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</a:rPr>
              <a:t>Violence Physique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3754645"/>
              </p:ext>
            </p:extLst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51124"/>
            <a:ext cx="861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ayant subi à un moment quelconque des actes de violence physique depuis l’âge de 15 ans et pourcentage ayant subi des actes de  violence physique au cours des 12 mois ayant précédé l’enquête 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124200" y="2592388"/>
            <a:ext cx="4419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048000" y="22190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Au </a:t>
            </a:r>
            <a:r>
              <a:rPr lang="fr-FR" sz="1800" b="1" dirty="0">
                <a:latin typeface="Calibri" pitchFamily="34" charset="0"/>
                <a:cs typeface="Calibri" pitchFamily="34" charset="0"/>
              </a:rPr>
              <a:t>cours des 12 mois ayant précédé l’enquête</a:t>
            </a:r>
            <a:endParaRPr lang="en-US" sz="1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2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er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1464</TotalTime>
  <Words>438</Words>
  <Application>Microsoft Office PowerPoint</Application>
  <PresentationFormat>On-screen Show (4:3)</PresentationFormat>
  <Paragraphs>47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slide master</vt:lpstr>
      <vt:lpstr>Custom Design</vt:lpstr>
      <vt:lpstr>PowerPoint Presentation</vt:lpstr>
      <vt:lpstr>PowerPoint Presentation</vt:lpstr>
      <vt:lpstr>Emploi et type de rémunération</vt:lpstr>
      <vt:lpstr>Contrôle du revenu des femmes</vt:lpstr>
      <vt:lpstr>Argent gagné par la femme comparé à l’argent gagné par le mari/partenaire</vt:lpstr>
      <vt:lpstr>Prise de décision</vt:lpstr>
      <vt:lpstr>Opinions des femmes et des hommes concernant le fait qu’un mari batte sa femme</vt:lpstr>
      <vt:lpstr>PowerPoint Presentation</vt:lpstr>
      <vt:lpstr>Violence Physique</vt:lpstr>
      <vt:lpstr>Violence Sexuelle</vt:lpstr>
      <vt:lpstr>Contrôle exercé par le mari/partenaire</vt:lpstr>
      <vt:lpstr>Violence Conjugale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Sarah Balian</cp:lastModifiedBy>
  <cp:revision>176</cp:revision>
  <dcterms:created xsi:type="dcterms:W3CDTF">2001-09-27T19:12:32Z</dcterms:created>
  <dcterms:modified xsi:type="dcterms:W3CDTF">2013-08-02T19:28:03Z</dcterms:modified>
</cp:coreProperties>
</file>