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4"/>
  </p:notesMasterIdLst>
  <p:sldIdLst>
    <p:sldId id="363" r:id="rId3"/>
    <p:sldId id="357" r:id="rId4"/>
    <p:sldId id="383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82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385"/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216" autoAdjust="0"/>
  </p:normalViewPr>
  <p:slideViewPr>
    <p:cSldViewPr>
      <p:cViewPr>
        <p:scale>
          <a:sx n="66" d="100"/>
          <a:sy n="66" d="100"/>
        </p:scale>
        <p:origin x="-120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32</c:v>
                </c:pt>
                <c:pt idx="2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73230720"/>
        <c:axId val="173267584"/>
      </c:barChart>
      <c:catAx>
        <c:axId val="1732307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73267584"/>
        <c:crosses val="autoZero"/>
        <c:auto val="1"/>
        <c:lblAlgn val="ctr"/>
        <c:lblOffset val="100"/>
        <c:noMultiLvlLbl val="0"/>
      </c:catAx>
      <c:valAx>
        <c:axId val="173267584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73230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37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95977216"/>
        <c:axId val="195981312"/>
      </c:barChart>
      <c:catAx>
        <c:axId val="195977216"/>
        <c:scaling>
          <c:orientation val="minMax"/>
        </c:scaling>
        <c:delete val="0"/>
        <c:axPos val="b"/>
        <c:majorTickMark val="none"/>
        <c:minorTickMark val="none"/>
        <c:tickLblPos val="nextTo"/>
        <c:crossAx val="195981312"/>
        <c:crosses val="autoZero"/>
        <c:auto val="1"/>
        <c:lblAlgn val="ctr"/>
        <c:lblOffset val="100"/>
        <c:noMultiLvlLbl val="0"/>
      </c:catAx>
      <c:valAx>
        <c:axId val="195981312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95977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49</c:v>
                </c:pt>
                <c:pt idx="1">
                  <c:v>38</c:v>
                </c:pt>
                <c:pt idx="2">
                  <c:v>41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66</c:v>
                </c:pt>
                <c:pt idx="1">
                  <c:v>75</c:v>
                </c:pt>
                <c:pt idx="2">
                  <c:v>24</c:v>
                </c:pt>
                <c:pt idx="3">
                  <c:v>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46</c:v>
                </c:pt>
                <c:pt idx="1">
                  <c:v>32</c:v>
                </c:pt>
                <c:pt idx="2">
                  <c:v>44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5390464"/>
        <c:axId val="195404544"/>
      </c:barChart>
      <c:catAx>
        <c:axId val="19539046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5404544"/>
        <c:crosses val="autoZero"/>
        <c:auto val="1"/>
        <c:lblAlgn val="ctr"/>
        <c:lblOffset val="100"/>
        <c:noMultiLvlLbl val="0"/>
      </c:catAx>
      <c:valAx>
        <c:axId val="195404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9539046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0</c:formatCode>
                <c:ptCount val="1"/>
                <c:pt idx="0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Some primary or primary complete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</c:f>
              <c:numCache>
                <c:formatCode>General</c:formatCode>
                <c:ptCount val="1"/>
              </c:numCache>
            </c:numRef>
          </c:cat>
          <c:val>
            <c:numRef>
              <c:f>Sheet1!$B$3</c:f>
              <c:numCache>
                <c:formatCode>0</c:formatCode>
                <c:ptCount val="1"/>
                <c:pt idx="0">
                  <c:v>51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Completed Primary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</c:f>
              <c:numCache>
                <c:formatCode>General</c:formatCode>
                <c:ptCount val="1"/>
              </c:numCache>
            </c:numRef>
          </c:cat>
          <c:val>
            <c:numRef>
              <c:f>Sheet1!$B$4</c:f>
              <c:numCache>
                <c:formatCode>0</c:formatCode>
                <c:ptCount val="1"/>
                <c:pt idx="0">
                  <c:v>11</c:v>
                </c:pt>
              </c:numCache>
            </c:numRef>
          </c:val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Some Secondary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 smtClean="0">
                        <a:solidFill>
                          <a:schemeClr val="bg1"/>
                        </a:solidFill>
                      </a:rPr>
                      <a:t>13</a:t>
                    </a:r>
                    <a:endParaRPr lang="en-US" sz="224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</c:f>
              <c:numCache>
                <c:formatCode>General</c:formatCode>
                <c:ptCount val="1"/>
              </c:numCache>
            </c:numRef>
          </c:cat>
          <c:val>
            <c:numRef>
              <c:f>Sheet1!$B$5</c:f>
              <c:numCache>
                <c:formatCode>0</c:formatCode>
                <c:ptCount val="1"/>
                <c:pt idx="0">
                  <c:v>13</c:v>
                </c:pt>
              </c:numCache>
            </c:numRef>
          </c:val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Completed Secondary or Higher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</c:f>
              <c:numCache>
                <c:formatCode>General</c:formatCode>
                <c:ptCount val="1"/>
              </c:numCache>
            </c:numRef>
          </c:cat>
          <c:val>
            <c:numRef>
              <c:f>Sheet1!$B$6</c:f>
              <c:numCache>
                <c:formatCode>0</c:formatCode>
                <c:ptCount val="1"/>
                <c:pt idx="0">
                  <c:v>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95804160"/>
        <c:axId val="197284608"/>
      </c:barChart>
      <c:catAx>
        <c:axId val="195804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72846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728460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95804160"/>
        <c:crosses val="autoZero"/>
        <c:crossBetween val="between"/>
      </c:valAx>
      <c:spPr>
        <a:noFill/>
        <a:ln w="23705">
          <a:noFill/>
        </a:ln>
      </c:spPr>
    </c:plotArea>
    <c:plotVisOnly val="1"/>
    <c:dispBlanksAs val="gap"/>
    <c:showDLblsOverMax val="0"/>
  </c:chart>
  <c:txPr>
    <a:bodyPr/>
    <a:lstStyle/>
    <a:p>
      <a:pPr>
        <a:defRPr sz="168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0.66265</cdr:x>
      <cdr:y>0.55261</cdr:y>
    </cdr:from>
    <cdr:to>
      <cdr:x>0.81627</cdr:x>
      <cdr:y>0.7404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588000" y="2242288"/>
          <a:ext cx="1295400" cy="762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 dirty="0" smtClean="0">
              <a:solidFill>
                <a:schemeClr val="bg1"/>
              </a:solidFill>
            </a:rPr>
            <a:t>Completed Primary</a:t>
          </a:r>
          <a:endParaRPr lang="en-US" sz="16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0.77108</cdr:x>
      <cdr:y>0.55261</cdr:y>
    </cdr:from>
    <cdr:to>
      <cdr:x>0.9247</cdr:x>
      <cdr:y>0.7404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502400" y="2242288"/>
          <a:ext cx="1295400" cy="762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 dirty="0" smtClean="0">
              <a:solidFill>
                <a:schemeClr val="bg1"/>
              </a:solidFill>
            </a:rPr>
            <a:t>Some Secondary</a:t>
          </a:r>
          <a:endParaRPr lang="en-US" sz="16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0.04518</cdr:x>
      <cdr:y>0.5446</cdr:y>
    </cdr:from>
    <cdr:to>
      <cdr:x>0.1988</cdr:x>
      <cdr:y>0.73239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81000" y="2209800"/>
          <a:ext cx="1295400" cy="762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 dirty="0" smtClean="0">
              <a:solidFill>
                <a:schemeClr val="bg1"/>
              </a:solidFill>
            </a:rPr>
            <a:t>No education</a:t>
          </a:r>
          <a:endParaRPr lang="en-US" sz="1600" b="1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D1DB8C-4637-4BE5-BFB4-028B08192398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3BCA98-4C1D-40BC-9E1A-AB1800D606C0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81% of Malawian households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have access to improved sources of water.  Improved sources include piped water; water for a public standpipe, tube well or borehole; and water from a protected well or spring.  One-third of households have a source of drinking water on the premises.  Availability is higher in urban households (48%) than in rural households (31%).  Almost 25% of households take 30 minutes or longer to travel round trip to obtain water. 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A616F4-FA3C-44A7-ADFF-28A7C548136C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noProof="0" dirty="0" smtClean="0">
                <a:latin typeface="Arial" pitchFamily="34" charset="0"/>
                <a:cs typeface="Arial" pitchFamily="34" charset="0"/>
              </a:rPr>
              <a:t>Only 15% of households</a:t>
            </a:r>
            <a:r>
              <a:rPr lang="en-GB" baseline="0" noProof="0" dirty="0" smtClean="0">
                <a:latin typeface="Arial" pitchFamily="34" charset="0"/>
                <a:cs typeface="Arial" pitchFamily="34" charset="0"/>
              </a:rPr>
              <a:t> use an improved latrine facility, while 79% use a non-improved facility.  Households in urban areas are more </a:t>
            </a:r>
            <a:r>
              <a:rPr lang="en-GB" baseline="0" noProof="0" dirty="0" err="1" smtClean="0">
                <a:latin typeface="Arial" pitchFamily="34" charset="0"/>
                <a:cs typeface="Arial" pitchFamily="34" charset="0"/>
              </a:rPr>
              <a:t>likley</a:t>
            </a:r>
            <a:r>
              <a:rPr lang="en-GB" baseline="0" noProof="0" dirty="0" smtClean="0">
                <a:latin typeface="Arial" pitchFamily="34" charset="0"/>
                <a:cs typeface="Arial" pitchFamily="34" charset="0"/>
              </a:rPr>
              <a:t> than those in rural areas to use improved, non-shared facilities (32% vs. 13%).  The most commonly used improved, non-shared toilet facility is the pit latrine with slab (1%).  </a:t>
            </a:r>
            <a:endParaRPr lang="en-GB" noProof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AF26F-4254-45DA-98CA-9D736E5DA0D5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Malawi, only 7% of households have electricity.  More households in urban areas have electricity than rural households (37% vs. 2%).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93D52C-FED7-4DC5-AD16-30B0EBD94B74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noProof="0" dirty="0" smtClean="0">
                <a:latin typeface="Arial" pitchFamily="34" charset="0"/>
                <a:cs typeface="Arial" pitchFamily="34" charset="0"/>
              </a:rPr>
              <a:t>Overall,</a:t>
            </a:r>
            <a:r>
              <a:rPr lang="en-GB" baseline="0" noProof="0" dirty="0" smtClean="0">
                <a:latin typeface="Arial" pitchFamily="34" charset="0"/>
                <a:cs typeface="Arial" pitchFamily="34" charset="0"/>
              </a:rPr>
              <a:t> almost half of Malawian households own a radio.  Households in urban areas are more likely than those in rural areas to own a radio (66% vs. 46%).  A mobile telephone is owned by 38% of households:  75% in urban areas and 32% in rural areas.  41% of households own a bicycle with almost one-quarter in urban areas and almost half of households in rural areas.  Only 2% of households own a car/truck.</a:t>
            </a:r>
            <a:endParaRPr lang="en-GB" noProof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C14A1-56C2-4081-9489-9D82CD8DB99C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25A91A-E006-4355-BB86-782930B37A51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i="0" noProof="0" dirty="0" smtClean="0">
                <a:latin typeface="Arial" pitchFamily="34" charset="0"/>
                <a:cs typeface="Arial" pitchFamily="34" charset="0"/>
              </a:rPr>
              <a:t>Only</a:t>
            </a:r>
            <a:r>
              <a:rPr lang="en-GB" i="0" baseline="0" noProof="0" dirty="0" smtClean="0">
                <a:latin typeface="Arial" pitchFamily="34" charset="0"/>
                <a:cs typeface="Arial" pitchFamily="34" charset="0"/>
              </a:rPr>
              <a:t> a little more than half of women attended primary school while only 11% completed primary school.  Additionally, only 13% of women have some secondary education, while less than 10% of women have completed secondary school or higher.</a:t>
            </a:r>
            <a:br>
              <a:rPr lang="en-GB" i="0" baseline="0" noProof="0" dirty="0" smtClean="0">
                <a:latin typeface="Arial" pitchFamily="34" charset="0"/>
                <a:cs typeface="Arial" pitchFamily="34" charset="0"/>
              </a:rPr>
            </a:br>
            <a:r>
              <a:rPr lang="en-GB" i="0" baseline="0" noProof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i="0" baseline="0" noProof="0" dirty="0" smtClean="0">
                <a:latin typeface="Arial" pitchFamily="34" charset="0"/>
                <a:cs typeface="Arial" pitchFamily="34" charset="0"/>
              </a:rPr>
            </a:br>
            <a:r>
              <a:rPr lang="en-GB" i="0" baseline="0" noProof="0" dirty="0" smtClean="0">
                <a:latin typeface="Arial" pitchFamily="34" charset="0"/>
                <a:cs typeface="Arial" pitchFamily="34" charset="0"/>
              </a:rPr>
              <a:t>The Central region has the highest proportion of women with no education (23%) compared with 17% in the Southern region and 6% in the Northern region.</a:t>
            </a:r>
          </a:p>
          <a:p>
            <a:endParaRPr lang="en-GB" i="0" baseline="0" noProof="0" smtClean="0">
              <a:latin typeface="Arial" pitchFamily="34" charset="0"/>
              <a:cs typeface="Arial" pitchFamily="34" charset="0"/>
            </a:endParaRPr>
          </a:p>
          <a:p>
            <a:r>
              <a:rPr lang="en-GB" i="0" baseline="0" noProof="0" smtClean="0">
                <a:latin typeface="Arial" pitchFamily="34" charset="0"/>
                <a:cs typeface="Arial" pitchFamily="34" charset="0"/>
              </a:rPr>
              <a:t>  </a:t>
            </a:r>
            <a:endParaRPr lang="en-GB" i="0" noProof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80338" y="5154106"/>
            <a:ext cx="9304676" cy="2132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" y="1981200"/>
            <a:ext cx="9144000" cy="3180522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-76200" y="1767964"/>
            <a:ext cx="9304676" cy="4517166"/>
            <a:chOff x="-76200" y="2601790"/>
            <a:chExt cx="9304676" cy="3683341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304800" y="5638800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+mn-lt"/>
                </a:rPr>
                <a:t>2012 Malawi Malaria Indicator</a:t>
              </a:r>
              <a:r>
                <a:rPr lang="en-US" sz="3600" b="1" baseline="0" dirty="0" smtClean="0">
                  <a:latin typeface="+mn-lt"/>
                </a:rPr>
                <a:t> Survey</a:t>
              </a:r>
              <a:endParaRPr lang="en-US" sz="3600" b="1" dirty="0">
                <a:latin typeface="+mn-lt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76200" y="2601790"/>
              <a:ext cx="9304676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445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99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9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94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940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58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69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4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74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500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01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9493" y="14177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latin typeface="Calibri" pitchFamily="34" charset="0"/>
              </a:rPr>
              <a:t>Household and Respondent Characteristics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69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Educational Level of Respondents</a:t>
            </a:r>
            <a:endParaRPr lang="en-US" sz="32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0" y="1034534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</a:t>
            </a:r>
            <a:r>
              <a:rPr lang="en-US" i="1" dirty="0" smtClean="0">
                <a:latin typeface="+mn-lt"/>
              </a:rPr>
              <a:t>women age 15-49</a:t>
            </a:r>
            <a:endParaRPr lang="en-US" i="1" dirty="0">
              <a:latin typeface="+mn-lt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147726"/>
              </p:ext>
            </p:extLst>
          </p:nvPr>
        </p:nvGraphicFramePr>
        <p:xfrm>
          <a:off x="50800" y="1727200"/>
          <a:ext cx="84328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3124200" y="3962400"/>
            <a:ext cx="12954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/>
              <a:t>Some Primary</a:t>
            </a:r>
            <a:endParaRPr lang="en-US" sz="1600" b="1" dirty="0"/>
          </a:p>
        </p:txBody>
      </p:sp>
      <p:sp>
        <p:nvSpPr>
          <p:cNvPr id="9" name="TextBox 1"/>
          <p:cNvSpPr txBox="1"/>
          <p:nvPr/>
        </p:nvSpPr>
        <p:spPr>
          <a:xfrm>
            <a:off x="7391400" y="4724400"/>
            <a:ext cx="12954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Completed Secondary or Higher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650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97080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81%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Malawians have access to an </a:t>
            </a:r>
            <a:r>
              <a:rPr lang="en-US" b="1" dirty="0" smtClean="0">
                <a:solidFill>
                  <a:schemeClr val="bg2"/>
                </a:solidFill>
              </a:rPr>
              <a:t>improved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bg2"/>
                </a:solidFill>
              </a:rPr>
              <a:t>water source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dirty="0" smtClean="0"/>
              <a:t>Only </a:t>
            </a:r>
            <a:r>
              <a:rPr lang="en-US" b="1" dirty="0" smtClean="0">
                <a:solidFill>
                  <a:schemeClr val="bg2"/>
                </a:solidFill>
              </a:rPr>
              <a:t>15% </a:t>
            </a:r>
            <a:r>
              <a:rPr lang="en-US" dirty="0" smtClean="0"/>
              <a:t>of Malawian households have access to </a:t>
            </a:r>
            <a:r>
              <a:rPr lang="en-US" b="1" dirty="0" smtClean="0">
                <a:solidFill>
                  <a:schemeClr val="bg2"/>
                </a:solidFill>
              </a:rPr>
              <a:t>improved toilet facilities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7%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Malawian households have </a:t>
            </a:r>
            <a:r>
              <a:rPr lang="en-US" b="1" dirty="0" smtClean="0">
                <a:solidFill>
                  <a:schemeClr val="bg2"/>
                </a:solidFill>
              </a:rPr>
              <a:t>electricity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38%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Malawian households have </a:t>
            </a:r>
            <a:r>
              <a:rPr lang="en-US" b="1" dirty="0" smtClean="0">
                <a:solidFill>
                  <a:schemeClr val="bg2"/>
                </a:solidFill>
              </a:rPr>
              <a:t>a mobile telephone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18%</a:t>
            </a:r>
            <a:r>
              <a:rPr lang="en-US" dirty="0" smtClean="0"/>
              <a:t> of female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respondents age 15-49 have received </a:t>
            </a:r>
            <a:r>
              <a:rPr lang="en-US" b="1" dirty="0" smtClean="0">
                <a:solidFill>
                  <a:schemeClr val="bg2"/>
                </a:solidFill>
              </a:rPr>
              <a:t>no formal education</a:t>
            </a:r>
            <a:endParaRPr lang="en-US" dirty="0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6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905000"/>
            <a:ext cx="84582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Education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Drinking Water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bg2"/>
                </a:solidFill>
              </a:rPr>
              <a:t>81%</a:t>
            </a:r>
            <a:r>
              <a:rPr lang="en-US" dirty="0" smtClean="0"/>
              <a:t> of Malawian households have an </a:t>
            </a:r>
            <a:r>
              <a:rPr lang="en-US" b="1" dirty="0" smtClean="0">
                <a:solidFill>
                  <a:schemeClr val="bg2"/>
                </a:solidFill>
              </a:rPr>
              <a:t>improved source of drinking water</a:t>
            </a:r>
            <a:r>
              <a:rPr lang="en-US" dirty="0" smtClean="0"/>
              <a:t>, i.e., piped water or public taps. </a:t>
            </a:r>
            <a:br>
              <a:rPr lang="en-US" dirty="0" smtClean="0"/>
            </a:br>
            <a:endParaRPr lang="en-US" dirty="0" smtClean="0"/>
          </a:p>
          <a:p>
            <a:pPr algn="ctr">
              <a:buFontTx/>
              <a:buNone/>
              <a:defRPr/>
            </a:pPr>
            <a:r>
              <a:rPr lang="en-US" b="1" dirty="0" smtClean="0">
                <a:solidFill>
                  <a:schemeClr val="bg2"/>
                </a:solidFill>
              </a:rPr>
              <a:t>93%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households in </a:t>
            </a:r>
            <a:r>
              <a:rPr lang="en-US" b="1" dirty="0" smtClean="0">
                <a:solidFill>
                  <a:schemeClr val="bg2"/>
                </a:solidFill>
              </a:rPr>
              <a:t>urban areas </a:t>
            </a:r>
            <a:r>
              <a:rPr lang="en-US" dirty="0" smtClean="0"/>
              <a:t>have an improved source of drinking water compared to </a:t>
            </a:r>
            <a:r>
              <a:rPr lang="en-US" b="1" dirty="0" smtClean="0">
                <a:solidFill>
                  <a:schemeClr val="bg2"/>
                </a:solidFill>
              </a:rPr>
              <a:t>79% in rural areas</a:t>
            </a:r>
            <a:r>
              <a:rPr lang="en-US" dirty="0" smtClean="0">
                <a:solidFill>
                  <a:schemeClr val="accent6"/>
                </a:solidFill>
              </a:rPr>
              <a:t>.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465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Sanitation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112474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improved toilets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562569662"/>
              </p:ext>
            </p:extLst>
          </p:nvPr>
        </p:nvGraphicFramePr>
        <p:xfrm>
          <a:off x="762000" y="2064225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76809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Electricity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474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</a:t>
            </a:r>
            <a:r>
              <a:rPr lang="en-US" i="1" dirty="0" smtClean="0">
                <a:latin typeface="+mn-lt"/>
              </a:rPr>
              <a:t>electricity</a:t>
            </a:r>
            <a:endParaRPr lang="en-US" i="1" dirty="0">
              <a:latin typeface="+mn-lt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060685997"/>
              </p:ext>
            </p:extLst>
          </p:nvPr>
        </p:nvGraphicFramePr>
        <p:xfrm>
          <a:off x="762000" y="2064225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46180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Household Durable Goods and Possessions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034534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owning the following goods 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14966449"/>
              </p:ext>
            </p:extLst>
          </p:nvPr>
        </p:nvGraphicFramePr>
        <p:xfrm>
          <a:off x="304800" y="15240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172149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ownership of various consumer goods.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in the highest quintile may not be “rich” but they are of higher socioeconomic status than the other 80% of households in the country.</a:t>
            </a:r>
          </a:p>
        </p:txBody>
      </p:sp>
    </p:spTree>
    <p:extLst>
      <p:ext uri="{BB962C8B-B14F-4D97-AF65-F5344CB8AC3E}">
        <p14:creationId xmlns:p14="http://schemas.microsoft.com/office/powerpoint/2010/main" val="3017671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991600" cy="762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81000" y="1447800"/>
            <a:ext cx="84740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latin typeface="+mn-lt"/>
                <a:cs typeface="Arial" charset="0"/>
              </a:rPr>
              <a:t>Most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rich</a:t>
            </a:r>
            <a:r>
              <a:rPr lang="en-US" sz="3200" dirty="0">
                <a:latin typeface="+mn-lt"/>
                <a:cs typeface="Arial" charset="0"/>
              </a:rPr>
              <a:t> households are in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urban</a:t>
            </a:r>
            <a:r>
              <a:rPr lang="en-US" sz="3200" dirty="0">
                <a:latin typeface="+mn-lt"/>
                <a:cs typeface="Arial" charset="0"/>
              </a:rPr>
              <a:t> areas, while the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poorest</a:t>
            </a:r>
            <a:r>
              <a:rPr lang="en-US" sz="3200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households are more often in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rural</a:t>
            </a:r>
            <a:r>
              <a:rPr lang="en-US" sz="3200" dirty="0">
                <a:latin typeface="+mn-lt"/>
                <a:cs typeface="Arial" charset="0"/>
              </a:rPr>
              <a:t> areas.</a:t>
            </a:r>
          </a:p>
          <a:p>
            <a:pPr algn="ctr">
              <a:defRPr/>
            </a:pPr>
            <a:endParaRPr lang="en-US" sz="3200" dirty="0"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en-US" sz="3200" dirty="0">
                <a:latin typeface="+mn-lt"/>
                <a:cs typeface="Arial" charset="0"/>
              </a:rPr>
              <a:t>The </a:t>
            </a:r>
            <a:r>
              <a:rPr lang="en-US" sz="3200" dirty="0" smtClean="0">
                <a:latin typeface="+mn-lt"/>
                <a:cs typeface="Arial" charset="0"/>
              </a:rPr>
              <a:t>region with the highest proportions of </a:t>
            </a:r>
            <a:r>
              <a:rPr lang="en-US" sz="3200" dirty="0">
                <a:latin typeface="+mn-lt"/>
                <a:cs typeface="Arial" charset="0"/>
              </a:rPr>
              <a:t>the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poorest</a:t>
            </a:r>
            <a:r>
              <a:rPr lang="en-US" sz="3200" dirty="0">
                <a:latin typeface="+mn-lt"/>
                <a:cs typeface="Arial" charset="0"/>
              </a:rPr>
              <a:t> people </a:t>
            </a:r>
            <a:r>
              <a:rPr lang="en-US" sz="3200" dirty="0" smtClean="0">
                <a:latin typeface="+mn-lt"/>
                <a:cs typeface="Arial" charset="0"/>
              </a:rPr>
              <a:t>is the 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Central </a:t>
            </a:r>
            <a:r>
              <a:rPr lang="en-US" sz="3200" dirty="0" smtClean="0">
                <a:latin typeface="+mn-lt"/>
                <a:cs typeface="Arial" charset="0"/>
              </a:rPr>
              <a:t>region</a:t>
            </a:r>
            <a:r>
              <a:rPr lang="en-US" sz="3200" dirty="0" smtClean="0"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(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2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7%</a:t>
            </a:r>
            <a:r>
              <a:rPr lang="en-US" sz="3200" dirty="0" smtClean="0"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in the lowest </a:t>
            </a:r>
            <a:r>
              <a:rPr lang="en-US" sz="3200" dirty="0" smtClean="0">
                <a:latin typeface="+mn-lt"/>
                <a:cs typeface="Arial" charset="0"/>
              </a:rPr>
              <a:t>quintile) </a:t>
            </a:r>
            <a:r>
              <a:rPr lang="en-US" sz="3200" dirty="0">
                <a:latin typeface="+mn-lt"/>
                <a:cs typeface="Arial" charset="0"/>
              </a:rPr>
              <a:t>and </a:t>
            </a:r>
            <a:r>
              <a:rPr lang="en-US" sz="3200" dirty="0" smtClean="0">
                <a:latin typeface="+mn-lt"/>
                <a:cs typeface="Arial" charset="0"/>
              </a:rPr>
              <a:t>the largest </a:t>
            </a:r>
            <a:r>
              <a:rPr lang="en-US" sz="3200" dirty="0">
                <a:latin typeface="+mn-lt"/>
                <a:cs typeface="Arial" charset="0"/>
              </a:rPr>
              <a:t>proportion of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wealthy</a:t>
            </a:r>
            <a:r>
              <a:rPr lang="en-US" sz="3200" dirty="0">
                <a:solidFill>
                  <a:schemeClr val="bg2"/>
                </a:solidFill>
                <a:latin typeface="+mn-lt"/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households is in the 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Southern</a:t>
            </a:r>
            <a:r>
              <a:rPr lang="en-US" sz="3200" b="1" dirty="0" smtClean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region (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23%</a:t>
            </a:r>
            <a:r>
              <a:rPr lang="en-US" sz="3200" dirty="0" smtClean="0">
                <a:solidFill>
                  <a:schemeClr val="bg2"/>
                </a:solidFill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in the highest quintile).</a:t>
            </a:r>
          </a:p>
        </p:txBody>
      </p:sp>
    </p:spTree>
    <p:extLst>
      <p:ext uri="{BB962C8B-B14F-4D97-AF65-F5344CB8AC3E}">
        <p14:creationId xmlns:p14="http://schemas.microsoft.com/office/powerpoint/2010/main" val="725351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Household and Respondent Characteristics</a:t>
            </a:r>
          </a:p>
        </p:txBody>
      </p:sp>
      <p:sp>
        <p:nvSpPr>
          <p:cNvPr id="2867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828800"/>
            <a:ext cx="84582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b="1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b="1" dirty="0" smtClean="0"/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1550118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3771</TotalTime>
  <Words>606</Words>
  <Application>Microsoft Office PowerPoint</Application>
  <PresentationFormat>On-screen Show (4:3)</PresentationFormat>
  <Paragraphs>63</Paragraphs>
  <Slides>11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Default Design</vt:lpstr>
      <vt:lpstr>Custom Design</vt:lpstr>
      <vt:lpstr>PowerPoint Presentation</vt:lpstr>
      <vt:lpstr>PowerPoint Presentation</vt:lpstr>
      <vt:lpstr>Drinking Water</vt:lpstr>
      <vt:lpstr>Sanitation</vt:lpstr>
      <vt:lpstr>Electricity</vt:lpstr>
      <vt:lpstr>Household Durable Goods and Possessions</vt:lpstr>
      <vt:lpstr>Wealth Index</vt:lpstr>
      <vt:lpstr>Wealth Index</vt:lpstr>
      <vt:lpstr>Household and Respondent Characteristics</vt:lpstr>
      <vt:lpstr>Educational Level of Respondents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SZ</cp:lastModifiedBy>
  <cp:revision>246</cp:revision>
  <dcterms:created xsi:type="dcterms:W3CDTF">2005-10-11T14:32:07Z</dcterms:created>
  <dcterms:modified xsi:type="dcterms:W3CDTF">2013-05-06T20:11:44Z</dcterms:modified>
</cp:coreProperties>
</file>