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6.xml" ContentType="application/vnd.openxmlformats-officedocument.drawingml.chart+xml"/>
  <Override PartName="/ppt/notesSlides/notesSlide17.xml" ContentType="application/vnd.openxmlformats-officedocument.presentationml.notesSlide+xml"/>
  <Override PartName="/ppt/charts/chart7.xml" ContentType="application/vnd.openxmlformats-officedocument.drawingml.chart+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4"/>
  </p:notesMasterIdLst>
  <p:sldIdLst>
    <p:sldId id="363" r:id="rId3"/>
    <p:sldId id="391" r:id="rId4"/>
    <p:sldId id="392" r:id="rId5"/>
    <p:sldId id="393" r:id="rId6"/>
    <p:sldId id="394" r:id="rId7"/>
    <p:sldId id="395" r:id="rId8"/>
    <p:sldId id="396"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E385"/>
    <a:srgbClr val="000000"/>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93" autoAdjust="0"/>
    <p:restoredTop sz="81151" autoAdjust="0"/>
  </p:normalViewPr>
  <p:slideViewPr>
    <p:cSldViewPr>
      <p:cViewPr>
        <p:scale>
          <a:sx n="66" d="100"/>
          <a:sy n="66" d="100"/>
        </p:scale>
        <p:origin x="-990" y="-5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4.0816326530612882E-3"/>
          <c:y val="4.4873788054385869E-2"/>
          <c:w val="0.97959183673470074"/>
          <c:h val="0.81500280313952034"/>
        </c:manualLayout>
      </c:layout>
      <c:barChart>
        <c:barDir val="col"/>
        <c:grouping val="clustered"/>
        <c:varyColors val="0"/>
        <c:ser>
          <c:idx val="0"/>
          <c:order val="0"/>
          <c:spPr>
            <a:solidFill>
              <a:schemeClr val="bg2"/>
            </a:solidFill>
          </c:spPr>
          <c:invertIfNegative val="0"/>
          <c:dLbls>
            <c:numFmt formatCode="0" sourceLinked="0"/>
            <c:txPr>
              <a:bodyPr/>
              <a:lstStyle/>
              <a:p>
                <a:pPr>
                  <a:defRPr sz="1800" b="1"/>
                </a:pPr>
                <a:endParaRPr lang="en-US"/>
              </a:p>
            </c:txPr>
            <c:showLegendKey val="0"/>
            <c:showVal val="1"/>
            <c:showCatName val="0"/>
            <c:showSerName val="0"/>
            <c:showPercent val="0"/>
            <c:showBubbleSize val="0"/>
            <c:showLeaderLines val="0"/>
          </c:dLbls>
          <c:cat>
            <c:strRef>
              <c:f>Sheet1!$A$2:$A$4</c:f>
              <c:strCache>
                <c:ptCount val="3"/>
                <c:pt idx="0">
                  <c:v>Any net</c:v>
                </c:pt>
                <c:pt idx="1">
                  <c:v>ITN</c:v>
                </c:pt>
                <c:pt idx="2">
                  <c:v>LLIN</c:v>
                </c:pt>
              </c:strCache>
            </c:strRef>
          </c:cat>
          <c:val>
            <c:numRef>
              <c:f>Sheet1!$B$2:$B$4</c:f>
              <c:numCache>
                <c:formatCode>General</c:formatCode>
                <c:ptCount val="3"/>
                <c:pt idx="0">
                  <c:v>60</c:v>
                </c:pt>
                <c:pt idx="1">
                  <c:v>55</c:v>
                </c:pt>
                <c:pt idx="2">
                  <c:v>54</c:v>
                </c:pt>
              </c:numCache>
            </c:numRef>
          </c:val>
        </c:ser>
        <c:dLbls>
          <c:showLegendKey val="0"/>
          <c:showVal val="1"/>
          <c:showCatName val="0"/>
          <c:showSerName val="0"/>
          <c:showPercent val="0"/>
          <c:showBubbleSize val="0"/>
        </c:dLbls>
        <c:gapWidth val="74"/>
        <c:axId val="155972736"/>
        <c:axId val="155979776"/>
      </c:barChart>
      <c:catAx>
        <c:axId val="155972736"/>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155979776"/>
        <c:crosses val="autoZero"/>
        <c:auto val="1"/>
        <c:lblAlgn val="ctr"/>
        <c:lblOffset val="100"/>
        <c:tickLblSkip val="1"/>
        <c:tickMarkSkip val="1"/>
        <c:noMultiLvlLbl val="0"/>
      </c:catAx>
      <c:valAx>
        <c:axId val="155979776"/>
        <c:scaling>
          <c:orientation val="minMax"/>
          <c:max val="80"/>
          <c:min val="0"/>
        </c:scaling>
        <c:delete val="1"/>
        <c:axPos val="l"/>
        <c:numFmt formatCode="General" sourceLinked="1"/>
        <c:majorTickMark val="out"/>
        <c:minorTickMark val="none"/>
        <c:tickLblPos val="none"/>
        <c:crossAx val="155972736"/>
        <c:crosses val="autoZero"/>
        <c:crossBetween val="between"/>
      </c:valAx>
      <c:spPr>
        <a:noFill/>
        <a:ln w="25396">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58</c:v>
                </c:pt>
                <c:pt idx="1">
                  <c:v>51</c:v>
                </c:pt>
                <c:pt idx="2">
                  <c:v>59</c:v>
                </c:pt>
              </c:numCache>
            </c:numRef>
          </c:val>
        </c:ser>
        <c:ser>
          <c:idx val="1"/>
          <c:order val="1"/>
          <c:tx>
            <c:strRef>
              <c:f>Sheet1!$C$1</c:f>
              <c:strCache>
                <c:ptCount val="1"/>
                <c:pt idx="0">
                  <c:v>2012 MMIS</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55</c:v>
                </c:pt>
                <c:pt idx="1">
                  <c:v>57</c:v>
                </c:pt>
                <c:pt idx="2">
                  <c:v>55</c:v>
                </c:pt>
              </c:numCache>
            </c:numRef>
          </c:val>
        </c:ser>
        <c:dLbls>
          <c:showLegendKey val="0"/>
          <c:showVal val="1"/>
          <c:showCatName val="0"/>
          <c:showSerName val="0"/>
          <c:showPercent val="0"/>
          <c:showBubbleSize val="0"/>
        </c:dLbls>
        <c:gapWidth val="100"/>
        <c:overlap val="-25"/>
        <c:axId val="156099328"/>
        <c:axId val="156100864"/>
      </c:barChart>
      <c:catAx>
        <c:axId val="156099328"/>
        <c:scaling>
          <c:orientation val="minMax"/>
        </c:scaling>
        <c:delete val="0"/>
        <c:axPos val="b"/>
        <c:majorTickMark val="none"/>
        <c:minorTickMark val="none"/>
        <c:tickLblPos val="nextTo"/>
        <c:crossAx val="156100864"/>
        <c:crosses val="autoZero"/>
        <c:auto val="1"/>
        <c:lblAlgn val="ctr"/>
        <c:lblOffset val="100"/>
        <c:noMultiLvlLbl val="0"/>
      </c:catAx>
      <c:valAx>
        <c:axId val="156100864"/>
        <c:scaling>
          <c:orientation val="minMax"/>
          <c:max val="80"/>
          <c:min val="0"/>
        </c:scaling>
        <c:delete val="1"/>
        <c:axPos val="l"/>
        <c:numFmt formatCode="General" sourceLinked="1"/>
        <c:majorTickMark val="out"/>
        <c:minorTickMark val="none"/>
        <c:tickLblPos val="none"/>
        <c:crossAx val="15609932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4.0816326530612838E-3"/>
          <c:y val="0.16947555771995718"/>
          <c:w val="0.97959183673470085"/>
          <c:h val="0.69040098218649781"/>
        </c:manualLayout>
      </c:layout>
      <c:barChart>
        <c:barDir val="col"/>
        <c:grouping val="clustered"/>
        <c:varyColors val="0"/>
        <c:ser>
          <c:idx val="0"/>
          <c:order val="0"/>
          <c:spPr>
            <a:solidFill>
              <a:schemeClr val="accent3"/>
            </a:solidFill>
          </c:spPr>
          <c:invertIfNegative val="0"/>
          <c:dLbls>
            <c:numFmt formatCode="0" sourceLinked="0"/>
            <c:txPr>
              <a:bodyPr/>
              <a:lstStyle/>
              <a:p>
                <a:pPr>
                  <a:defRPr sz="1800" b="1"/>
                </a:pPr>
                <a:endParaRPr lang="en-US"/>
              </a:p>
            </c:txPr>
            <c:showLegendKey val="0"/>
            <c:showVal val="1"/>
            <c:showCatName val="0"/>
            <c:showSerName val="0"/>
            <c:showPercent val="0"/>
            <c:showBubbleSize val="0"/>
            <c:showLeaderLines val="0"/>
          </c:dLbls>
          <c:cat>
            <c:strRef>
              <c:f>Sheet1!$A$2:$A$6</c:f>
              <c:strCache>
                <c:ptCount val="5"/>
                <c:pt idx="0">
                  <c:v>Poorest</c:v>
                </c:pt>
                <c:pt idx="1">
                  <c:v>Second</c:v>
                </c:pt>
                <c:pt idx="2">
                  <c:v>Middle</c:v>
                </c:pt>
                <c:pt idx="3">
                  <c:v>Fourth</c:v>
                </c:pt>
                <c:pt idx="4">
                  <c:v>Richest</c:v>
                </c:pt>
              </c:strCache>
            </c:strRef>
          </c:cat>
          <c:val>
            <c:numRef>
              <c:f>Sheet1!$B$2:$B$6</c:f>
              <c:numCache>
                <c:formatCode>General</c:formatCode>
                <c:ptCount val="5"/>
                <c:pt idx="0">
                  <c:v>47</c:v>
                </c:pt>
                <c:pt idx="1">
                  <c:v>54</c:v>
                </c:pt>
                <c:pt idx="2">
                  <c:v>54</c:v>
                </c:pt>
                <c:pt idx="3">
                  <c:v>57</c:v>
                </c:pt>
                <c:pt idx="4">
                  <c:v>65</c:v>
                </c:pt>
              </c:numCache>
            </c:numRef>
          </c:val>
        </c:ser>
        <c:dLbls>
          <c:showLegendKey val="0"/>
          <c:showVal val="1"/>
          <c:showCatName val="0"/>
          <c:showSerName val="0"/>
          <c:showPercent val="0"/>
          <c:showBubbleSize val="0"/>
        </c:dLbls>
        <c:gapWidth val="74"/>
        <c:axId val="170275968"/>
        <c:axId val="170278912"/>
      </c:barChart>
      <c:catAx>
        <c:axId val="170275968"/>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170278912"/>
        <c:crosses val="autoZero"/>
        <c:auto val="1"/>
        <c:lblAlgn val="ctr"/>
        <c:lblOffset val="100"/>
        <c:tickLblSkip val="1"/>
        <c:tickMarkSkip val="1"/>
        <c:noMultiLvlLbl val="0"/>
      </c:catAx>
      <c:valAx>
        <c:axId val="170278912"/>
        <c:scaling>
          <c:orientation val="minMax"/>
          <c:min val="0"/>
        </c:scaling>
        <c:delete val="1"/>
        <c:axPos val="l"/>
        <c:numFmt formatCode="General" sourceLinked="1"/>
        <c:majorTickMark val="out"/>
        <c:minorTickMark val="none"/>
        <c:tickLblPos val="none"/>
        <c:crossAx val="170275968"/>
        <c:crosses val="autoZero"/>
        <c:crossBetween val="between"/>
      </c:valAx>
      <c:spPr>
        <a:noFill/>
        <a:ln w="25406">
          <a:noFill/>
        </a:ln>
      </c:spPr>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0707689316613199E-2"/>
          <c:y val="0.16836195965366918"/>
          <c:w val="0.96231700204141168"/>
          <c:h val="0.65801024003068564"/>
        </c:manualLayout>
      </c:layout>
      <c:barChart>
        <c:barDir val="col"/>
        <c:grouping val="clustered"/>
        <c:varyColors val="0"/>
        <c:ser>
          <c:idx val="0"/>
          <c:order val="0"/>
          <c:tx>
            <c:strRef>
              <c:f>Sheet1!$B$1</c:f>
              <c:strCache>
                <c:ptCount val="1"/>
                <c:pt idx="0">
                  <c:v>ITN</c:v>
                </c:pt>
              </c:strCache>
            </c:strRef>
          </c:tx>
          <c:spPr>
            <a:solidFill>
              <a:schemeClr val="accent5"/>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Sheet1!$A$2:$A$8</c:f>
              <c:strCache>
                <c:ptCount val="7"/>
                <c:pt idx="0">
                  <c:v>All members of household</c:v>
                </c:pt>
                <c:pt idx="1">
                  <c:v>Children &lt;5</c:v>
                </c:pt>
                <c:pt idx="2">
                  <c:v>Pregnant women</c:v>
                </c:pt>
                <c:pt idx="4">
                  <c:v>All members of household</c:v>
                </c:pt>
                <c:pt idx="5">
                  <c:v>Children &lt;5</c:v>
                </c:pt>
                <c:pt idx="6">
                  <c:v>Pregnant women</c:v>
                </c:pt>
              </c:strCache>
            </c:strRef>
          </c:cat>
          <c:val>
            <c:numRef>
              <c:f>Sheet1!$B$2:$B$8</c:f>
              <c:numCache>
                <c:formatCode>General</c:formatCode>
                <c:ptCount val="7"/>
                <c:pt idx="0">
                  <c:v>41</c:v>
                </c:pt>
                <c:pt idx="1">
                  <c:v>56</c:v>
                </c:pt>
                <c:pt idx="2">
                  <c:v>51</c:v>
                </c:pt>
                <c:pt idx="4">
                  <c:v>70</c:v>
                </c:pt>
                <c:pt idx="5">
                  <c:v>84</c:v>
                </c:pt>
                <c:pt idx="6">
                  <c:v>79</c:v>
                </c:pt>
              </c:numCache>
            </c:numRef>
          </c:val>
        </c:ser>
        <c:dLbls>
          <c:showLegendKey val="0"/>
          <c:showVal val="1"/>
          <c:showCatName val="0"/>
          <c:showSerName val="0"/>
          <c:showPercent val="0"/>
          <c:showBubbleSize val="0"/>
        </c:dLbls>
        <c:gapWidth val="150"/>
        <c:overlap val="-25"/>
        <c:axId val="195438464"/>
        <c:axId val="195441408"/>
      </c:barChart>
      <c:catAx>
        <c:axId val="195438464"/>
        <c:scaling>
          <c:orientation val="minMax"/>
        </c:scaling>
        <c:delete val="0"/>
        <c:axPos val="b"/>
        <c:majorTickMark val="none"/>
        <c:minorTickMark val="none"/>
        <c:tickLblPos val="nextTo"/>
        <c:crossAx val="195441408"/>
        <c:crosses val="autoZero"/>
        <c:auto val="1"/>
        <c:lblAlgn val="ctr"/>
        <c:lblOffset val="100"/>
        <c:noMultiLvlLbl val="0"/>
      </c:catAx>
      <c:valAx>
        <c:axId val="195441408"/>
        <c:scaling>
          <c:orientation val="minMax"/>
        </c:scaling>
        <c:delete val="1"/>
        <c:axPos val="l"/>
        <c:numFmt formatCode="General" sourceLinked="1"/>
        <c:majorTickMark val="out"/>
        <c:minorTickMark val="none"/>
        <c:tickLblPos val="none"/>
        <c:crossAx val="1954384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Sheet1!$A$2:$A$3</c:f>
              <c:strCache>
                <c:ptCount val="2"/>
                <c:pt idx="0">
                  <c:v>Children &lt;5</c:v>
                </c:pt>
                <c:pt idx="1">
                  <c:v>Pregnant women</c:v>
                </c:pt>
              </c:strCache>
            </c:strRef>
          </c:cat>
          <c:val>
            <c:numRef>
              <c:f>Sheet1!$B$2:$B$3</c:f>
              <c:numCache>
                <c:formatCode>General</c:formatCode>
                <c:ptCount val="2"/>
                <c:pt idx="0">
                  <c:v>55</c:v>
                </c:pt>
                <c:pt idx="1">
                  <c:v>49</c:v>
                </c:pt>
              </c:numCache>
            </c:numRef>
          </c:val>
        </c:ser>
        <c:ser>
          <c:idx val="1"/>
          <c:order val="1"/>
          <c:tx>
            <c:strRef>
              <c:f>Sheet1!$C$1</c:f>
              <c:strCache>
                <c:ptCount val="1"/>
                <c:pt idx="0">
                  <c:v>2012 MMIS</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Sheet1!$A$2:$A$3</c:f>
              <c:strCache>
                <c:ptCount val="2"/>
                <c:pt idx="0">
                  <c:v>Children &lt;5</c:v>
                </c:pt>
                <c:pt idx="1">
                  <c:v>Pregnant women</c:v>
                </c:pt>
              </c:strCache>
            </c:strRef>
          </c:cat>
          <c:val>
            <c:numRef>
              <c:f>Sheet1!$C$2:$C$3</c:f>
              <c:numCache>
                <c:formatCode>General</c:formatCode>
                <c:ptCount val="2"/>
                <c:pt idx="0">
                  <c:v>56</c:v>
                </c:pt>
                <c:pt idx="1">
                  <c:v>51</c:v>
                </c:pt>
              </c:numCache>
            </c:numRef>
          </c:val>
        </c:ser>
        <c:dLbls>
          <c:showLegendKey val="0"/>
          <c:showVal val="1"/>
          <c:showCatName val="0"/>
          <c:showSerName val="0"/>
          <c:showPercent val="0"/>
          <c:showBubbleSize val="0"/>
        </c:dLbls>
        <c:gapWidth val="150"/>
        <c:overlap val="-25"/>
        <c:axId val="127216256"/>
        <c:axId val="127218048"/>
      </c:barChart>
      <c:catAx>
        <c:axId val="127216256"/>
        <c:scaling>
          <c:orientation val="minMax"/>
        </c:scaling>
        <c:delete val="0"/>
        <c:axPos val="b"/>
        <c:majorTickMark val="none"/>
        <c:minorTickMark val="none"/>
        <c:tickLblPos val="nextTo"/>
        <c:crossAx val="127218048"/>
        <c:crosses val="autoZero"/>
        <c:auto val="1"/>
        <c:lblAlgn val="ctr"/>
        <c:lblOffset val="100"/>
        <c:noMultiLvlLbl val="0"/>
      </c:catAx>
      <c:valAx>
        <c:axId val="127218048"/>
        <c:scaling>
          <c:orientation val="minMax"/>
          <c:max val="80"/>
        </c:scaling>
        <c:delete val="1"/>
        <c:axPos val="l"/>
        <c:numFmt formatCode="General" sourceLinked="1"/>
        <c:majorTickMark val="out"/>
        <c:minorTickMark val="none"/>
        <c:tickLblPos val="nextTo"/>
        <c:crossAx val="127216256"/>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4.0816326530612838E-3"/>
          <c:y val="0.16947555771995718"/>
          <c:w val="0.97959183673470085"/>
          <c:h val="0.69040098218649781"/>
        </c:manualLayout>
      </c:layout>
      <c:barChart>
        <c:barDir val="col"/>
        <c:grouping val="clustered"/>
        <c:varyColors val="0"/>
        <c:ser>
          <c:idx val="0"/>
          <c:order val="0"/>
          <c:spPr>
            <a:solidFill>
              <a:schemeClr val="accent1"/>
            </a:solidFill>
          </c:spPr>
          <c:invertIfNegative val="0"/>
          <c:dLbls>
            <c:numFmt formatCode="0" sourceLinked="0"/>
            <c:txPr>
              <a:bodyPr/>
              <a:lstStyle/>
              <a:p>
                <a:pPr>
                  <a:defRPr sz="1800" b="1"/>
                </a:pPr>
                <a:endParaRPr lang="en-US"/>
              </a:p>
            </c:txPr>
            <c:showLegendKey val="0"/>
            <c:showVal val="1"/>
            <c:showCatName val="0"/>
            <c:showSerName val="0"/>
            <c:showPercent val="0"/>
            <c:showBubbleSize val="0"/>
            <c:showLeaderLines val="0"/>
          </c:dLbls>
          <c:cat>
            <c:strRef>
              <c:f>Sheet1!$A$2:$A$6</c:f>
              <c:strCache>
                <c:ptCount val="5"/>
                <c:pt idx="0">
                  <c:v>Took any antimalarial drug</c:v>
                </c:pt>
                <c:pt idx="1">
                  <c:v>Took any SP/Fansidar</c:v>
                </c:pt>
                <c:pt idx="2">
                  <c:v>Took 2+ doses of SP/Fansidar</c:v>
                </c:pt>
                <c:pt idx="3">
                  <c:v>Received any SP/Fansidar during ANC</c:v>
                </c:pt>
                <c:pt idx="4">
                  <c:v>Took 2+ doses of SP/Fansidar and received at least one during ANC</c:v>
                </c:pt>
              </c:strCache>
            </c:strRef>
          </c:cat>
          <c:val>
            <c:numRef>
              <c:f>Sheet1!$B$2:$B$6</c:f>
              <c:numCache>
                <c:formatCode>General</c:formatCode>
                <c:ptCount val="5"/>
                <c:pt idx="0">
                  <c:v>78</c:v>
                </c:pt>
                <c:pt idx="1">
                  <c:v>77</c:v>
                </c:pt>
                <c:pt idx="2">
                  <c:v>54</c:v>
                </c:pt>
                <c:pt idx="3">
                  <c:v>76</c:v>
                </c:pt>
                <c:pt idx="4">
                  <c:v>53</c:v>
                </c:pt>
              </c:numCache>
            </c:numRef>
          </c:val>
        </c:ser>
        <c:dLbls>
          <c:showLegendKey val="0"/>
          <c:showVal val="1"/>
          <c:showCatName val="0"/>
          <c:showSerName val="0"/>
          <c:showPercent val="0"/>
          <c:showBubbleSize val="0"/>
        </c:dLbls>
        <c:gapWidth val="74"/>
        <c:axId val="156827648"/>
        <c:axId val="156830336"/>
      </c:barChart>
      <c:catAx>
        <c:axId val="156827648"/>
        <c:scaling>
          <c:orientation val="minMax"/>
        </c:scaling>
        <c:delete val="0"/>
        <c:axPos val="b"/>
        <c:numFmt formatCode="General" sourceLinked="1"/>
        <c:majorTickMark val="none"/>
        <c:minorTickMark val="none"/>
        <c:tickLblPos val="nextTo"/>
        <c:spPr>
          <a:ln>
            <a:solidFill>
              <a:schemeClr val="tx1"/>
            </a:solidFill>
          </a:ln>
        </c:spPr>
        <c:txPr>
          <a:bodyPr rot="0" vert="horz"/>
          <a:lstStyle/>
          <a:p>
            <a:pPr>
              <a:defRPr sz="2000"/>
            </a:pPr>
            <a:endParaRPr lang="en-US"/>
          </a:p>
        </c:txPr>
        <c:crossAx val="156830336"/>
        <c:crosses val="autoZero"/>
        <c:auto val="1"/>
        <c:lblAlgn val="ctr"/>
        <c:lblOffset val="100"/>
        <c:tickLblSkip val="1"/>
        <c:tickMarkSkip val="1"/>
        <c:noMultiLvlLbl val="0"/>
      </c:catAx>
      <c:valAx>
        <c:axId val="156830336"/>
        <c:scaling>
          <c:orientation val="minMax"/>
          <c:min val="0"/>
        </c:scaling>
        <c:delete val="1"/>
        <c:axPos val="l"/>
        <c:numFmt formatCode="General" sourceLinked="1"/>
        <c:majorTickMark val="out"/>
        <c:minorTickMark val="none"/>
        <c:tickLblPos val="none"/>
        <c:crossAx val="156827648"/>
        <c:crosses val="autoZero"/>
        <c:crossBetween val="between"/>
      </c:valAx>
      <c:spPr>
        <a:noFill/>
        <a:ln w="25406">
          <a:noFill/>
        </a:ln>
      </c:spPr>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Sheet1!$A$2:$A$6</c:f>
              <c:strCache>
                <c:ptCount val="5"/>
                <c:pt idx="0">
                  <c:v>Took any antimalarial drug</c:v>
                </c:pt>
                <c:pt idx="1">
                  <c:v>Took any SP/Fansidar</c:v>
                </c:pt>
                <c:pt idx="2">
                  <c:v>Took 2+ doses of SP/Fansidar</c:v>
                </c:pt>
                <c:pt idx="3">
                  <c:v>Received any SP/Fansidar during ANC</c:v>
                </c:pt>
                <c:pt idx="4">
                  <c:v>Took 2+ doses of SP/Fansidar and received at least one during ANC</c:v>
                </c:pt>
              </c:strCache>
            </c:strRef>
          </c:cat>
          <c:val>
            <c:numRef>
              <c:f>Sheet1!$B$2:$B$6</c:f>
              <c:numCache>
                <c:formatCode>General</c:formatCode>
                <c:ptCount val="5"/>
                <c:pt idx="0">
                  <c:v>83</c:v>
                </c:pt>
                <c:pt idx="1">
                  <c:v>83</c:v>
                </c:pt>
                <c:pt idx="2">
                  <c:v>60</c:v>
                </c:pt>
                <c:pt idx="3">
                  <c:v>82</c:v>
                </c:pt>
                <c:pt idx="4">
                  <c:v>60</c:v>
                </c:pt>
              </c:numCache>
            </c:numRef>
          </c:val>
        </c:ser>
        <c:ser>
          <c:idx val="1"/>
          <c:order val="1"/>
          <c:tx>
            <c:strRef>
              <c:f>Sheet1!$C$1</c:f>
              <c:strCache>
                <c:ptCount val="1"/>
                <c:pt idx="0">
                  <c:v>2012 MMIS</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Sheet1!$A$2:$A$6</c:f>
              <c:strCache>
                <c:ptCount val="5"/>
                <c:pt idx="0">
                  <c:v>Took any antimalarial drug</c:v>
                </c:pt>
                <c:pt idx="1">
                  <c:v>Took any SP/Fansidar</c:v>
                </c:pt>
                <c:pt idx="2">
                  <c:v>Took 2+ doses of SP/Fansidar</c:v>
                </c:pt>
                <c:pt idx="3">
                  <c:v>Received any SP/Fansidar during ANC</c:v>
                </c:pt>
                <c:pt idx="4">
                  <c:v>Took 2+ doses of SP/Fansidar and received at least one during ANC</c:v>
                </c:pt>
              </c:strCache>
            </c:strRef>
          </c:cat>
          <c:val>
            <c:numRef>
              <c:f>Sheet1!$C$2:$C$6</c:f>
              <c:numCache>
                <c:formatCode>General</c:formatCode>
                <c:ptCount val="5"/>
                <c:pt idx="0">
                  <c:v>78</c:v>
                </c:pt>
                <c:pt idx="1">
                  <c:v>77</c:v>
                </c:pt>
                <c:pt idx="2">
                  <c:v>54</c:v>
                </c:pt>
                <c:pt idx="3">
                  <c:v>76</c:v>
                </c:pt>
                <c:pt idx="4">
                  <c:v>53</c:v>
                </c:pt>
              </c:numCache>
            </c:numRef>
          </c:val>
        </c:ser>
        <c:dLbls>
          <c:showLegendKey val="0"/>
          <c:showVal val="1"/>
          <c:showCatName val="0"/>
          <c:showSerName val="0"/>
          <c:showPercent val="0"/>
          <c:showBubbleSize val="0"/>
        </c:dLbls>
        <c:gapWidth val="150"/>
        <c:overlap val="-25"/>
        <c:axId val="156882432"/>
        <c:axId val="156883968"/>
      </c:barChart>
      <c:catAx>
        <c:axId val="156882432"/>
        <c:scaling>
          <c:orientation val="minMax"/>
        </c:scaling>
        <c:delete val="0"/>
        <c:axPos val="b"/>
        <c:majorTickMark val="none"/>
        <c:minorTickMark val="none"/>
        <c:tickLblPos val="nextTo"/>
        <c:crossAx val="156883968"/>
        <c:crosses val="autoZero"/>
        <c:auto val="1"/>
        <c:lblAlgn val="ctr"/>
        <c:lblOffset val="100"/>
        <c:noMultiLvlLbl val="0"/>
      </c:catAx>
      <c:valAx>
        <c:axId val="156883968"/>
        <c:scaling>
          <c:orientation val="minMax"/>
          <c:max val="100"/>
        </c:scaling>
        <c:delete val="1"/>
        <c:axPos val="l"/>
        <c:numFmt formatCode="General" sourceLinked="1"/>
        <c:majorTickMark val="out"/>
        <c:minorTickMark val="none"/>
        <c:tickLblPos val="nextTo"/>
        <c:crossAx val="156882432"/>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2010 MMIS</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Sheet1!$A$2:$A$5</c:f>
              <c:strCache>
                <c:ptCount val="4"/>
                <c:pt idx="0">
                  <c:v>Total</c:v>
                </c:pt>
                <c:pt idx="1">
                  <c:v>Northern</c:v>
                </c:pt>
                <c:pt idx="2">
                  <c:v>Central</c:v>
                </c:pt>
                <c:pt idx="3">
                  <c:v>Southern</c:v>
                </c:pt>
              </c:strCache>
            </c:strRef>
          </c:cat>
          <c:val>
            <c:numRef>
              <c:f>Sheet1!$B$2:$B$5</c:f>
              <c:numCache>
                <c:formatCode>General</c:formatCode>
                <c:ptCount val="4"/>
                <c:pt idx="0">
                  <c:v>60</c:v>
                </c:pt>
                <c:pt idx="1">
                  <c:v>59</c:v>
                </c:pt>
                <c:pt idx="2">
                  <c:v>61</c:v>
                </c:pt>
                <c:pt idx="3">
                  <c:v>60</c:v>
                </c:pt>
              </c:numCache>
            </c:numRef>
          </c:val>
        </c:ser>
        <c:ser>
          <c:idx val="1"/>
          <c:order val="1"/>
          <c:tx>
            <c:strRef>
              <c:f>Sheet1!$C$1</c:f>
              <c:strCache>
                <c:ptCount val="1"/>
                <c:pt idx="0">
                  <c:v>2012 MMIS</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Sheet1!$A$2:$A$5</c:f>
              <c:strCache>
                <c:ptCount val="4"/>
                <c:pt idx="0">
                  <c:v>Total</c:v>
                </c:pt>
                <c:pt idx="1">
                  <c:v>Northern</c:v>
                </c:pt>
                <c:pt idx="2">
                  <c:v>Central</c:v>
                </c:pt>
                <c:pt idx="3">
                  <c:v>Southern</c:v>
                </c:pt>
              </c:strCache>
            </c:strRef>
          </c:cat>
          <c:val>
            <c:numRef>
              <c:f>Sheet1!$C$2:$C$5</c:f>
              <c:numCache>
                <c:formatCode>General</c:formatCode>
                <c:ptCount val="4"/>
                <c:pt idx="0">
                  <c:v>54</c:v>
                </c:pt>
                <c:pt idx="1">
                  <c:v>62</c:v>
                </c:pt>
                <c:pt idx="2">
                  <c:v>51</c:v>
                </c:pt>
                <c:pt idx="3">
                  <c:v>54</c:v>
                </c:pt>
              </c:numCache>
            </c:numRef>
          </c:val>
        </c:ser>
        <c:dLbls>
          <c:showLegendKey val="0"/>
          <c:showVal val="1"/>
          <c:showCatName val="0"/>
          <c:showSerName val="0"/>
          <c:showPercent val="0"/>
          <c:showBubbleSize val="0"/>
        </c:dLbls>
        <c:gapWidth val="150"/>
        <c:overlap val="-25"/>
        <c:axId val="157022848"/>
        <c:axId val="157688192"/>
      </c:barChart>
      <c:catAx>
        <c:axId val="157022848"/>
        <c:scaling>
          <c:orientation val="minMax"/>
        </c:scaling>
        <c:delete val="0"/>
        <c:axPos val="b"/>
        <c:majorTickMark val="none"/>
        <c:minorTickMark val="none"/>
        <c:tickLblPos val="nextTo"/>
        <c:crossAx val="157688192"/>
        <c:crosses val="autoZero"/>
        <c:auto val="1"/>
        <c:lblAlgn val="ctr"/>
        <c:lblOffset val="100"/>
        <c:noMultiLvlLbl val="0"/>
      </c:catAx>
      <c:valAx>
        <c:axId val="157688192"/>
        <c:scaling>
          <c:orientation val="minMax"/>
          <c:max val="100"/>
        </c:scaling>
        <c:delete val="1"/>
        <c:axPos val="l"/>
        <c:numFmt formatCode="General" sourceLinked="1"/>
        <c:majorTickMark val="out"/>
        <c:minorTickMark val="none"/>
        <c:tickLblPos val="nextTo"/>
        <c:crossAx val="15702284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Received any SP/Fansidar during an ANC visit</c:v>
                </c:pt>
              </c:strCache>
            </c:strRef>
          </c:tx>
          <c:spPr>
            <a:solidFill>
              <a:schemeClr val="accent1"/>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No education</c:v>
                </c:pt>
                <c:pt idx="1">
                  <c:v>Primary</c:v>
                </c:pt>
                <c:pt idx="2">
                  <c:v>Secondary</c:v>
                </c:pt>
              </c:strCache>
            </c:strRef>
          </c:cat>
          <c:val>
            <c:numRef>
              <c:f>Sheet1!$B$2:$B$4</c:f>
              <c:numCache>
                <c:formatCode>General</c:formatCode>
                <c:ptCount val="3"/>
                <c:pt idx="0">
                  <c:v>69</c:v>
                </c:pt>
                <c:pt idx="1">
                  <c:v>77</c:v>
                </c:pt>
                <c:pt idx="2">
                  <c:v>84</c:v>
                </c:pt>
              </c:numCache>
            </c:numRef>
          </c:val>
        </c:ser>
        <c:ser>
          <c:idx val="1"/>
          <c:order val="1"/>
          <c:tx>
            <c:strRef>
              <c:f>Sheet1!$C$1</c:f>
              <c:strCache>
                <c:ptCount val="1"/>
                <c:pt idx="0">
                  <c:v>Took 2+ doses of SP/Fansidar and received at least one during ANC visit</c:v>
                </c:pt>
              </c:strCache>
            </c:strRef>
          </c:tx>
          <c:spPr>
            <a:solidFill>
              <a:schemeClr val="accent5"/>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No education</c:v>
                </c:pt>
                <c:pt idx="1">
                  <c:v>Primary</c:v>
                </c:pt>
                <c:pt idx="2">
                  <c:v>Secondary</c:v>
                </c:pt>
              </c:strCache>
            </c:strRef>
          </c:cat>
          <c:val>
            <c:numRef>
              <c:f>Sheet1!$C$2:$C$4</c:f>
              <c:numCache>
                <c:formatCode>General</c:formatCode>
                <c:ptCount val="3"/>
                <c:pt idx="0">
                  <c:v>50</c:v>
                </c:pt>
                <c:pt idx="1">
                  <c:v>53</c:v>
                </c:pt>
                <c:pt idx="2">
                  <c:v>59</c:v>
                </c:pt>
              </c:numCache>
            </c:numRef>
          </c:val>
        </c:ser>
        <c:dLbls>
          <c:showLegendKey val="0"/>
          <c:showVal val="1"/>
          <c:showCatName val="0"/>
          <c:showSerName val="0"/>
          <c:showPercent val="0"/>
          <c:showBubbleSize val="0"/>
        </c:dLbls>
        <c:gapWidth val="150"/>
        <c:overlap val="-25"/>
        <c:axId val="157736960"/>
        <c:axId val="157738496"/>
      </c:barChart>
      <c:catAx>
        <c:axId val="157736960"/>
        <c:scaling>
          <c:orientation val="minMax"/>
        </c:scaling>
        <c:delete val="0"/>
        <c:axPos val="b"/>
        <c:majorTickMark val="none"/>
        <c:minorTickMark val="none"/>
        <c:tickLblPos val="nextTo"/>
        <c:crossAx val="157738496"/>
        <c:crosses val="autoZero"/>
        <c:auto val="1"/>
        <c:lblAlgn val="ctr"/>
        <c:lblOffset val="100"/>
        <c:noMultiLvlLbl val="0"/>
      </c:catAx>
      <c:valAx>
        <c:axId val="157738496"/>
        <c:scaling>
          <c:orientation val="minMax"/>
        </c:scaling>
        <c:delete val="1"/>
        <c:axPos val="l"/>
        <c:numFmt formatCode="General" sourceLinked="1"/>
        <c:majorTickMark val="out"/>
        <c:minorTickMark val="none"/>
        <c:tickLblPos val="none"/>
        <c:crossAx val="15773696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extLst>
      <p:ext uri="{BB962C8B-B14F-4D97-AF65-F5344CB8AC3E}">
        <p14:creationId xmlns:p14="http://schemas.microsoft.com/office/powerpoint/2010/main" val="2387610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9D884B6-1E1C-4410-BD2C-A7B1C449D463}" type="slidenum">
              <a:rPr lang="en-US" smtClean="0">
                <a:latin typeface="Arial" pitchFamily="34" charset="0"/>
                <a:cs typeface="Arial" pitchFamily="34" charset="0"/>
              </a:rPr>
              <a:pPr/>
              <a:t>2</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the national level, there has been little change in</a:t>
            </a:r>
            <a:r>
              <a:rPr lang="en-US" baseline="0" dirty="0" smtClean="0"/>
              <a:t> ITN use among children under five and pregnant women.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9D884B6-1E1C-4410-BD2C-A7B1C449D463}"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IRS </a:t>
            </a:r>
            <a:r>
              <a:rPr lang="en-US" dirty="0" err="1" smtClean="0"/>
              <a:t>programme</a:t>
            </a:r>
            <a:r>
              <a:rPr lang="en-US" baseline="0" dirty="0" smtClean="0"/>
              <a:t> in Malawi is not national; rather it is focused within the following seven districts: </a:t>
            </a:r>
            <a:r>
              <a:rPr lang="en-US" baseline="0" dirty="0" err="1" smtClean="0"/>
              <a:t>Karonga</a:t>
            </a:r>
            <a:r>
              <a:rPr lang="en-US" baseline="0" dirty="0" smtClean="0"/>
              <a:t> and </a:t>
            </a:r>
            <a:r>
              <a:rPr lang="en-US" baseline="0" dirty="0" err="1" smtClean="0"/>
              <a:t>Nkhata</a:t>
            </a:r>
            <a:r>
              <a:rPr lang="en-US" baseline="0" dirty="0" smtClean="0"/>
              <a:t> Bay (Northern Region), </a:t>
            </a:r>
            <a:r>
              <a:rPr lang="en-US" baseline="0" dirty="0" err="1" smtClean="0"/>
              <a:t>Nkhotakota</a:t>
            </a:r>
            <a:r>
              <a:rPr lang="en-US" baseline="0" dirty="0" smtClean="0"/>
              <a:t> and Salima (Central region), </a:t>
            </a:r>
            <a:r>
              <a:rPr lang="en-US" baseline="0" dirty="0" err="1" smtClean="0"/>
              <a:t>Mangochi</a:t>
            </a:r>
            <a:r>
              <a:rPr lang="en-US" baseline="0" dirty="0" smtClean="0"/>
              <a:t>, </a:t>
            </a:r>
            <a:r>
              <a:rPr lang="en-US" baseline="0" dirty="0" err="1" smtClean="0"/>
              <a:t>Chikhwawa</a:t>
            </a:r>
            <a:r>
              <a:rPr lang="en-US" baseline="0" dirty="0" smtClean="0"/>
              <a:t>, and </a:t>
            </a:r>
            <a:r>
              <a:rPr lang="en-US" baseline="0" dirty="0" err="1" smtClean="0"/>
              <a:t>Nsanje</a:t>
            </a:r>
            <a:r>
              <a:rPr lang="en-US" baseline="0" dirty="0" smtClean="0"/>
              <a:t> (Southern Region).  Overall, 9% of Malawian homes had their interior walls sprayed in the 12 months before the survey.  58&amp; of households are protected either by owning an ITN or having received IRS in the past 12 months.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14</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IRS is </a:t>
            </a:r>
            <a:r>
              <a:rPr lang="en-US" i="1" baseline="0" dirty="0" smtClean="0"/>
              <a:t>not</a:t>
            </a:r>
            <a:r>
              <a:rPr lang="en-US" baseline="0" dirty="0" smtClean="0"/>
              <a:t> a national campaign, but only in limited areas. IRS coverage is higher in Northern (14%) and Southern (12%) regions than in Central region (4%).</a:t>
            </a:r>
            <a:endParaRPr lang="en-US" dirty="0" smtClean="0"/>
          </a:p>
          <a:p>
            <a:pPr eaLnBrk="1" hangingPunct="1">
              <a:spcBef>
                <a:spcPct val="0"/>
              </a:spcBef>
            </a:pPr>
            <a:endParaRPr lang="fr-CI"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15</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Households</a:t>
            </a:r>
            <a:r>
              <a:rPr lang="en-GB" baseline="0" noProof="0" dirty="0" smtClean="0"/>
              <a:t> in the Northern region are more likely to have at least one ITN and/or IRS in the past 12 months (66%) compared with those in the Central and Southern Regions (57% each).</a:t>
            </a:r>
            <a:endParaRPr lang="en-GB" noProof="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9D884B6-1E1C-4410-BD2C-A7B1C449D463}"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4 in 5 pregnant women (78%) took an antimalarial drug during their last pregnancy.  The majority of pregnant women who took any antimalarial drug (77%)</a:t>
            </a:r>
            <a:r>
              <a:rPr lang="en-US" baseline="0" dirty="0" smtClean="0"/>
              <a:t> took at least one dose of SP/</a:t>
            </a:r>
            <a:r>
              <a:rPr lang="en-US" baseline="0" dirty="0" err="1" smtClean="0"/>
              <a:t>Fansidar</a:t>
            </a:r>
            <a:r>
              <a:rPr lang="en-US" baseline="0" dirty="0" smtClean="0"/>
              <a:t> during their pregnancy; almost all of these women received the SP/</a:t>
            </a:r>
            <a:r>
              <a:rPr lang="en-US" baseline="0" dirty="0" err="1" smtClean="0"/>
              <a:t>Fansidar</a:t>
            </a:r>
            <a:r>
              <a:rPr lang="en-US" baseline="0" dirty="0" smtClean="0"/>
              <a:t> at an ANC visit.  More than half of women (54%) reported taking 2 or more doses of SP/</a:t>
            </a:r>
            <a:r>
              <a:rPr lang="en-US" baseline="0" dirty="0" err="1" smtClean="0"/>
              <a:t>Fansidar</a:t>
            </a:r>
            <a:r>
              <a:rPr lang="en-US" baseline="0" dirty="0" smtClean="0"/>
              <a:t> during their last pregnancy.  Almost all  of women who took at least 2 doses of SP/</a:t>
            </a:r>
            <a:r>
              <a:rPr lang="en-US" baseline="0" dirty="0" err="1" smtClean="0"/>
              <a:t>Fansidar</a:t>
            </a:r>
            <a:r>
              <a:rPr lang="en-US" baseline="0" dirty="0" smtClean="0"/>
              <a:t> received at least one dose during an ANC visit.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17</a:t>
            </a:fld>
            <a:endParaRPr lang="en-US"/>
          </a:p>
        </p:txBody>
      </p:sp>
    </p:spTree>
    <p:extLst>
      <p:ext uri="{BB962C8B-B14F-4D97-AF65-F5344CB8AC3E}">
        <p14:creationId xmlns:p14="http://schemas.microsoft.com/office/powerpoint/2010/main" val="4054676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a national level, the </a:t>
            </a:r>
            <a:r>
              <a:rPr lang="en-US" baseline="0" dirty="0" err="1" smtClean="0"/>
              <a:t>overal</a:t>
            </a:r>
            <a:r>
              <a:rPr lang="en-US" baseline="0" dirty="0" smtClean="0"/>
              <a:t> use of </a:t>
            </a:r>
            <a:r>
              <a:rPr lang="en-US" baseline="0" dirty="0" err="1" smtClean="0"/>
              <a:t>IPTp</a:t>
            </a:r>
            <a:r>
              <a:rPr lang="en-US" baseline="0" dirty="0" smtClean="0"/>
              <a:t> during pregnancy in MIS 2012 is lower than that recorded in 2010 MIS (60% vs. 54%).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18</a:t>
            </a:fld>
            <a:endParaRPr lang="en-US"/>
          </a:p>
        </p:txBody>
      </p:sp>
    </p:spTree>
    <p:extLst>
      <p:ext uri="{BB962C8B-B14F-4D97-AF65-F5344CB8AC3E}">
        <p14:creationId xmlns:p14="http://schemas.microsoft.com/office/powerpoint/2010/main" val="766969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proportion of women who received two or more doses</a:t>
            </a:r>
            <a:r>
              <a:rPr lang="en-US" baseline="0" dirty="0" smtClean="0"/>
              <a:t> of SP during pregnancy has decreased since 2010 in the Central and Southern Regions.  Uptake of </a:t>
            </a:r>
            <a:r>
              <a:rPr lang="en-US" baseline="0" dirty="0" err="1" smtClean="0"/>
              <a:t>IPTp</a:t>
            </a:r>
            <a:r>
              <a:rPr lang="en-US" baseline="0" dirty="0" smtClean="0"/>
              <a:t> in the Northern Region, conversely, has increase incrementally from 59% in 2010 to 62% in 2012.</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19</a:t>
            </a:fld>
            <a:endParaRPr lang="en-US"/>
          </a:p>
        </p:txBody>
      </p:sp>
    </p:spTree>
    <p:extLst>
      <p:ext uri="{BB962C8B-B14F-4D97-AF65-F5344CB8AC3E}">
        <p14:creationId xmlns:p14="http://schemas.microsoft.com/office/powerpoint/2010/main" val="1049321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proportion of pregnant women that</a:t>
            </a:r>
            <a:r>
              <a:rPr lang="en-US" baseline="0" dirty="0" smtClean="0"/>
              <a:t> took any SP/</a:t>
            </a:r>
            <a:r>
              <a:rPr lang="en-US" baseline="0" dirty="0" err="1" smtClean="0"/>
              <a:t>Fansidar</a:t>
            </a:r>
            <a:r>
              <a:rPr lang="en-US" baseline="0" dirty="0" smtClean="0"/>
              <a:t> or 2+ doses of SP/</a:t>
            </a:r>
            <a:r>
              <a:rPr lang="en-US" baseline="0" dirty="0" err="1" smtClean="0"/>
              <a:t>Fansidar</a:t>
            </a:r>
            <a:r>
              <a:rPr lang="en-US" baseline="0" dirty="0" smtClean="0"/>
              <a:t> at least one during ANC visit increases </a:t>
            </a:r>
            <a:r>
              <a:rPr lang="en-US" baseline="0" smtClean="0"/>
              <a:t>with education.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20</a:t>
            </a:fld>
            <a:endParaRPr lang="en-US"/>
          </a:p>
        </p:txBody>
      </p:sp>
    </p:spTree>
    <p:extLst>
      <p:ext uri="{BB962C8B-B14F-4D97-AF65-F5344CB8AC3E}">
        <p14:creationId xmlns:p14="http://schemas.microsoft.com/office/powerpoint/2010/main" val="2898110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6B6103-178B-445F-8EBD-F7923233B2CA}" type="slidenum">
              <a:rPr lang="en-US" smtClean="0"/>
              <a:pPr fontAlgn="base">
                <a:spcBef>
                  <a:spcPct val="0"/>
                </a:spcBef>
                <a:spcAft>
                  <a:spcPct val="0"/>
                </a:spcAft>
                <a:defRPr/>
              </a:pPr>
              <a:t>3</a:t>
            </a:fld>
            <a:endParaRPr lang="en-US" smtClean="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noProof="0" dirty="0" smtClean="0"/>
              <a:t> 60% of all households own at least one mosquito net of any type, 55%</a:t>
            </a:r>
            <a:r>
              <a:rPr lang="en-GB" baseline="0" noProof="0" dirty="0" smtClean="0"/>
              <a:t> own at least one ITN, and 54% own at least one LLIN.  Almost all nets in Malawi are LLINs.  On average, Malawian households own 0.8 ITNs or LLINs per household.</a:t>
            </a:r>
            <a:endParaRPr lang="en-GB" noProof="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53E54-6265-45D9-9793-D7963460226B}" type="slidenum">
              <a:rPr lang="en-US" smtClean="0"/>
              <a:pPr fontAlgn="base">
                <a:spcBef>
                  <a:spcPct val="0"/>
                </a:spcBef>
                <a:spcAft>
                  <a:spcPct val="0"/>
                </a:spcAft>
                <a:defRPr/>
              </a:pPr>
              <a:t>4</a:t>
            </a:fld>
            <a:endParaRPr lang="en-US" smtClean="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noProof="0" dirty="0" smtClean="0"/>
              <a:t> ITN ownership is only slightly higher in urban households compared with rural households.  At the national and</a:t>
            </a:r>
            <a:r>
              <a:rPr lang="en-GB" baseline="0" noProof="0" dirty="0" smtClean="0"/>
              <a:t> rural level, ownership of ITNs has decreased within the past years:  for National level from 58% in 2010 to 55% in 2012;  for rural residence 59% in 2010 to 55% in 2012.</a:t>
            </a:r>
            <a:endParaRPr lang="en-GB" noProof="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6A5CF6-991B-45AC-8D50-F0C8892EF2C3}" type="slidenum">
              <a:rPr lang="en-US" smtClean="0"/>
              <a:pPr fontAlgn="base">
                <a:spcBef>
                  <a:spcPct val="0"/>
                </a:spcBef>
                <a:spcAft>
                  <a:spcPct val="0"/>
                </a:spcAft>
                <a:defRPr/>
              </a:pPr>
              <a:t>5</a:t>
            </a:fld>
            <a:endParaRPr lang="en-US" smtClean="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ITN ownership is higher in the Northern region with 64% of households having</a:t>
            </a:r>
            <a:r>
              <a:rPr lang="en-GB" baseline="0" noProof="0" dirty="0" smtClean="0"/>
              <a:t> at least one ITN.  ITN ownership is lowest in the Southern region at 51%.   A decrease in ITN ownership has been observed within the Central and Southern regions between 2010 to 2012 (Central region from 59% to 57%; Southern region from 59% to 51%).  Within the Northern region, ITN ownership has increased by from 54% in 2010 to 64% in 2012.</a:t>
            </a:r>
            <a:endParaRPr lang="en-GB" noProof="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107010-9C66-4DA7-AEA8-AC4FD1AE2781}" type="slidenum">
              <a:rPr lang="en-US" smtClean="0"/>
              <a:pPr fontAlgn="base">
                <a:spcBef>
                  <a:spcPct val="0"/>
                </a:spcBef>
                <a:spcAft>
                  <a:spcPct val="0"/>
                </a:spcAft>
                <a:defRPr/>
              </a:pPr>
              <a:t>6</a:t>
            </a:fld>
            <a:endParaRPr lang="en-US" smtClean="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kern="1200" baseline="0" dirty="0" smtClean="0">
                <a:solidFill>
                  <a:schemeClr val="tx1"/>
                </a:solidFill>
                <a:latin typeface="Arial" charset="0"/>
                <a:ea typeface="+mn-ea"/>
                <a:cs typeface="Arial" charset="0"/>
              </a:rPr>
              <a:t>Wealthier households are more likely to own mosquito nets than households in lower wealth quintiles.  65% of households in the highest wealth quintile own an ITN; in contrast, less than half of households (47%) in the lowest wealth quintile own at least one ITN.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19% of households in Malawi have reached universal ITN coverage; meaning that less than one in five households has at least one ITN for every 2 persons who slept in</a:t>
            </a:r>
            <a:r>
              <a:rPr lang="en-US" baseline="0" dirty="0" smtClean="0"/>
              <a:t> the households the night before the survey.  37% of the population could sleep under an ITN if each ITN in the household were used by two people.  </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7</a:t>
            </a:fld>
            <a:endParaRPr lang="en-US"/>
          </a:p>
        </p:txBody>
      </p:sp>
    </p:spTree>
    <p:extLst>
      <p:ext uri="{BB962C8B-B14F-4D97-AF65-F5344CB8AC3E}">
        <p14:creationId xmlns:p14="http://schemas.microsoft.com/office/powerpoint/2010/main" val="251060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41% of the household population, 56% of children under five, and 51% of pregnant</a:t>
            </a:r>
            <a:r>
              <a:rPr lang="en-US" baseline="0" dirty="0" smtClean="0"/>
              <a:t> women</a:t>
            </a:r>
            <a:r>
              <a:rPr lang="en-US" dirty="0" smtClean="0"/>
              <a:t> slept</a:t>
            </a:r>
            <a:r>
              <a:rPr lang="en-US" baseline="0" dirty="0" smtClean="0"/>
              <a:t> under an ITN the night before the survey.  As expected, ITN use is higher among households that own an ITN.  In households that own at least one ITN, 70% of the population, 84% of children under five, and 79% of pregnant women slept under an ITN the night before the survey.</a:t>
            </a:r>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FE9901-5E3A-41FA-963D-E2BB759B56FD}" type="slidenum">
              <a:rPr lang="en-US" smtClean="0"/>
              <a:pPr fontAlgn="base">
                <a:spcBef>
                  <a:spcPct val="0"/>
                </a:spcBef>
                <a:spcAft>
                  <a:spcPct val="0"/>
                </a:spcAft>
                <a:defRPr/>
              </a:pPr>
              <a:t>9</a:t>
            </a:fld>
            <a:endParaRPr lang="en-US" smtClean="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Nationally,</a:t>
            </a:r>
            <a:r>
              <a:rPr lang="en-GB" baseline="0" noProof="0" dirty="0" smtClean="0"/>
              <a:t> 56% of children under five slept under an ITN the previous night.  Those living in the Northern and Central regions are more likely than children in the Southern region to have slept under an ITN the night before the survey.  </a:t>
            </a:r>
            <a:endParaRPr lang="en-GB" noProof="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CDFF7-50E0-4BBA-BB19-6869B3854A00}" type="slidenum">
              <a:rPr lang="en-US" smtClean="0"/>
              <a:pPr fontAlgn="base">
                <a:spcBef>
                  <a:spcPct val="0"/>
                </a:spcBef>
                <a:spcAft>
                  <a:spcPct val="0"/>
                </a:spcAft>
                <a:defRPr/>
              </a:pPr>
              <a:t>10</a:t>
            </a:fld>
            <a:endParaRPr lang="en-US" smtClean="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GB" noProof="0" dirty="0" smtClean="0"/>
              <a:t>More than half of pregnant</a:t>
            </a:r>
            <a:r>
              <a:rPr lang="en-GB" baseline="0" noProof="0" dirty="0" smtClean="0"/>
              <a:t> women (51%) slept under an ITN the night prior to the survey.  ITN use is higher in the Southern (52%) and Central (51%) regions compared with the Northern region (46%).</a:t>
            </a:r>
            <a:endParaRPr lang="en-GB" noProof="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17" name="Rectangle 16"/>
          <p:cNvSpPr/>
          <p:nvPr userDrawn="1"/>
        </p:nvSpPr>
        <p:spPr>
          <a:xfrm>
            <a:off x="-80338" y="5154106"/>
            <a:ext cx="9304676" cy="2132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8" y="1973584"/>
            <a:ext cx="9144000" cy="3180522"/>
          </a:xfrm>
          <a:prstGeom prst="rect">
            <a:avLst/>
          </a:prstGeom>
        </p:spPr>
      </p:pic>
      <p:grpSp>
        <p:nvGrpSpPr>
          <p:cNvPr id="9" name="Group 8"/>
          <p:cNvGrpSpPr/>
          <p:nvPr userDrawn="1"/>
        </p:nvGrpSpPr>
        <p:grpSpPr>
          <a:xfrm>
            <a:off x="-76200" y="1767964"/>
            <a:ext cx="9304676" cy="4517166"/>
            <a:chOff x="-76200" y="2601790"/>
            <a:chExt cx="9304676" cy="3683341"/>
          </a:xfrm>
        </p:grpSpPr>
        <p:sp>
          <p:nvSpPr>
            <p:cNvPr id="10" name="TextBox 9"/>
            <p:cNvSpPr txBox="1"/>
            <p:nvPr userDrawn="1"/>
          </p:nvSpPr>
          <p:spPr>
            <a:xfrm>
              <a:off x="304800" y="5638800"/>
              <a:ext cx="8534400" cy="646331"/>
            </a:xfrm>
            <a:prstGeom prst="rect">
              <a:avLst/>
            </a:prstGeom>
            <a:noFill/>
          </p:spPr>
          <p:txBody>
            <a:bodyPr wrap="square" rtlCol="0">
              <a:spAutoFit/>
            </a:bodyPr>
            <a:lstStyle/>
            <a:p>
              <a:pPr algn="ctr"/>
              <a:r>
                <a:rPr lang="en-US" sz="3600" b="1" dirty="0" smtClean="0">
                  <a:latin typeface="+mn-lt"/>
                </a:rPr>
                <a:t>2012 Malawi Malaria Indicator</a:t>
              </a:r>
              <a:r>
                <a:rPr lang="en-US" sz="3600" b="1" baseline="0" dirty="0" smtClean="0">
                  <a:latin typeface="+mn-lt"/>
                </a:rPr>
                <a:t> Survey</a:t>
              </a:r>
              <a:endParaRPr lang="en-US" sz="3600" b="1" dirty="0">
                <a:latin typeface="+mn-lt"/>
              </a:endParaRPr>
            </a:p>
          </p:txBody>
        </p:sp>
        <p:sp>
          <p:nvSpPr>
            <p:cNvPr id="15" name="Rectangle 14"/>
            <p:cNvSpPr/>
            <p:nvPr userDrawn="1"/>
          </p:nvSpPr>
          <p:spPr>
            <a:xfrm>
              <a:off x="-76200" y="2601790"/>
              <a:ext cx="9304676" cy="173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358309A8-AB50-416A-9759-D306A479985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B329C24-A748-45EE-96D2-140C8BFEC0A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F68FE76-066C-4B0F-A60C-A4896F958D0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D74A7185-9FC9-44D1-9CDB-0DF4A2162D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A2C1A61-A79A-43FF-ADBA-60B0FDB9733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575445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325016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74CE95-9B49-4268-B50D-111596D9E0DD}"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692899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74CE95-9B49-4268-B50D-111596D9E0DD}"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371945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74CE95-9B49-4268-B50D-111596D9E0DD}" type="datetimeFigureOut">
              <a:rPr lang="en-US" smtClean="0"/>
              <a:pPr/>
              <a:t>5/6/2013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3638696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0E38268-37B3-4B5B-A32D-AB33CAA673DE}"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74CE95-9B49-4268-B50D-111596D9E0DD}" type="datetimeFigureOut">
              <a:rPr lang="en-US" smtClean="0"/>
              <a:pPr/>
              <a:t>5/6/2013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162194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74CE95-9B49-4268-B50D-111596D9E0DD}" type="datetimeFigureOut">
              <a:rPr lang="en-US" smtClean="0"/>
              <a:pPr/>
              <a:t>5/6/2013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145940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74CE95-9B49-4268-B50D-111596D9E0DD}"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5566585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74CE95-9B49-4268-B50D-111596D9E0DD}"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177769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34404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37974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706C543-06CF-4911-9EAA-92C48F24F07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69463EC1-6C6A-4E50-A2CA-9A054EE258C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C8F6381-57CF-4F08-A8C4-9E44BC8267E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DB0DD3D4-5D89-4A38-B610-74611AF6723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1452D037-DB97-4DE9-9125-A5A4DB4D4D1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5A12BA7-F619-41DE-A7C9-EE4715B2E3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alpha val="68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68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4CE95-9B49-4268-B50D-111596D9E0DD}" type="datetimeFigureOut">
              <a:rPr lang="en-US" smtClean="0"/>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427FF3-C7C7-4403-A81E-361D6FF0F9DE}" type="slidenum">
              <a:rPr lang="en-US" smtClean="0"/>
              <a:pPr/>
              <a:t>‹#›</a:t>
            </a:fld>
            <a:endParaRPr lang="en-US"/>
          </a:p>
        </p:txBody>
      </p:sp>
    </p:spTree>
    <p:extLst>
      <p:ext uri="{BB962C8B-B14F-4D97-AF65-F5344CB8AC3E}">
        <p14:creationId xmlns:p14="http://schemas.microsoft.com/office/powerpoint/2010/main" val="207865611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19493" y="14177"/>
            <a:ext cx="9144000" cy="1143000"/>
          </a:xfrm>
          <a:prstGeom prst="rect">
            <a:avLst/>
          </a:prstGeom>
          <a:noFill/>
          <a:ln w="9525">
            <a:noFill/>
            <a:miter lim="800000"/>
            <a:headEnd/>
            <a:tailEnd/>
          </a:ln>
        </p:spPr>
        <p:txBody>
          <a:bodyPr/>
          <a:lstStyle/>
          <a:p>
            <a:pPr algn="ctr">
              <a:spcBef>
                <a:spcPts val="0"/>
              </a:spcBef>
            </a:pPr>
            <a:r>
              <a:rPr lang="en-US" sz="4400" b="1" dirty="0" smtClean="0">
                <a:latin typeface="Calibri" pitchFamily="34" charset="0"/>
              </a:rPr>
              <a:t>Malaria Prevention</a:t>
            </a:r>
            <a:endParaRPr lang="en-US" sz="4400" b="1" dirty="0">
              <a:latin typeface="Calibri" pitchFamily="34" charset="0"/>
            </a:endParaRPr>
          </a:p>
          <a:p>
            <a:pPr algn="ctr">
              <a:spcBef>
                <a:spcPct val="20000"/>
              </a:spcBef>
            </a:pPr>
            <a:endParaRPr lang="en-US" sz="4400" b="1" dirty="0">
              <a:latin typeface="Calibri" pitchFamily="34" charset="0"/>
            </a:endParaRPr>
          </a:p>
        </p:txBody>
      </p:sp>
    </p:spTree>
    <p:extLst>
      <p:ext uri="{BB962C8B-B14F-4D97-AF65-F5344CB8AC3E}">
        <p14:creationId xmlns:p14="http://schemas.microsoft.com/office/powerpoint/2010/main" val="2119780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143000"/>
          </a:xfrm>
        </p:spPr>
        <p:txBody>
          <a:bodyPr rtlCol="0">
            <a:noAutofit/>
          </a:bodyPr>
          <a:lstStyle/>
          <a:p>
            <a:pPr eaLnBrk="1" fontAlgn="auto" hangingPunct="1">
              <a:spcAft>
                <a:spcPts val="0"/>
              </a:spcAft>
              <a:defRPr/>
            </a:pPr>
            <a:r>
              <a:rPr lang="en-US" sz="4000" dirty="0" smtClean="0"/>
              <a:t>Pregnant Women’s Use of ITNs by Region</a:t>
            </a:r>
          </a:p>
        </p:txBody>
      </p:sp>
      <p:sp>
        <p:nvSpPr>
          <p:cNvPr id="24579" name="Text Box 45"/>
          <p:cNvSpPr txBox="1">
            <a:spLocks noChangeArrowheads="1"/>
          </p:cNvSpPr>
          <p:nvPr/>
        </p:nvSpPr>
        <p:spPr bwMode="auto">
          <a:xfrm>
            <a:off x="6553200" y="5331396"/>
            <a:ext cx="2362200" cy="1200150"/>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of pregnant women who slept under an ITN the night before the survey</a:t>
            </a:r>
          </a:p>
        </p:txBody>
      </p:sp>
      <p:sp>
        <p:nvSpPr>
          <p:cNvPr id="21" name="Text Box 45"/>
          <p:cNvSpPr txBox="1">
            <a:spLocks noChangeArrowheads="1"/>
          </p:cNvSpPr>
          <p:nvPr/>
        </p:nvSpPr>
        <p:spPr bwMode="auto">
          <a:xfrm>
            <a:off x="6464455" y="3503167"/>
            <a:ext cx="259080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 </a:t>
            </a:r>
            <a:r>
              <a:rPr lang="en-US" sz="2200" b="1" dirty="0" smtClean="0">
                <a:solidFill>
                  <a:schemeClr val="tx1"/>
                </a:solidFill>
              </a:rPr>
              <a:t>51%</a:t>
            </a:r>
            <a:endParaRPr lang="en-US" sz="2200" b="1" dirty="0">
              <a:solidFill>
                <a:schemeClr val="tx1"/>
              </a:solidFill>
            </a:endParaRP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grpSp>
      <p:sp>
        <p:nvSpPr>
          <p:cNvPr id="66" name="TextBox 65"/>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52%</a:t>
            </a:r>
          </a:p>
        </p:txBody>
      </p:sp>
      <p:sp>
        <p:nvSpPr>
          <p:cNvPr id="67" name="TextBox 66"/>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51%</a:t>
            </a:r>
          </a:p>
        </p:txBody>
      </p:sp>
      <p:sp>
        <p:nvSpPr>
          <p:cNvPr id="68" name="TextBox 67"/>
          <p:cNvSpPr txBox="1"/>
          <p:nvPr/>
        </p:nvSpPr>
        <p:spPr>
          <a:xfrm>
            <a:off x="3359888" y="1981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(46%)</a:t>
            </a:r>
          </a:p>
        </p:txBody>
      </p:sp>
      <p:sp>
        <p:nvSpPr>
          <p:cNvPr id="69" name="Text Box 45"/>
          <p:cNvSpPr txBox="1">
            <a:spLocks noChangeArrowheads="1"/>
          </p:cNvSpPr>
          <p:nvPr/>
        </p:nvSpPr>
        <p:spPr bwMode="auto">
          <a:xfrm>
            <a:off x="152400" y="5931471"/>
            <a:ext cx="2743200" cy="523220"/>
          </a:xfrm>
          <a:prstGeom prst="rect">
            <a:avLst/>
          </a:prstGeom>
          <a:noFill/>
          <a:ln w="9525">
            <a:noFill/>
            <a:miter lim="800000"/>
            <a:headEnd/>
            <a:tailEnd/>
          </a:ln>
        </p:spPr>
        <p:txBody>
          <a:bodyPr wrap="square">
            <a:spAutoFit/>
          </a:bodyPr>
          <a:lstStyle/>
          <a:p>
            <a:pPr algn="ctr">
              <a:spcBef>
                <a:spcPct val="50000"/>
              </a:spcBef>
            </a:pPr>
            <a:r>
              <a:rPr lang="en-US" sz="1400" i="1" dirty="0" smtClean="0">
                <a:latin typeface="Calibri" pitchFamily="34" charset="0"/>
              </a:rPr>
              <a:t>*Figures in parentheses are based on 25-49 </a:t>
            </a:r>
            <a:r>
              <a:rPr lang="en-US" sz="1400" i="1" dirty="0" err="1" smtClean="0">
                <a:latin typeface="Calibri" pitchFamily="34" charset="0"/>
              </a:rPr>
              <a:t>unweighted</a:t>
            </a:r>
            <a:r>
              <a:rPr lang="en-US" sz="1400" i="1" dirty="0" smtClean="0">
                <a:latin typeface="Calibri" pitchFamily="34" charset="0"/>
              </a:rPr>
              <a:t> cases.</a:t>
            </a:r>
            <a:endParaRPr lang="en-US" sz="1400" i="1" dirty="0">
              <a:latin typeface="Calibri" pitchFamily="34" charset="0"/>
            </a:endParaRPr>
          </a:p>
        </p:txBody>
      </p:sp>
    </p:spTree>
    <p:extLst>
      <p:ext uri="{BB962C8B-B14F-4D97-AF65-F5344CB8AC3E}">
        <p14:creationId xmlns:p14="http://schemas.microsoft.com/office/powerpoint/2010/main" val="171292078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a:bodyPr>
          <a:lstStyle/>
          <a:p>
            <a:r>
              <a:rPr lang="en-US" sz="4000" dirty="0" smtClean="0"/>
              <a:t>Trends in Use of ITNs</a:t>
            </a:r>
            <a:endParaRPr lang="en-US"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65968734"/>
              </p:ext>
            </p:extLst>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3645" y="1175266"/>
            <a:ext cx="6443353" cy="369332"/>
          </a:xfrm>
          <a:prstGeom prst="rect">
            <a:avLst/>
          </a:prstGeom>
          <a:noFill/>
        </p:spPr>
        <p:txBody>
          <a:bodyPr wrap="square" rtlCol="0">
            <a:spAutoFit/>
          </a:bodyPr>
          <a:lstStyle/>
          <a:p>
            <a:r>
              <a:rPr lang="en-US" i="1" dirty="0" smtClean="0">
                <a:latin typeface="+mn-lt"/>
              </a:rPr>
              <a:t>Percentage who slept under an ITN the night before the survey</a:t>
            </a:r>
            <a:endParaRPr lang="en-US" i="1" dirty="0">
              <a:latin typeface="+mn-lt"/>
            </a:endParaRPr>
          </a:p>
        </p:txBody>
      </p:sp>
    </p:spTree>
    <p:extLst>
      <p:ext uri="{BB962C8B-B14F-4D97-AF65-F5344CB8AC3E}">
        <p14:creationId xmlns:p14="http://schemas.microsoft.com/office/powerpoint/2010/main" val="3806664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4294967295"/>
          </p:nvPr>
        </p:nvSpPr>
        <p:spPr>
          <a:xfrm>
            <a:off x="0" y="1905000"/>
            <a:ext cx="8686800" cy="4373563"/>
          </a:xfrm>
        </p:spPr>
        <p:txBody>
          <a:bodyPr/>
          <a:lstStyle/>
          <a:p>
            <a:pPr eaLnBrk="1" hangingPunct="1">
              <a:defRPr/>
            </a:pPr>
            <a:r>
              <a:rPr lang="en-US" sz="2400" dirty="0" smtClean="0"/>
              <a:t>Ownership and Use of Mosquito Nets</a:t>
            </a:r>
          </a:p>
          <a:p>
            <a:pPr eaLnBrk="1" hangingPunct="1">
              <a:defRPr/>
            </a:pPr>
            <a:r>
              <a:rPr lang="en-US" sz="2400" b="1" dirty="0" smtClean="0">
                <a:solidFill>
                  <a:schemeClr val="bg2"/>
                </a:solidFill>
              </a:rPr>
              <a:t>Indoor Residual Spraying (IRS)</a:t>
            </a:r>
          </a:p>
          <a:p>
            <a:pPr eaLnBrk="1" hangingPunct="1">
              <a:defRPr/>
            </a:pPr>
            <a:r>
              <a:rPr lang="en-US" sz="2400" dirty="0" smtClean="0"/>
              <a:t>Intermittent Preventive Treatment during Pregnancy  (</a:t>
            </a:r>
            <a:r>
              <a:rPr lang="en-US" sz="2400" dirty="0" err="1" smtClean="0"/>
              <a:t>IPTp</a:t>
            </a:r>
            <a:r>
              <a:rPr lang="en-US" sz="2400" dirty="0" smtClean="0"/>
              <a:t>)</a:t>
            </a:r>
          </a:p>
        </p:txBody>
      </p:sp>
    </p:spTree>
    <p:extLst>
      <p:ext uri="{BB962C8B-B14F-4D97-AF65-F5344CB8AC3E}">
        <p14:creationId xmlns:p14="http://schemas.microsoft.com/office/powerpoint/2010/main" val="13769906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Indoor Residual Spraying (IRS)</a:t>
            </a:r>
            <a:endParaRPr lang="en-US" sz="4000" dirty="0"/>
          </a:p>
        </p:txBody>
      </p:sp>
      <p:sp>
        <p:nvSpPr>
          <p:cNvPr id="3" name="Content Placeholder 2"/>
          <p:cNvSpPr>
            <a:spLocks noGrp="1"/>
          </p:cNvSpPr>
          <p:nvPr>
            <p:ph idx="1"/>
          </p:nvPr>
        </p:nvSpPr>
        <p:spPr/>
        <p:txBody>
          <a:bodyPr/>
          <a:lstStyle/>
          <a:p>
            <a:pPr>
              <a:buClr>
                <a:schemeClr val="tx1"/>
              </a:buClr>
            </a:pPr>
            <a:r>
              <a:rPr lang="en-US" b="1" dirty="0" smtClean="0">
                <a:solidFill>
                  <a:schemeClr val="bg2"/>
                </a:solidFill>
              </a:rPr>
              <a:t>9%</a:t>
            </a:r>
            <a:r>
              <a:rPr lang="en-US" dirty="0" smtClean="0"/>
              <a:t> of Malawian homes had their </a:t>
            </a:r>
            <a:r>
              <a:rPr lang="en-US" b="1" dirty="0" smtClean="0">
                <a:solidFill>
                  <a:schemeClr val="bg2"/>
                </a:solidFill>
              </a:rPr>
              <a:t>interior walls sprayed</a:t>
            </a:r>
            <a:r>
              <a:rPr lang="en-US" dirty="0" smtClean="0"/>
              <a:t> in the 12 months before the survey by a government, private, or non-government organization</a:t>
            </a:r>
          </a:p>
          <a:p>
            <a:pPr>
              <a:buClr>
                <a:schemeClr val="tx1"/>
              </a:buClr>
            </a:pPr>
            <a:r>
              <a:rPr lang="en-US" b="1" dirty="0" smtClean="0">
                <a:solidFill>
                  <a:schemeClr val="bg2"/>
                </a:solidFill>
              </a:rPr>
              <a:t>58%</a:t>
            </a:r>
            <a:r>
              <a:rPr lang="en-US" dirty="0" smtClean="0"/>
              <a:t> of households have at </a:t>
            </a:r>
            <a:r>
              <a:rPr lang="en-US" b="1" dirty="0" smtClean="0">
                <a:solidFill>
                  <a:schemeClr val="bg2"/>
                </a:solidFill>
              </a:rPr>
              <a:t>least one ITN and/or IRS</a:t>
            </a:r>
            <a:r>
              <a:rPr lang="en-US" dirty="0" smtClean="0"/>
              <a:t> in the past 12 months</a:t>
            </a:r>
          </a:p>
        </p:txBody>
      </p:sp>
    </p:spTree>
    <p:extLst>
      <p:ext uri="{BB962C8B-B14F-4D97-AF65-F5344CB8AC3E}">
        <p14:creationId xmlns:p14="http://schemas.microsoft.com/office/powerpoint/2010/main" val="801891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4763"/>
            <a:ext cx="8229600" cy="1143000"/>
          </a:xfrm>
        </p:spPr>
        <p:txBody>
          <a:bodyPr rtlCol="0">
            <a:normAutofit/>
          </a:bodyPr>
          <a:lstStyle/>
          <a:p>
            <a:pPr eaLnBrk="1" fontAlgn="auto" hangingPunct="1">
              <a:spcAft>
                <a:spcPts val="0"/>
              </a:spcAft>
              <a:defRPr/>
            </a:pPr>
            <a:r>
              <a:rPr lang="en-US" dirty="0" smtClean="0"/>
              <a:t>IRS by Region</a:t>
            </a:r>
          </a:p>
        </p:txBody>
      </p:sp>
      <p:sp>
        <p:nvSpPr>
          <p:cNvPr id="24579" name="Text Box 45"/>
          <p:cNvSpPr txBox="1">
            <a:spLocks noChangeArrowheads="1"/>
          </p:cNvSpPr>
          <p:nvPr/>
        </p:nvSpPr>
        <p:spPr bwMode="auto">
          <a:xfrm>
            <a:off x="6538332" y="5297968"/>
            <a:ext cx="2362200" cy="1200329"/>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of </a:t>
            </a:r>
            <a:r>
              <a:rPr lang="en-US" i="1" dirty="0" smtClean="0">
                <a:latin typeface="Calibri" pitchFamily="34" charset="0"/>
              </a:rPr>
              <a:t>households with interior walls sprayed in the past 12 months</a:t>
            </a:r>
            <a:endParaRPr lang="en-US" i="1" dirty="0">
              <a:latin typeface="Calibri" pitchFamily="34" charset="0"/>
            </a:endParaRPr>
          </a:p>
        </p:txBody>
      </p:sp>
      <p:sp>
        <p:nvSpPr>
          <p:cNvPr id="21" name="Text Box 45"/>
          <p:cNvSpPr txBox="1">
            <a:spLocks noChangeArrowheads="1"/>
          </p:cNvSpPr>
          <p:nvPr/>
        </p:nvSpPr>
        <p:spPr bwMode="auto">
          <a:xfrm>
            <a:off x="6428678" y="3415060"/>
            <a:ext cx="259080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 9</a:t>
            </a:r>
            <a:r>
              <a:rPr lang="en-US" sz="2200" b="1" dirty="0" smtClean="0">
                <a:solidFill>
                  <a:schemeClr val="tx1"/>
                </a:solidFill>
              </a:rPr>
              <a:t>%</a:t>
            </a:r>
            <a:endParaRPr lang="en-US" sz="2200" b="1" dirty="0">
              <a:solidFill>
                <a:schemeClr val="tx1"/>
              </a:solidFill>
            </a:endParaRP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grpSp>
      <p:sp>
        <p:nvSpPr>
          <p:cNvPr id="37" name="TextBox 36"/>
          <p:cNvSpPr txBox="1"/>
          <p:nvPr/>
        </p:nvSpPr>
        <p:spPr>
          <a:xfrm>
            <a:off x="4191000" y="5388114"/>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12%</a:t>
            </a:r>
          </a:p>
        </p:txBody>
      </p:sp>
      <p:sp>
        <p:nvSpPr>
          <p:cNvPr id="66" name="TextBox 65"/>
          <p:cNvSpPr txBox="1"/>
          <p:nvPr/>
        </p:nvSpPr>
        <p:spPr>
          <a:xfrm>
            <a:off x="3153513" y="3721963"/>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4%</a:t>
            </a:r>
          </a:p>
        </p:txBody>
      </p:sp>
      <p:sp>
        <p:nvSpPr>
          <p:cNvPr id="67" name="TextBox 66"/>
          <p:cNvSpPr txBox="1"/>
          <p:nvPr/>
        </p:nvSpPr>
        <p:spPr>
          <a:xfrm>
            <a:off x="3346523" y="1981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14%</a:t>
            </a:r>
          </a:p>
        </p:txBody>
      </p:sp>
    </p:spTree>
    <p:extLst>
      <p:ext uri="{BB962C8B-B14F-4D97-AF65-F5344CB8AC3E}">
        <p14:creationId xmlns:p14="http://schemas.microsoft.com/office/powerpoint/2010/main" val="201464389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 name="Text Box 45"/>
          <p:cNvSpPr txBox="1">
            <a:spLocks noChangeArrowheads="1"/>
          </p:cNvSpPr>
          <p:nvPr/>
        </p:nvSpPr>
        <p:spPr bwMode="auto">
          <a:xfrm>
            <a:off x="6428678" y="3415060"/>
            <a:ext cx="259080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 </a:t>
            </a:r>
            <a:r>
              <a:rPr lang="en-US" sz="2200" b="1" dirty="0" smtClean="0">
                <a:solidFill>
                  <a:schemeClr val="tx1"/>
                </a:solidFill>
              </a:rPr>
              <a:t>58%</a:t>
            </a:r>
            <a:endParaRPr lang="en-US" sz="2200" b="1" dirty="0">
              <a:solidFill>
                <a:schemeClr val="tx1"/>
              </a:solidFill>
            </a:endParaRPr>
          </a:p>
        </p:txBody>
      </p:sp>
      <p:sp>
        <p:nvSpPr>
          <p:cNvPr id="63" name="Title 1"/>
          <p:cNvSpPr>
            <a:spLocks noGrp="1"/>
          </p:cNvSpPr>
          <p:nvPr>
            <p:ph type="title"/>
          </p:nvPr>
        </p:nvSpPr>
        <p:spPr>
          <a:xfrm>
            <a:off x="-32935" y="0"/>
            <a:ext cx="9144000" cy="1143000"/>
          </a:xfrm>
        </p:spPr>
        <p:txBody>
          <a:bodyPr>
            <a:normAutofit/>
          </a:bodyPr>
          <a:lstStyle/>
          <a:p>
            <a:r>
              <a:rPr lang="en-US" dirty="0" smtClean="0"/>
              <a:t>IRS and ITN Ownership</a:t>
            </a:r>
            <a:endParaRPr lang="en-US" dirty="0"/>
          </a:p>
        </p:txBody>
      </p:sp>
      <p:sp>
        <p:nvSpPr>
          <p:cNvPr id="64" name="Text Box 45"/>
          <p:cNvSpPr txBox="1">
            <a:spLocks noChangeArrowheads="1"/>
          </p:cNvSpPr>
          <p:nvPr/>
        </p:nvSpPr>
        <p:spPr bwMode="auto">
          <a:xfrm>
            <a:off x="6428677" y="5566847"/>
            <a:ext cx="2731197" cy="923330"/>
          </a:xfrm>
          <a:prstGeom prst="rect">
            <a:avLst/>
          </a:prstGeom>
          <a:noFill/>
          <a:ln w="9525">
            <a:noFill/>
            <a:miter lim="800000"/>
            <a:headEnd/>
            <a:tailEnd/>
          </a:ln>
        </p:spPr>
        <p:txBody>
          <a:bodyPr wrap="square">
            <a:spAutoFit/>
          </a:bodyPr>
          <a:lstStyle/>
          <a:p>
            <a:pPr algn="ctr">
              <a:spcBef>
                <a:spcPct val="50000"/>
              </a:spcBef>
            </a:pPr>
            <a:r>
              <a:rPr lang="en-US" i="1" dirty="0">
                <a:latin typeface="Calibri" pitchFamily="34" charset="0"/>
              </a:rPr>
              <a:t>Percent of </a:t>
            </a:r>
            <a:r>
              <a:rPr lang="en-US" i="1" dirty="0" smtClean="0">
                <a:latin typeface="Calibri" pitchFamily="34" charset="0"/>
              </a:rPr>
              <a:t>households with </a:t>
            </a:r>
            <a:r>
              <a:rPr lang="en-US" i="1" dirty="0">
                <a:latin typeface="Calibri" pitchFamily="34" charset="0"/>
              </a:rPr>
              <a:t>at least one </a:t>
            </a:r>
            <a:r>
              <a:rPr lang="en-US" i="1" dirty="0" smtClean="0">
                <a:latin typeface="Calibri" pitchFamily="34" charset="0"/>
              </a:rPr>
              <a:t>ITN </a:t>
            </a:r>
            <a:r>
              <a:rPr lang="en-US" i="1" dirty="0">
                <a:latin typeface="Calibri" pitchFamily="34" charset="0"/>
              </a:rPr>
              <a:t>and/or IRS in the past 12 months</a:t>
            </a:r>
          </a:p>
        </p:txBody>
      </p:sp>
      <p:grpSp>
        <p:nvGrpSpPr>
          <p:cNvPr id="62" name="Group 5"/>
          <p:cNvGrpSpPr>
            <a:grpSpLocks noChangeAspect="1"/>
          </p:cNvGrpSpPr>
          <p:nvPr/>
        </p:nvGrpSpPr>
        <p:grpSpPr bwMode="auto">
          <a:xfrm>
            <a:off x="3359888" y="1040606"/>
            <a:ext cx="2332038" cy="5737225"/>
            <a:chOff x="1301" y="485"/>
            <a:chExt cx="1469" cy="3614"/>
          </a:xfrm>
        </p:grpSpPr>
        <p:sp>
          <p:nvSpPr>
            <p:cNvPr id="65"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sp>
          <p:nvSpPr>
            <p:cNvPr id="66"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7"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grpSp>
      <p:sp>
        <p:nvSpPr>
          <p:cNvPr id="68" name="TextBox 67"/>
          <p:cNvSpPr txBox="1"/>
          <p:nvPr/>
        </p:nvSpPr>
        <p:spPr>
          <a:xfrm>
            <a:off x="3346523" y="1981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66%</a:t>
            </a:r>
          </a:p>
        </p:txBody>
      </p:sp>
      <p:sp>
        <p:nvSpPr>
          <p:cNvPr id="69" name="TextBox 68"/>
          <p:cNvSpPr txBox="1"/>
          <p:nvPr/>
        </p:nvSpPr>
        <p:spPr>
          <a:xfrm>
            <a:off x="3224157" y="3789154"/>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57%</a:t>
            </a:r>
          </a:p>
        </p:txBody>
      </p:sp>
      <p:sp>
        <p:nvSpPr>
          <p:cNvPr id="70" name="TextBox 69"/>
          <p:cNvSpPr txBox="1"/>
          <p:nvPr/>
        </p:nvSpPr>
        <p:spPr>
          <a:xfrm>
            <a:off x="4159250" y="5388114"/>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57%</a:t>
            </a:r>
          </a:p>
        </p:txBody>
      </p:sp>
    </p:spTree>
    <p:extLst>
      <p:ext uri="{BB962C8B-B14F-4D97-AF65-F5344CB8AC3E}">
        <p14:creationId xmlns:p14="http://schemas.microsoft.com/office/powerpoint/2010/main" val="51722132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4294967295"/>
          </p:nvPr>
        </p:nvSpPr>
        <p:spPr>
          <a:xfrm>
            <a:off x="0" y="1905000"/>
            <a:ext cx="8991600" cy="4373563"/>
          </a:xfrm>
        </p:spPr>
        <p:txBody>
          <a:bodyPr/>
          <a:lstStyle/>
          <a:p>
            <a:pPr eaLnBrk="1" hangingPunct="1">
              <a:defRPr/>
            </a:pPr>
            <a:r>
              <a:rPr lang="en-US" sz="2400" dirty="0" smtClean="0"/>
              <a:t>Ownership and Use of Mosquito Nets</a:t>
            </a:r>
          </a:p>
          <a:p>
            <a:pPr eaLnBrk="1" hangingPunct="1">
              <a:defRPr/>
            </a:pPr>
            <a:r>
              <a:rPr lang="en-US" sz="2400" dirty="0" smtClean="0"/>
              <a:t>Indoor Residual Spraying (IRS)</a:t>
            </a:r>
          </a:p>
          <a:p>
            <a:pPr eaLnBrk="1" hangingPunct="1">
              <a:defRPr/>
            </a:pPr>
            <a:r>
              <a:rPr lang="en-US" sz="2400" b="1" dirty="0" smtClean="0">
                <a:solidFill>
                  <a:schemeClr val="bg2"/>
                </a:solidFill>
              </a:rPr>
              <a:t>Intermittent Preventive Treatment during Pregnancy  (</a:t>
            </a:r>
            <a:r>
              <a:rPr lang="en-US" sz="2400" b="1" dirty="0" err="1" smtClean="0">
                <a:solidFill>
                  <a:schemeClr val="bg2"/>
                </a:solidFill>
              </a:rPr>
              <a:t>IPTp</a:t>
            </a:r>
            <a:r>
              <a:rPr lang="en-US" sz="2400" b="1" dirty="0" smtClean="0">
                <a:solidFill>
                  <a:schemeClr val="bg2"/>
                </a:solidFill>
              </a:rPr>
              <a:t>)</a:t>
            </a:r>
            <a:endParaRPr lang="en-US" sz="2400" b="1" dirty="0" smtClean="0">
              <a:solidFill>
                <a:srgbClr val="FF0000"/>
              </a:solidFill>
            </a:endParaRPr>
          </a:p>
        </p:txBody>
      </p:sp>
    </p:spTree>
    <p:extLst>
      <p:ext uri="{BB962C8B-B14F-4D97-AF65-F5344CB8AC3E}">
        <p14:creationId xmlns:p14="http://schemas.microsoft.com/office/powerpoint/2010/main" val="243041884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Intermittent Preventive Treatment during Pregnancy</a:t>
            </a:r>
          </a:p>
        </p:txBody>
      </p:sp>
      <p:graphicFrame>
        <p:nvGraphicFramePr>
          <p:cNvPr id="7" name="Object 3"/>
          <p:cNvGraphicFramePr>
            <a:graphicFrameLocks noGrp="1" noChangeAspect="1"/>
          </p:cNvGraphicFramePr>
          <p:nvPr>
            <p:ph sz="half" idx="1"/>
            <p:extLst>
              <p:ext uri="{D42A27DB-BD31-4B8C-83A1-F6EECF244321}">
                <p14:modId xmlns:p14="http://schemas.microsoft.com/office/powerpoint/2010/main" val="914548545"/>
              </p:ext>
            </p:extLst>
          </p:nvPr>
        </p:nvGraphicFramePr>
        <p:xfrm>
          <a:off x="52039" y="1803400"/>
          <a:ext cx="8939561"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Box 45"/>
          <p:cNvSpPr txBox="1">
            <a:spLocks noChangeArrowheads="1"/>
          </p:cNvSpPr>
          <p:nvPr/>
        </p:nvSpPr>
        <p:spPr bwMode="auto">
          <a:xfrm>
            <a:off x="52039" y="1708666"/>
            <a:ext cx="85344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endParaRPr lang="en-US" i="1" dirty="0">
              <a:latin typeface="Calibri" pitchFamily="34" charset="0"/>
            </a:endParaRPr>
          </a:p>
        </p:txBody>
      </p:sp>
    </p:spTree>
    <p:extLst>
      <p:ext uri="{BB962C8B-B14F-4D97-AF65-F5344CB8AC3E}">
        <p14:creationId xmlns:p14="http://schemas.microsoft.com/office/powerpoint/2010/main" val="2308852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472" y="0"/>
            <a:ext cx="9164472"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Trends in Intermittent Preventive Treatment during Pregnancy</a:t>
            </a:r>
            <a:endParaRPr lang="en-US" dirty="0"/>
          </a:p>
        </p:txBody>
      </p:sp>
      <p:sp>
        <p:nvSpPr>
          <p:cNvPr id="7" name="Text Box 45"/>
          <p:cNvSpPr txBox="1">
            <a:spLocks noChangeArrowheads="1"/>
          </p:cNvSpPr>
          <p:nvPr/>
        </p:nvSpPr>
        <p:spPr bwMode="auto">
          <a:xfrm>
            <a:off x="52039" y="1143000"/>
            <a:ext cx="85344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endParaRPr lang="en-US" i="1" dirty="0">
              <a:latin typeface="Calibri" pitchFamily="34" charset="0"/>
            </a:endParaRPr>
          </a:p>
        </p:txBody>
      </p:sp>
      <p:graphicFrame>
        <p:nvGraphicFramePr>
          <p:cNvPr id="8" name="Chart 7"/>
          <p:cNvGraphicFramePr/>
          <p:nvPr>
            <p:extLst>
              <p:ext uri="{D42A27DB-BD31-4B8C-83A1-F6EECF244321}">
                <p14:modId xmlns:p14="http://schemas.microsoft.com/office/powerpoint/2010/main" val="1000543687"/>
              </p:ext>
            </p:extLst>
          </p:nvPr>
        </p:nvGraphicFramePr>
        <p:xfrm>
          <a:off x="304800" y="1905000"/>
          <a:ext cx="8534400"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8954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472" y="0"/>
            <a:ext cx="9164472"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Trends in Intermittent Preventive Treatment during Pregnancy by Region</a:t>
            </a:r>
            <a:endParaRPr lang="en-US" dirty="0"/>
          </a:p>
        </p:txBody>
      </p:sp>
      <p:sp>
        <p:nvSpPr>
          <p:cNvPr id="7" name="Text Box 45"/>
          <p:cNvSpPr txBox="1">
            <a:spLocks noChangeArrowheads="1"/>
          </p:cNvSpPr>
          <p:nvPr/>
        </p:nvSpPr>
        <p:spPr bwMode="auto">
          <a:xfrm>
            <a:off x="52039" y="1143000"/>
            <a:ext cx="85344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r>
              <a:rPr lang="en-US" i="1" dirty="0">
                <a:latin typeface="Calibri" pitchFamily="34" charset="0"/>
              </a:rPr>
              <a:t> </a:t>
            </a:r>
            <a:r>
              <a:rPr lang="en-US" i="1" dirty="0" smtClean="0">
                <a:latin typeface="Calibri" pitchFamily="34" charset="0"/>
              </a:rPr>
              <a:t>took 2+ doses of SP/</a:t>
            </a:r>
            <a:r>
              <a:rPr lang="en-US" i="1" dirty="0" err="1" smtClean="0">
                <a:latin typeface="Calibri" pitchFamily="34" charset="0"/>
              </a:rPr>
              <a:t>Fansidar</a:t>
            </a:r>
            <a:r>
              <a:rPr lang="en-US" i="1" dirty="0" smtClean="0">
                <a:latin typeface="Calibri" pitchFamily="34" charset="0"/>
              </a:rPr>
              <a:t> and received at least one during ANC</a:t>
            </a:r>
            <a:endParaRPr lang="en-US" i="1" dirty="0">
              <a:latin typeface="Calibri" pitchFamily="34" charset="0"/>
            </a:endParaRPr>
          </a:p>
        </p:txBody>
      </p:sp>
      <p:graphicFrame>
        <p:nvGraphicFramePr>
          <p:cNvPr id="8" name="Chart 7"/>
          <p:cNvGraphicFramePr/>
          <p:nvPr>
            <p:extLst>
              <p:ext uri="{D42A27DB-BD31-4B8C-83A1-F6EECF244321}">
                <p14:modId xmlns:p14="http://schemas.microsoft.com/office/powerpoint/2010/main" val="3507532357"/>
              </p:ext>
            </p:extLst>
          </p:nvPr>
        </p:nvGraphicFramePr>
        <p:xfrm>
          <a:off x="52039" y="1905000"/>
          <a:ext cx="9015761"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9352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4294967295"/>
          </p:nvPr>
        </p:nvSpPr>
        <p:spPr>
          <a:xfrm>
            <a:off x="1143000" y="1295400"/>
            <a:ext cx="7620000" cy="4373563"/>
          </a:xfrm>
        </p:spPr>
        <p:txBody>
          <a:bodyPr/>
          <a:lstStyle/>
          <a:p>
            <a:pPr eaLnBrk="1" hangingPunct="1">
              <a:defRPr/>
            </a:pPr>
            <a:r>
              <a:rPr lang="en-US" sz="2400" b="1" dirty="0" smtClean="0">
                <a:solidFill>
                  <a:schemeClr val="bg2"/>
                </a:solidFill>
              </a:rPr>
              <a:t>Ownership and Use of </a:t>
            </a:r>
            <a:r>
              <a:rPr lang="en-US" sz="2400" b="1" dirty="0" smtClean="0">
                <a:solidFill>
                  <a:schemeClr val="bg2"/>
                </a:solidFill>
              </a:rPr>
              <a:t>Mosquito </a:t>
            </a:r>
            <a:r>
              <a:rPr lang="en-US" sz="2400" b="1" dirty="0" smtClean="0">
                <a:solidFill>
                  <a:schemeClr val="bg2"/>
                </a:solidFill>
              </a:rPr>
              <a:t>Nets</a:t>
            </a:r>
          </a:p>
          <a:p>
            <a:pPr eaLnBrk="1" hangingPunct="1">
              <a:defRPr/>
            </a:pPr>
            <a:r>
              <a:rPr lang="en-US" sz="2400" dirty="0" smtClean="0"/>
              <a:t>Indoor Residual Spraying (IRS)</a:t>
            </a:r>
          </a:p>
          <a:p>
            <a:pPr eaLnBrk="1" hangingPunct="1">
              <a:defRPr/>
            </a:pPr>
            <a:r>
              <a:rPr lang="en-US" sz="2400" dirty="0" smtClean="0"/>
              <a:t>Intermittent Preventive   Treatment during Pregnancy  (</a:t>
            </a:r>
            <a:r>
              <a:rPr lang="en-US" sz="2400" dirty="0" err="1" smtClean="0"/>
              <a:t>IPTp</a:t>
            </a:r>
            <a:r>
              <a:rPr lang="en-US" sz="2400" dirty="0" smtClean="0"/>
              <a:t>)</a:t>
            </a:r>
          </a:p>
        </p:txBody>
      </p:sp>
    </p:spTree>
    <p:extLst>
      <p:ext uri="{BB962C8B-B14F-4D97-AF65-F5344CB8AC3E}">
        <p14:creationId xmlns:p14="http://schemas.microsoft.com/office/powerpoint/2010/main" val="29775317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7"/>
            <a:ext cx="8229600" cy="1143000"/>
          </a:xfrm>
        </p:spPr>
        <p:txBody>
          <a:bodyPr>
            <a:normAutofit fontScale="90000"/>
          </a:bodyPr>
          <a:lstStyle/>
          <a:p>
            <a:r>
              <a:rPr lang="en-US" dirty="0" smtClean="0"/>
              <a:t>Intermittent Preventive Treatment during Pregnancy by Education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69510868"/>
              </p:ext>
            </p:extLst>
          </p:nvPr>
        </p:nvGraphicFramePr>
        <p:xfrm>
          <a:off x="457200" y="20574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45"/>
          <p:cNvSpPr txBox="1">
            <a:spLocks noChangeArrowheads="1"/>
          </p:cNvSpPr>
          <p:nvPr/>
        </p:nvSpPr>
        <p:spPr bwMode="auto">
          <a:xfrm>
            <a:off x="0" y="1515378"/>
            <a:ext cx="85344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women age 15-49 with a live birth in the two years before the survey, who:</a:t>
            </a:r>
            <a:endParaRPr lang="en-US" i="1" dirty="0">
              <a:latin typeface="Calibri" pitchFamily="34" charset="0"/>
            </a:endParaRPr>
          </a:p>
        </p:txBody>
      </p:sp>
    </p:spTree>
    <p:extLst>
      <p:ext uri="{BB962C8B-B14F-4D97-AF65-F5344CB8AC3E}">
        <p14:creationId xmlns:p14="http://schemas.microsoft.com/office/powerpoint/2010/main" val="27973895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4000" dirty="0" smtClean="0"/>
              <a:t>Key Findings</a:t>
            </a:r>
            <a:endParaRPr lang="en-US" sz="4000" dirty="0"/>
          </a:p>
        </p:txBody>
      </p:sp>
      <p:sp>
        <p:nvSpPr>
          <p:cNvPr id="4" name="Content Placeholder 3"/>
          <p:cNvSpPr>
            <a:spLocks noGrp="1"/>
          </p:cNvSpPr>
          <p:nvPr>
            <p:ph idx="1"/>
          </p:nvPr>
        </p:nvSpPr>
        <p:spPr>
          <a:xfrm>
            <a:off x="457200" y="1143000"/>
            <a:ext cx="8229600" cy="5181600"/>
          </a:xfrm>
        </p:spPr>
        <p:txBody>
          <a:bodyPr>
            <a:normAutofit lnSpcReduction="10000"/>
          </a:bodyPr>
          <a:lstStyle/>
          <a:p>
            <a:pPr>
              <a:buClr>
                <a:schemeClr val="tx1"/>
              </a:buClr>
            </a:pPr>
            <a:r>
              <a:rPr lang="en-US" sz="2800" b="1" dirty="0" smtClean="0">
                <a:solidFill>
                  <a:schemeClr val="bg2"/>
                </a:solidFill>
              </a:rPr>
              <a:t>55%</a:t>
            </a:r>
            <a:r>
              <a:rPr lang="en-US" sz="2800" dirty="0" smtClean="0"/>
              <a:t> of households own </a:t>
            </a:r>
            <a:r>
              <a:rPr lang="en-US" sz="2800" b="1" dirty="0" smtClean="0">
                <a:solidFill>
                  <a:schemeClr val="bg2"/>
                </a:solidFill>
              </a:rPr>
              <a:t>at least one ITN</a:t>
            </a:r>
            <a:r>
              <a:rPr lang="en-US" sz="2800" dirty="0" smtClean="0"/>
              <a:t>; </a:t>
            </a:r>
            <a:r>
              <a:rPr lang="en-US" sz="2800" b="1" dirty="0" smtClean="0">
                <a:solidFill>
                  <a:schemeClr val="bg2"/>
                </a:solidFill>
              </a:rPr>
              <a:t>19%</a:t>
            </a:r>
            <a:r>
              <a:rPr lang="en-US" sz="2800" dirty="0" smtClean="0"/>
              <a:t> of </a:t>
            </a:r>
            <a:r>
              <a:rPr lang="en-US" sz="2800" dirty="0"/>
              <a:t>households have </a:t>
            </a:r>
            <a:r>
              <a:rPr lang="en-US" sz="2800" b="1" dirty="0">
                <a:solidFill>
                  <a:schemeClr val="bg2"/>
                </a:solidFill>
              </a:rPr>
              <a:t>at least one ITN for every two people</a:t>
            </a:r>
            <a:r>
              <a:rPr lang="en-US" sz="2800" dirty="0"/>
              <a:t> who stayed in the house the previous night.</a:t>
            </a:r>
            <a:r>
              <a:rPr lang="en-US" sz="2800" dirty="0" smtClean="0"/>
              <a:t> </a:t>
            </a:r>
          </a:p>
          <a:p>
            <a:pPr>
              <a:buClr>
                <a:schemeClr val="tx1"/>
              </a:buClr>
            </a:pPr>
            <a:r>
              <a:rPr lang="en-US" sz="2800" b="1" dirty="0" smtClean="0">
                <a:solidFill>
                  <a:schemeClr val="bg2"/>
                </a:solidFill>
              </a:rPr>
              <a:t>37%</a:t>
            </a:r>
            <a:r>
              <a:rPr lang="en-US" sz="2800" dirty="0" smtClean="0"/>
              <a:t> </a:t>
            </a:r>
            <a:r>
              <a:rPr lang="en-US" sz="2800" dirty="0"/>
              <a:t>of the household population has </a:t>
            </a:r>
            <a:r>
              <a:rPr lang="en-US" sz="2800" b="1" dirty="0">
                <a:solidFill>
                  <a:schemeClr val="bg2"/>
                </a:solidFill>
              </a:rPr>
              <a:t>access to an </a:t>
            </a:r>
            <a:r>
              <a:rPr lang="en-US" sz="2800" b="1" dirty="0" smtClean="0">
                <a:solidFill>
                  <a:schemeClr val="bg2"/>
                </a:solidFill>
              </a:rPr>
              <a:t>ITN. </a:t>
            </a:r>
          </a:p>
          <a:p>
            <a:pPr>
              <a:buClr>
                <a:schemeClr val="tx1"/>
              </a:buClr>
            </a:pPr>
            <a:r>
              <a:rPr lang="en-US" sz="2800" b="1" dirty="0" smtClean="0">
                <a:solidFill>
                  <a:schemeClr val="bg2"/>
                </a:solidFill>
              </a:rPr>
              <a:t>41% </a:t>
            </a:r>
            <a:r>
              <a:rPr lang="en-US" sz="2800" dirty="0" smtClean="0"/>
              <a:t>of</a:t>
            </a:r>
            <a:r>
              <a:rPr lang="en-US" sz="2800" b="1" dirty="0" smtClean="0">
                <a:solidFill>
                  <a:schemeClr val="bg2"/>
                </a:solidFill>
              </a:rPr>
              <a:t> individuals, 56%</a:t>
            </a:r>
            <a:r>
              <a:rPr lang="en-US" sz="2800" dirty="0" smtClean="0"/>
              <a:t> of </a:t>
            </a:r>
            <a:r>
              <a:rPr lang="en-US" sz="2800" b="1" dirty="0" smtClean="0">
                <a:solidFill>
                  <a:schemeClr val="bg2"/>
                </a:solidFill>
              </a:rPr>
              <a:t>children</a:t>
            </a:r>
            <a:r>
              <a:rPr lang="en-US" sz="2800" b="1" dirty="0" smtClean="0"/>
              <a:t> </a:t>
            </a:r>
            <a:r>
              <a:rPr lang="en-US" sz="2800" dirty="0" smtClean="0"/>
              <a:t>under age five and </a:t>
            </a:r>
            <a:r>
              <a:rPr lang="en-US" sz="2800" b="1" dirty="0" smtClean="0">
                <a:solidFill>
                  <a:schemeClr val="bg2"/>
                </a:solidFill>
              </a:rPr>
              <a:t>51%</a:t>
            </a:r>
            <a:r>
              <a:rPr lang="en-US" sz="2800" b="1" dirty="0" smtClean="0"/>
              <a:t> </a:t>
            </a:r>
            <a:r>
              <a:rPr lang="en-US" sz="2800" dirty="0" smtClean="0"/>
              <a:t>of </a:t>
            </a:r>
            <a:r>
              <a:rPr lang="en-US" sz="2800" b="1" dirty="0" smtClean="0">
                <a:solidFill>
                  <a:schemeClr val="bg2"/>
                </a:solidFill>
              </a:rPr>
              <a:t>pregnant women slept under an ITN</a:t>
            </a:r>
            <a:r>
              <a:rPr lang="en-US" sz="2800" b="1" dirty="0" smtClean="0">
                <a:solidFill>
                  <a:schemeClr val="tx2"/>
                </a:solidFill>
              </a:rPr>
              <a:t> </a:t>
            </a:r>
            <a:r>
              <a:rPr lang="en-US" sz="2800" dirty="0" smtClean="0"/>
              <a:t>the night before the survey</a:t>
            </a:r>
          </a:p>
          <a:p>
            <a:pPr>
              <a:buClr>
                <a:schemeClr val="tx1"/>
              </a:buClr>
            </a:pPr>
            <a:r>
              <a:rPr lang="en-US" sz="2800" b="1" dirty="0" smtClean="0">
                <a:solidFill>
                  <a:schemeClr val="bg2"/>
                </a:solidFill>
              </a:rPr>
              <a:t>58%</a:t>
            </a:r>
            <a:r>
              <a:rPr lang="en-US" sz="2800" dirty="0" smtClean="0"/>
              <a:t> of households have at </a:t>
            </a:r>
            <a:r>
              <a:rPr lang="en-US" sz="2800" b="1" dirty="0" smtClean="0">
                <a:solidFill>
                  <a:schemeClr val="bg2"/>
                </a:solidFill>
              </a:rPr>
              <a:t>least one ITN </a:t>
            </a:r>
            <a:r>
              <a:rPr lang="en-US" sz="2800" dirty="0" smtClean="0"/>
              <a:t>and/or were covered by </a:t>
            </a:r>
            <a:r>
              <a:rPr lang="en-US" sz="2800" b="1" dirty="0" smtClean="0">
                <a:solidFill>
                  <a:schemeClr val="bg2"/>
                </a:solidFill>
              </a:rPr>
              <a:t>IRS</a:t>
            </a:r>
            <a:r>
              <a:rPr lang="en-US" sz="2800" dirty="0" smtClean="0"/>
              <a:t> in the year before the survey</a:t>
            </a:r>
          </a:p>
          <a:p>
            <a:pPr>
              <a:buClr>
                <a:schemeClr val="tx1"/>
              </a:buClr>
            </a:pPr>
            <a:r>
              <a:rPr lang="en-US" sz="2800" b="1" smtClean="0">
                <a:solidFill>
                  <a:schemeClr val="bg2"/>
                </a:solidFill>
              </a:rPr>
              <a:t>53%</a:t>
            </a:r>
            <a:r>
              <a:rPr lang="en-US" sz="2800" smtClean="0">
                <a:solidFill>
                  <a:schemeClr val="bg2"/>
                </a:solidFill>
              </a:rPr>
              <a:t> </a:t>
            </a:r>
            <a:r>
              <a:rPr lang="en-US" sz="2800" dirty="0" smtClean="0"/>
              <a:t>of pregnant women took </a:t>
            </a:r>
            <a:r>
              <a:rPr lang="en-US" sz="2800" b="1" dirty="0" smtClean="0">
                <a:solidFill>
                  <a:schemeClr val="bg2"/>
                </a:solidFill>
              </a:rPr>
              <a:t>2+ doses of SP/</a:t>
            </a:r>
            <a:r>
              <a:rPr lang="en-US" sz="2800" b="1" dirty="0" err="1" smtClean="0">
                <a:solidFill>
                  <a:schemeClr val="bg2"/>
                </a:solidFill>
              </a:rPr>
              <a:t>Fansidar</a:t>
            </a:r>
            <a:r>
              <a:rPr lang="en-US" sz="2800" b="1" dirty="0" smtClean="0">
                <a:solidFill>
                  <a:schemeClr val="bg2"/>
                </a:solidFill>
              </a:rPr>
              <a:t>, at least once during an ANC visit</a:t>
            </a:r>
          </a:p>
          <a:p>
            <a:endParaRPr lang="en-US" sz="2800" dirty="0" smtClean="0"/>
          </a:p>
        </p:txBody>
      </p:sp>
    </p:spTree>
    <p:extLst>
      <p:ext uri="{BB962C8B-B14F-4D97-AF65-F5344CB8AC3E}">
        <p14:creationId xmlns:p14="http://schemas.microsoft.com/office/powerpoint/2010/main" val="3005595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t>Ownership of Mosquito Nets</a:t>
            </a:r>
          </a:p>
        </p:txBody>
      </p:sp>
      <p:graphicFrame>
        <p:nvGraphicFramePr>
          <p:cNvPr id="6" name="Object 3"/>
          <p:cNvGraphicFramePr>
            <a:graphicFrameLocks noGrp="1" noChangeAspect="1"/>
          </p:cNvGraphicFramePr>
          <p:nvPr>
            <p:ph sz="half" idx="1"/>
            <p:extLst>
              <p:ext uri="{D42A27DB-BD31-4B8C-83A1-F6EECF244321}">
                <p14:modId xmlns:p14="http://schemas.microsoft.com/office/powerpoint/2010/main" val="4284742090"/>
              </p:ext>
            </p:extLst>
          </p:nvPr>
        </p:nvGraphicFramePr>
        <p:xfrm>
          <a:off x="990600" y="1676400"/>
          <a:ext cx="7200900" cy="4281488"/>
        </p:xfrm>
        <a:graphic>
          <a:graphicData uri="http://schemas.openxmlformats.org/drawingml/2006/chart">
            <c:chart xmlns:c="http://schemas.openxmlformats.org/drawingml/2006/chart" xmlns:r="http://schemas.openxmlformats.org/officeDocument/2006/relationships" r:id="rId3"/>
          </a:graphicData>
        </a:graphic>
      </p:graphicFrame>
      <p:sp>
        <p:nvSpPr>
          <p:cNvPr id="16388" name="Text Box 5"/>
          <p:cNvSpPr txBox="1">
            <a:spLocks noChangeArrowheads="1"/>
          </p:cNvSpPr>
          <p:nvPr/>
        </p:nvSpPr>
        <p:spPr bwMode="auto">
          <a:xfrm>
            <a:off x="0" y="1195710"/>
            <a:ext cx="55626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households with at least one mosquito net</a:t>
            </a:r>
          </a:p>
        </p:txBody>
      </p:sp>
      <p:sp>
        <p:nvSpPr>
          <p:cNvPr id="2" name="TextBox 1"/>
          <p:cNvSpPr txBox="1"/>
          <p:nvPr/>
        </p:nvSpPr>
        <p:spPr>
          <a:xfrm>
            <a:off x="0" y="6172200"/>
            <a:ext cx="8839200" cy="646331"/>
          </a:xfrm>
          <a:prstGeom prst="rect">
            <a:avLst/>
          </a:prstGeom>
          <a:noFill/>
        </p:spPr>
        <p:txBody>
          <a:bodyPr wrap="square" rtlCol="0">
            <a:spAutoFit/>
          </a:bodyPr>
          <a:lstStyle/>
          <a:p>
            <a:r>
              <a:rPr lang="en-US" i="1" dirty="0" smtClean="0">
                <a:latin typeface="+mn-lt"/>
              </a:rPr>
              <a:t>ITN is insecticide-treated net</a:t>
            </a:r>
          </a:p>
          <a:p>
            <a:r>
              <a:rPr lang="en-US" i="1" dirty="0" smtClean="0">
                <a:latin typeface="+mn-lt"/>
              </a:rPr>
              <a:t>LLIN is long-lasting insecticidal net</a:t>
            </a:r>
            <a:endParaRPr lang="en-US" i="1" dirty="0">
              <a:latin typeface="+mn-lt"/>
            </a:endParaRPr>
          </a:p>
        </p:txBody>
      </p:sp>
    </p:spTree>
    <p:extLst>
      <p:ext uri="{BB962C8B-B14F-4D97-AF65-F5344CB8AC3E}">
        <p14:creationId xmlns:p14="http://schemas.microsoft.com/office/powerpoint/2010/main" val="377441000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t>Trends in Net Ownership by Residence</a:t>
            </a:r>
          </a:p>
        </p:txBody>
      </p:sp>
      <p:sp>
        <p:nvSpPr>
          <p:cNvPr id="15364" name="Text Box 5"/>
          <p:cNvSpPr txBox="1">
            <a:spLocks noChangeArrowheads="1"/>
          </p:cNvSpPr>
          <p:nvPr/>
        </p:nvSpPr>
        <p:spPr bwMode="auto">
          <a:xfrm>
            <a:off x="-27878" y="1066800"/>
            <a:ext cx="42672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households with at least one </a:t>
            </a:r>
            <a:r>
              <a:rPr lang="en-US" i="1" dirty="0" smtClean="0">
                <a:latin typeface="Calibri" pitchFamily="34" charset="0"/>
              </a:rPr>
              <a:t>ITN</a:t>
            </a:r>
            <a:endParaRPr lang="en-US" i="1" dirty="0">
              <a:latin typeface="Calibri" pitchFamily="34" charset="0"/>
            </a:endParaRPr>
          </a:p>
        </p:txBody>
      </p:sp>
      <p:graphicFrame>
        <p:nvGraphicFramePr>
          <p:cNvPr id="3" name="Content Placeholder 2"/>
          <p:cNvGraphicFramePr>
            <a:graphicFrameLocks noGrp="1"/>
          </p:cNvGraphicFramePr>
          <p:nvPr>
            <p:ph sz="half" idx="1"/>
            <p:extLst>
              <p:ext uri="{D42A27DB-BD31-4B8C-83A1-F6EECF244321}">
                <p14:modId xmlns:p14="http://schemas.microsoft.com/office/powerpoint/2010/main" val="2580709276"/>
              </p:ext>
            </p:extLst>
          </p:nvPr>
        </p:nvGraphicFramePr>
        <p:xfrm>
          <a:off x="4572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3747326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4763"/>
            <a:ext cx="8229600" cy="1143000"/>
          </a:xfrm>
        </p:spPr>
        <p:txBody>
          <a:bodyPr>
            <a:normAutofit/>
          </a:bodyPr>
          <a:lstStyle/>
          <a:p>
            <a:pPr eaLnBrk="1" hangingPunct="1"/>
            <a:r>
              <a:rPr lang="en-US" sz="4000" dirty="0" smtClean="0"/>
              <a:t>Ownership of ITNs by Region</a:t>
            </a:r>
          </a:p>
        </p:txBody>
      </p:sp>
      <p:sp>
        <p:nvSpPr>
          <p:cNvPr id="17411" name="Text Box 45"/>
          <p:cNvSpPr txBox="1">
            <a:spLocks noChangeArrowheads="1"/>
          </p:cNvSpPr>
          <p:nvPr/>
        </p:nvSpPr>
        <p:spPr bwMode="auto">
          <a:xfrm>
            <a:off x="6629400" y="5883265"/>
            <a:ext cx="2362200" cy="646113"/>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of households with at least one </a:t>
            </a:r>
            <a:r>
              <a:rPr lang="en-US" i="1" dirty="0" smtClean="0">
                <a:latin typeface="Calibri" pitchFamily="34" charset="0"/>
              </a:rPr>
              <a:t>ITN</a:t>
            </a:r>
            <a:endParaRPr lang="en-US" i="1" dirty="0">
              <a:latin typeface="Calibri" pitchFamily="34" charset="0"/>
            </a:endParaRPr>
          </a:p>
        </p:txBody>
      </p:sp>
      <p:sp>
        <p:nvSpPr>
          <p:cNvPr id="21" name="Text Box 45"/>
          <p:cNvSpPr txBox="1">
            <a:spLocks noChangeArrowheads="1"/>
          </p:cNvSpPr>
          <p:nvPr/>
        </p:nvSpPr>
        <p:spPr bwMode="auto">
          <a:xfrm>
            <a:off x="6433828" y="3849311"/>
            <a:ext cx="253454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 </a:t>
            </a:r>
            <a:r>
              <a:rPr lang="en-US" sz="2200" b="1" dirty="0" smtClean="0">
                <a:solidFill>
                  <a:schemeClr val="tx1"/>
                </a:solidFill>
              </a:rPr>
              <a:t>55%</a:t>
            </a:r>
            <a:endParaRPr lang="en-US" sz="2200" b="1" dirty="0">
              <a:solidFill>
                <a:schemeClr val="tx1"/>
              </a:solidFill>
            </a:endParaRPr>
          </a:p>
        </p:txBody>
      </p:sp>
      <p:grpSp>
        <p:nvGrpSpPr>
          <p:cNvPr id="62" name="Group 5"/>
          <p:cNvGrpSpPr>
            <a:grpSpLocks noChangeAspect="1"/>
          </p:cNvGrpSpPr>
          <p:nvPr/>
        </p:nvGrpSpPr>
        <p:grpSpPr bwMode="auto">
          <a:xfrm>
            <a:off x="3359888" y="1040606"/>
            <a:ext cx="2332038" cy="5737225"/>
            <a:chOff x="1301" y="485"/>
            <a:chExt cx="1469" cy="3614"/>
          </a:xfrm>
        </p:grpSpPr>
        <p:sp>
          <p:nvSpPr>
            <p:cNvPr id="63"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4"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sp>
          <p:nvSpPr>
            <p:cNvPr id="65"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grpSp>
      <p:sp>
        <p:nvSpPr>
          <p:cNvPr id="37" name="TextBox 36"/>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51%</a:t>
            </a:r>
          </a:p>
        </p:txBody>
      </p:sp>
      <p:sp>
        <p:nvSpPr>
          <p:cNvPr id="66" name="TextBox 65"/>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57%</a:t>
            </a:r>
          </a:p>
        </p:txBody>
      </p:sp>
      <p:sp>
        <p:nvSpPr>
          <p:cNvPr id="67" name="TextBox 66"/>
          <p:cNvSpPr txBox="1"/>
          <p:nvPr/>
        </p:nvSpPr>
        <p:spPr>
          <a:xfrm>
            <a:off x="3359888" y="1981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64%</a:t>
            </a:r>
          </a:p>
        </p:txBody>
      </p:sp>
    </p:spTree>
    <p:extLst>
      <p:ext uri="{BB962C8B-B14F-4D97-AF65-F5344CB8AC3E}">
        <p14:creationId xmlns:p14="http://schemas.microsoft.com/office/powerpoint/2010/main" val="269158053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0"/>
            <a:ext cx="8229600" cy="1143000"/>
          </a:xfrm>
        </p:spPr>
        <p:txBody>
          <a:bodyPr>
            <a:normAutofit fontScale="90000"/>
          </a:bodyPr>
          <a:lstStyle/>
          <a:p>
            <a:pPr eaLnBrk="1" hangingPunct="1"/>
            <a:r>
              <a:rPr lang="en-US" dirty="0" smtClean="0"/>
              <a:t>Ownership </a:t>
            </a:r>
            <a:r>
              <a:rPr lang="en-US" smtClean="0"/>
              <a:t>of ITNs </a:t>
            </a:r>
            <a:r>
              <a:rPr lang="en-US" dirty="0" smtClean="0"/>
              <a:t>by Wealth Quintile</a:t>
            </a:r>
          </a:p>
        </p:txBody>
      </p:sp>
      <p:graphicFrame>
        <p:nvGraphicFramePr>
          <p:cNvPr id="6" name="Object 3"/>
          <p:cNvGraphicFramePr>
            <a:graphicFrameLocks noGrp="1" noChangeAspect="1"/>
          </p:cNvGraphicFramePr>
          <p:nvPr>
            <p:ph sz="half" idx="1"/>
            <p:extLst>
              <p:ext uri="{D42A27DB-BD31-4B8C-83A1-F6EECF244321}">
                <p14:modId xmlns:p14="http://schemas.microsoft.com/office/powerpoint/2010/main" val="4122812522"/>
              </p:ext>
            </p:extLst>
          </p:nvPr>
        </p:nvGraphicFramePr>
        <p:xfrm>
          <a:off x="781050" y="1803400"/>
          <a:ext cx="7581900" cy="4383088"/>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 Box 5"/>
          <p:cNvSpPr txBox="1">
            <a:spLocks noChangeArrowheads="1"/>
          </p:cNvSpPr>
          <p:nvPr/>
        </p:nvSpPr>
        <p:spPr bwMode="auto">
          <a:xfrm>
            <a:off x="0" y="1219200"/>
            <a:ext cx="4419600"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households with at least one ITN</a:t>
            </a:r>
          </a:p>
        </p:txBody>
      </p:sp>
    </p:spTree>
    <p:extLst>
      <p:ext uri="{BB962C8B-B14F-4D97-AF65-F5344CB8AC3E}">
        <p14:creationId xmlns:p14="http://schemas.microsoft.com/office/powerpoint/2010/main" val="420962608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Access to ITNs</a:t>
            </a:r>
            <a:endParaRPr lang="en-US" dirty="0"/>
          </a:p>
        </p:txBody>
      </p:sp>
      <p:sp>
        <p:nvSpPr>
          <p:cNvPr id="3" name="Content Placeholder 2"/>
          <p:cNvSpPr>
            <a:spLocks noGrp="1"/>
          </p:cNvSpPr>
          <p:nvPr>
            <p:ph idx="1"/>
          </p:nvPr>
        </p:nvSpPr>
        <p:spPr/>
        <p:txBody>
          <a:bodyPr/>
          <a:lstStyle/>
          <a:p>
            <a:r>
              <a:rPr lang="en-US" b="1" dirty="0" smtClean="0">
                <a:solidFill>
                  <a:schemeClr val="bg2"/>
                </a:solidFill>
              </a:rPr>
              <a:t>19%</a:t>
            </a:r>
            <a:r>
              <a:rPr lang="en-US" dirty="0" smtClean="0"/>
              <a:t> of households have </a:t>
            </a:r>
            <a:r>
              <a:rPr lang="en-US" b="1" dirty="0" smtClean="0">
                <a:solidFill>
                  <a:schemeClr val="bg2"/>
                </a:solidFill>
              </a:rPr>
              <a:t>at least one ITN for every two people</a:t>
            </a:r>
            <a:r>
              <a:rPr lang="en-US" dirty="0" smtClean="0"/>
              <a:t> who stayed in the house the previous night.</a:t>
            </a:r>
          </a:p>
          <a:p>
            <a:r>
              <a:rPr lang="en-US" b="1" dirty="0" smtClean="0">
                <a:solidFill>
                  <a:schemeClr val="bg2"/>
                </a:solidFill>
              </a:rPr>
              <a:t>37%</a:t>
            </a:r>
            <a:r>
              <a:rPr lang="en-US" dirty="0" smtClean="0"/>
              <a:t> </a:t>
            </a:r>
            <a:r>
              <a:rPr lang="en-US" dirty="0"/>
              <a:t>of the household population has </a:t>
            </a:r>
            <a:r>
              <a:rPr lang="en-US" b="1" dirty="0">
                <a:solidFill>
                  <a:schemeClr val="bg2"/>
                </a:solidFill>
              </a:rPr>
              <a:t>access to an ITN</a:t>
            </a:r>
            <a:r>
              <a:rPr lang="en-US" dirty="0"/>
              <a:t> (could sleep under an ITN if each ITN in the household were used by up to 2 people) </a:t>
            </a:r>
          </a:p>
          <a:p>
            <a:endParaRPr lang="en-US" dirty="0" smtClean="0"/>
          </a:p>
          <a:p>
            <a:endParaRPr lang="en-US" dirty="0" smtClean="0"/>
          </a:p>
        </p:txBody>
      </p:sp>
    </p:spTree>
    <p:extLst>
      <p:ext uri="{BB962C8B-B14F-4D97-AF65-F5344CB8AC3E}">
        <p14:creationId xmlns:p14="http://schemas.microsoft.com/office/powerpoint/2010/main" val="1512166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a:bodyPr>
          <a:lstStyle/>
          <a:p>
            <a:r>
              <a:rPr lang="en-US" sz="4000" dirty="0" smtClean="0"/>
              <a:t>Use of ITNs</a:t>
            </a:r>
            <a:endParaRPr lang="en-US"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15696631"/>
              </p:ext>
            </p:extLst>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33400" y="1371600"/>
            <a:ext cx="3505200" cy="923330"/>
          </a:xfrm>
          <a:prstGeom prst="rect">
            <a:avLst/>
          </a:prstGeom>
          <a:noFill/>
        </p:spPr>
        <p:txBody>
          <a:bodyPr wrap="square" rtlCol="0">
            <a:spAutoFit/>
          </a:bodyPr>
          <a:lstStyle/>
          <a:p>
            <a:pPr algn="ctr"/>
            <a:r>
              <a:rPr lang="en-US" i="1" dirty="0" smtClean="0">
                <a:latin typeface="+mn-lt"/>
              </a:rPr>
              <a:t>Percentage who slept under an ITN the night before the survey among </a:t>
            </a:r>
            <a:r>
              <a:rPr lang="en-US" b="1" i="1" dirty="0" smtClean="0">
                <a:latin typeface="+mn-lt"/>
              </a:rPr>
              <a:t>all households</a:t>
            </a:r>
            <a:endParaRPr lang="en-US" b="1" i="1" dirty="0">
              <a:latin typeface="+mn-lt"/>
            </a:endParaRPr>
          </a:p>
        </p:txBody>
      </p:sp>
      <p:sp>
        <p:nvSpPr>
          <p:cNvPr id="13" name="TextBox 12"/>
          <p:cNvSpPr txBox="1"/>
          <p:nvPr/>
        </p:nvSpPr>
        <p:spPr>
          <a:xfrm>
            <a:off x="5410200" y="1295400"/>
            <a:ext cx="3124200" cy="923330"/>
          </a:xfrm>
          <a:prstGeom prst="rect">
            <a:avLst/>
          </a:prstGeom>
          <a:noFill/>
        </p:spPr>
        <p:txBody>
          <a:bodyPr wrap="square" rtlCol="0">
            <a:spAutoFit/>
          </a:bodyPr>
          <a:lstStyle/>
          <a:p>
            <a:pPr algn="ctr"/>
            <a:r>
              <a:rPr lang="en-US" i="1" dirty="0" smtClean="0">
                <a:latin typeface="+mn-lt"/>
              </a:rPr>
              <a:t>Percentage who slept under an ITN the night before the survey among </a:t>
            </a:r>
            <a:r>
              <a:rPr lang="en-US" b="1" i="1" dirty="0" smtClean="0">
                <a:latin typeface="+mn-lt"/>
              </a:rPr>
              <a:t>households with an ITN</a:t>
            </a:r>
            <a:endParaRPr lang="en-US" b="1" i="1" dirty="0">
              <a:latin typeface="+mn-lt"/>
            </a:endParaRPr>
          </a:p>
        </p:txBody>
      </p:sp>
      <p:cxnSp>
        <p:nvCxnSpPr>
          <p:cNvPr id="15" name="Straight Connector 14"/>
          <p:cNvCxnSpPr/>
          <p:nvPr/>
        </p:nvCxnSpPr>
        <p:spPr>
          <a:xfrm flipV="1">
            <a:off x="4572000" y="1447800"/>
            <a:ext cx="0" cy="4343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516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65" name="Group 5"/>
          <p:cNvGrpSpPr>
            <a:grpSpLocks noChangeAspect="1"/>
          </p:cNvGrpSpPr>
          <p:nvPr/>
        </p:nvGrpSpPr>
        <p:grpSpPr bwMode="auto">
          <a:xfrm>
            <a:off x="3359888" y="1040606"/>
            <a:ext cx="2332038" cy="5737225"/>
            <a:chOff x="1301" y="485"/>
            <a:chExt cx="1469" cy="3614"/>
          </a:xfrm>
        </p:grpSpPr>
        <p:sp>
          <p:nvSpPr>
            <p:cNvPr id="66" name="Freeform 6"/>
            <p:cNvSpPr>
              <a:spLocks/>
            </p:cNvSpPr>
            <p:nvPr/>
          </p:nvSpPr>
          <p:spPr bwMode="auto">
            <a:xfrm>
              <a:off x="1301" y="1779"/>
              <a:ext cx="1049" cy="1473"/>
            </a:xfrm>
            <a:custGeom>
              <a:avLst/>
              <a:gdLst>
                <a:gd name="T0" fmla="*/ 781 w 1049"/>
                <a:gd name="T1" fmla="*/ 54 h 1473"/>
                <a:gd name="T2" fmla="*/ 789 w 1049"/>
                <a:gd name="T3" fmla="*/ 97 h 1473"/>
                <a:gd name="T4" fmla="*/ 797 w 1049"/>
                <a:gd name="T5" fmla="*/ 144 h 1473"/>
                <a:gd name="T6" fmla="*/ 812 w 1049"/>
                <a:gd name="T7" fmla="*/ 186 h 1473"/>
                <a:gd name="T8" fmla="*/ 828 w 1049"/>
                <a:gd name="T9" fmla="*/ 221 h 1473"/>
                <a:gd name="T10" fmla="*/ 836 w 1049"/>
                <a:gd name="T11" fmla="*/ 264 h 1473"/>
                <a:gd name="T12" fmla="*/ 839 w 1049"/>
                <a:gd name="T13" fmla="*/ 307 h 1473"/>
                <a:gd name="T14" fmla="*/ 843 w 1049"/>
                <a:gd name="T15" fmla="*/ 354 h 1473"/>
                <a:gd name="T16" fmla="*/ 851 w 1049"/>
                <a:gd name="T17" fmla="*/ 400 h 1473"/>
                <a:gd name="T18" fmla="*/ 859 w 1049"/>
                <a:gd name="T19" fmla="*/ 447 h 1473"/>
                <a:gd name="T20" fmla="*/ 855 w 1049"/>
                <a:gd name="T21" fmla="*/ 493 h 1473"/>
                <a:gd name="T22" fmla="*/ 855 w 1049"/>
                <a:gd name="T23" fmla="*/ 540 h 1473"/>
                <a:gd name="T24" fmla="*/ 882 w 1049"/>
                <a:gd name="T25" fmla="*/ 583 h 1473"/>
                <a:gd name="T26" fmla="*/ 913 w 1049"/>
                <a:gd name="T27" fmla="*/ 614 h 1473"/>
                <a:gd name="T28" fmla="*/ 991 w 1049"/>
                <a:gd name="T29" fmla="*/ 618 h 1473"/>
                <a:gd name="T30" fmla="*/ 987 w 1049"/>
                <a:gd name="T31" fmla="*/ 1442 h 1473"/>
                <a:gd name="T32" fmla="*/ 859 w 1049"/>
                <a:gd name="T33" fmla="*/ 1399 h 1473"/>
                <a:gd name="T34" fmla="*/ 855 w 1049"/>
                <a:gd name="T35" fmla="*/ 1341 h 1473"/>
                <a:gd name="T36" fmla="*/ 859 w 1049"/>
                <a:gd name="T37" fmla="*/ 1278 h 1473"/>
                <a:gd name="T38" fmla="*/ 855 w 1049"/>
                <a:gd name="T39" fmla="*/ 1216 h 1473"/>
                <a:gd name="T40" fmla="*/ 836 w 1049"/>
                <a:gd name="T41" fmla="*/ 1158 h 1473"/>
                <a:gd name="T42" fmla="*/ 820 w 1049"/>
                <a:gd name="T43" fmla="*/ 1104 h 1473"/>
                <a:gd name="T44" fmla="*/ 781 w 1049"/>
                <a:gd name="T45" fmla="*/ 1041 h 1473"/>
                <a:gd name="T46" fmla="*/ 727 w 1049"/>
                <a:gd name="T47" fmla="*/ 1041 h 1473"/>
                <a:gd name="T48" fmla="*/ 668 w 1049"/>
                <a:gd name="T49" fmla="*/ 1053 h 1473"/>
                <a:gd name="T50" fmla="*/ 618 w 1049"/>
                <a:gd name="T51" fmla="*/ 1076 h 1473"/>
                <a:gd name="T52" fmla="*/ 556 w 1049"/>
                <a:gd name="T53" fmla="*/ 1072 h 1473"/>
                <a:gd name="T54" fmla="*/ 513 w 1049"/>
                <a:gd name="T55" fmla="*/ 1096 h 1473"/>
                <a:gd name="T56" fmla="*/ 470 w 1049"/>
                <a:gd name="T57" fmla="*/ 1076 h 1473"/>
                <a:gd name="T58" fmla="*/ 451 w 1049"/>
                <a:gd name="T59" fmla="*/ 1131 h 1473"/>
                <a:gd name="T60" fmla="*/ 424 w 1049"/>
                <a:gd name="T61" fmla="*/ 1088 h 1473"/>
                <a:gd name="T62" fmla="*/ 389 w 1049"/>
                <a:gd name="T63" fmla="*/ 1053 h 1473"/>
                <a:gd name="T64" fmla="*/ 350 w 1049"/>
                <a:gd name="T65" fmla="*/ 1014 h 1473"/>
                <a:gd name="T66" fmla="*/ 323 w 1049"/>
                <a:gd name="T67" fmla="*/ 968 h 1473"/>
                <a:gd name="T68" fmla="*/ 291 w 1049"/>
                <a:gd name="T69" fmla="*/ 929 h 1473"/>
                <a:gd name="T70" fmla="*/ 280 w 1049"/>
                <a:gd name="T71" fmla="*/ 874 h 1473"/>
                <a:gd name="T72" fmla="*/ 233 w 1049"/>
                <a:gd name="T73" fmla="*/ 839 h 1473"/>
                <a:gd name="T74" fmla="*/ 210 w 1049"/>
                <a:gd name="T75" fmla="*/ 828 h 1473"/>
                <a:gd name="T76" fmla="*/ 167 w 1049"/>
                <a:gd name="T77" fmla="*/ 867 h 1473"/>
                <a:gd name="T78" fmla="*/ 140 w 1049"/>
                <a:gd name="T79" fmla="*/ 835 h 1473"/>
                <a:gd name="T80" fmla="*/ 121 w 1049"/>
                <a:gd name="T81" fmla="*/ 793 h 1473"/>
                <a:gd name="T82" fmla="*/ 74 w 1049"/>
                <a:gd name="T83" fmla="*/ 750 h 1473"/>
                <a:gd name="T84" fmla="*/ 58 w 1049"/>
                <a:gd name="T85" fmla="*/ 719 h 1473"/>
                <a:gd name="T86" fmla="*/ 35 w 1049"/>
                <a:gd name="T87" fmla="*/ 680 h 1473"/>
                <a:gd name="T88" fmla="*/ 4 w 1049"/>
                <a:gd name="T89" fmla="*/ 645 h 1473"/>
                <a:gd name="T90" fmla="*/ 58 w 1049"/>
                <a:gd name="T91" fmla="*/ 633 h 1473"/>
                <a:gd name="T92" fmla="*/ 89 w 1049"/>
                <a:gd name="T93" fmla="*/ 591 h 1473"/>
                <a:gd name="T94" fmla="*/ 117 w 1049"/>
                <a:gd name="T95" fmla="*/ 528 h 1473"/>
                <a:gd name="T96" fmla="*/ 152 w 1049"/>
                <a:gd name="T97" fmla="*/ 482 h 1473"/>
                <a:gd name="T98" fmla="*/ 140 w 1049"/>
                <a:gd name="T99" fmla="*/ 427 h 1473"/>
                <a:gd name="T100" fmla="*/ 152 w 1049"/>
                <a:gd name="T101" fmla="*/ 369 h 1473"/>
                <a:gd name="T102" fmla="*/ 144 w 1049"/>
                <a:gd name="T103" fmla="*/ 322 h 1473"/>
                <a:gd name="T104" fmla="*/ 128 w 1049"/>
                <a:gd name="T105" fmla="*/ 272 h 1473"/>
                <a:gd name="T106" fmla="*/ 155 w 1049"/>
                <a:gd name="T107" fmla="*/ 221 h 1473"/>
                <a:gd name="T108" fmla="*/ 198 w 1049"/>
                <a:gd name="T109" fmla="*/ 194 h 1473"/>
                <a:gd name="T110" fmla="*/ 245 w 1049"/>
                <a:gd name="T111" fmla="*/ 190 h 1473"/>
                <a:gd name="T112" fmla="*/ 291 w 1049"/>
                <a:gd name="T113" fmla="*/ 159 h 1473"/>
                <a:gd name="T114" fmla="*/ 346 w 1049"/>
                <a:gd name="T115" fmla="*/ 132 h 1473"/>
                <a:gd name="T116" fmla="*/ 385 w 1049"/>
                <a:gd name="T117" fmla="*/ 93 h 1473"/>
                <a:gd name="T118" fmla="*/ 466 w 1049"/>
                <a:gd name="T119" fmla="*/ 249 h 1473"/>
                <a:gd name="T120" fmla="*/ 560 w 1049"/>
                <a:gd name="T121" fmla="*/ 144 h 1473"/>
                <a:gd name="T122" fmla="*/ 587 w 1049"/>
                <a:gd name="T123" fmla="*/ 31 h 1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49"/>
                <a:gd name="T187" fmla="*/ 0 h 1473"/>
                <a:gd name="T188" fmla="*/ 1049 w 1049"/>
                <a:gd name="T189" fmla="*/ 1473 h 1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49" h="1473">
                  <a:moveTo>
                    <a:pt x="614" y="35"/>
                  </a:moveTo>
                  <a:lnTo>
                    <a:pt x="692" y="35"/>
                  </a:lnTo>
                  <a:lnTo>
                    <a:pt x="766" y="27"/>
                  </a:lnTo>
                  <a:lnTo>
                    <a:pt x="769" y="31"/>
                  </a:lnTo>
                  <a:lnTo>
                    <a:pt x="769" y="35"/>
                  </a:lnTo>
                  <a:lnTo>
                    <a:pt x="769" y="39"/>
                  </a:lnTo>
                  <a:lnTo>
                    <a:pt x="773" y="43"/>
                  </a:lnTo>
                  <a:lnTo>
                    <a:pt x="773" y="47"/>
                  </a:lnTo>
                  <a:lnTo>
                    <a:pt x="777" y="47"/>
                  </a:lnTo>
                  <a:lnTo>
                    <a:pt x="777" y="50"/>
                  </a:lnTo>
                  <a:lnTo>
                    <a:pt x="777" y="54"/>
                  </a:lnTo>
                  <a:lnTo>
                    <a:pt x="781" y="54"/>
                  </a:lnTo>
                  <a:lnTo>
                    <a:pt x="781" y="58"/>
                  </a:lnTo>
                  <a:lnTo>
                    <a:pt x="781" y="62"/>
                  </a:lnTo>
                  <a:lnTo>
                    <a:pt x="781" y="66"/>
                  </a:lnTo>
                  <a:lnTo>
                    <a:pt x="781" y="70"/>
                  </a:lnTo>
                  <a:lnTo>
                    <a:pt x="781" y="74"/>
                  </a:lnTo>
                  <a:lnTo>
                    <a:pt x="785" y="74"/>
                  </a:lnTo>
                  <a:lnTo>
                    <a:pt x="785" y="78"/>
                  </a:lnTo>
                  <a:lnTo>
                    <a:pt x="785" y="82"/>
                  </a:lnTo>
                  <a:lnTo>
                    <a:pt x="785" y="85"/>
                  </a:lnTo>
                  <a:lnTo>
                    <a:pt x="785" y="89"/>
                  </a:lnTo>
                  <a:lnTo>
                    <a:pt x="785" y="93"/>
                  </a:lnTo>
                  <a:lnTo>
                    <a:pt x="789" y="97"/>
                  </a:lnTo>
                  <a:lnTo>
                    <a:pt x="789" y="101"/>
                  </a:lnTo>
                  <a:lnTo>
                    <a:pt x="789" y="105"/>
                  </a:lnTo>
                  <a:lnTo>
                    <a:pt x="789" y="109"/>
                  </a:lnTo>
                  <a:lnTo>
                    <a:pt x="789" y="113"/>
                  </a:lnTo>
                  <a:lnTo>
                    <a:pt x="793" y="116"/>
                  </a:lnTo>
                  <a:lnTo>
                    <a:pt x="793" y="120"/>
                  </a:lnTo>
                  <a:lnTo>
                    <a:pt x="793" y="124"/>
                  </a:lnTo>
                  <a:lnTo>
                    <a:pt x="793" y="128"/>
                  </a:lnTo>
                  <a:lnTo>
                    <a:pt x="797" y="132"/>
                  </a:lnTo>
                  <a:lnTo>
                    <a:pt x="797" y="136"/>
                  </a:lnTo>
                  <a:lnTo>
                    <a:pt x="797" y="140"/>
                  </a:lnTo>
                  <a:lnTo>
                    <a:pt x="797" y="144"/>
                  </a:lnTo>
                  <a:lnTo>
                    <a:pt x="797" y="148"/>
                  </a:lnTo>
                  <a:lnTo>
                    <a:pt x="801" y="148"/>
                  </a:lnTo>
                  <a:lnTo>
                    <a:pt x="801" y="151"/>
                  </a:lnTo>
                  <a:lnTo>
                    <a:pt x="801" y="155"/>
                  </a:lnTo>
                  <a:lnTo>
                    <a:pt x="801" y="159"/>
                  </a:lnTo>
                  <a:lnTo>
                    <a:pt x="804" y="163"/>
                  </a:lnTo>
                  <a:lnTo>
                    <a:pt x="804" y="167"/>
                  </a:lnTo>
                  <a:lnTo>
                    <a:pt x="804" y="171"/>
                  </a:lnTo>
                  <a:lnTo>
                    <a:pt x="808" y="175"/>
                  </a:lnTo>
                  <a:lnTo>
                    <a:pt x="808" y="179"/>
                  </a:lnTo>
                  <a:lnTo>
                    <a:pt x="808" y="183"/>
                  </a:lnTo>
                  <a:lnTo>
                    <a:pt x="812" y="186"/>
                  </a:lnTo>
                  <a:lnTo>
                    <a:pt x="812" y="190"/>
                  </a:lnTo>
                  <a:lnTo>
                    <a:pt x="812" y="194"/>
                  </a:lnTo>
                  <a:lnTo>
                    <a:pt x="816" y="194"/>
                  </a:lnTo>
                  <a:lnTo>
                    <a:pt x="816" y="198"/>
                  </a:lnTo>
                  <a:lnTo>
                    <a:pt x="816" y="202"/>
                  </a:lnTo>
                  <a:lnTo>
                    <a:pt x="820" y="202"/>
                  </a:lnTo>
                  <a:lnTo>
                    <a:pt x="820" y="206"/>
                  </a:lnTo>
                  <a:lnTo>
                    <a:pt x="824" y="206"/>
                  </a:lnTo>
                  <a:lnTo>
                    <a:pt x="824" y="210"/>
                  </a:lnTo>
                  <a:lnTo>
                    <a:pt x="824" y="214"/>
                  </a:lnTo>
                  <a:lnTo>
                    <a:pt x="828" y="218"/>
                  </a:lnTo>
                  <a:lnTo>
                    <a:pt x="828" y="221"/>
                  </a:lnTo>
                  <a:lnTo>
                    <a:pt x="828" y="225"/>
                  </a:lnTo>
                  <a:lnTo>
                    <a:pt x="828" y="229"/>
                  </a:lnTo>
                  <a:lnTo>
                    <a:pt x="832" y="229"/>
                  </a:lnTo>
                  <a:lnTo>
                    <a:pt x="832" y="233"/>
                  </a:lnTo>
                  <a:lnTo>
                    <a:pt x="832" y="237"/>
                  </a:lnTo>
                  <a:lnTo>
                    <a:pt x="832" y="241"/>
                  </a:lnTo>
                  <a:lnTo>
                    <a:pt x="836" y="245"/>
                  </a:lnTo>
                  <a:lnTo>
                    <a:pt x="836" y="249"/>
                  </a:lnTo>
                  <a:lnTo>
                    <a:pt x="836" y="253"/>
                  </a:lnTo>
                  <a:lnTo>
                    <a:pt x="836" y="256"/>
                  </a:lnTo>
                  <a:lnTo>
                    <a:pt x="836" y="260"/>
                  </a:lnTo>
                  <a:lnTo>
                    <a:pt x="836" y="264"/>
                  </a:lnTo>
                  <a:lnTo>
                    <a:pt x="836" y="268"/>
                  </a:lnTo>
                  <a:lnTo>
                    <a:pt x="839" y="268"/>
                  </a:lnTo>
                  <a:lnTo>
                    <a:pt x="839" y="272"/>
                  </a:lnTo>
                  <a:lnTo>
                    <a:pt x="839" y="276"/>
                  </a:lnTo>
                  <a:lnTo>
                    <a:pt x="839" y="280"/>
                  </a:lnTo>
                  <a:lnTo>
                    <a:pt x="839" y="284"/>
                  </a:lnTo>
                  <a:lnTo>
                    <a:pt x="839" y="287"/>
                  </a:lnTo>
                  <a:lnTo>
                    <a:pt x="839" y="291"/>
                  </a:lnTo>
                  <a:lnTo>
                    <a:pt x="839" y="295"/>
                  </a:lnTo>
                  <a:lnTo>
                    <a:pt x="839" y="299"/>
                  </a:lnTo>
                  <a:lnTo>
                    <a:pt x="839" y="303"/>
                  </a:lnTo>
                  <a:lnTo>
                    <a:pt x="839" y="307"/>
                  </a:lnTo>
                  <a:lnTo>
                    <a:pt x="839" y="311"/>
                  </a:lnTo>
                  <a:lnTo>
                    <a:pt x="839" y="315"/>
                  </a:lnTo>
                  <a:lnTo>
                    <a:pt x="839" y="319"/>
                  </a:lnTo>
                  <a:lnTo>
                    <a:pt x="839" y="322"/>
                  </a:lnTo>
                  <a:lnTo>
                    <a:pt x="843" y="326"/>
                  </a:lnTo>
                  <a:lnTo>
                    <a:pt x="843" y="330"/>
                  </a:lnTo>
                  <a:lnTo>
                    <a:pt x="843" y="334"/>
                  </a:lnTo>
                  <a:lnTo>
                    <a:pt x="843" y="338"/>
                  </a:lnTo>
                  <a:lnTo>
                    <a:pt x="843" y="342"/>
                  </a:lnTo>
                  <a:lnTo>
                    <a:pt x="843" y="346"/>
                  </a:lnTo>
                  <a:lnTo>
                    <a:pt x="843" y="350"/>
                  </a:lnTo>
                  <a:lnTo>
                    <a:pt x="843" y="354"/>
                  </a:lnTo>
                  <a:lnTo>
                    <a:pt x="843" y="357"/>
                  </a:lnTo>
                  <a:lnTo>
                    <a:pt x="843" y="361"/>
                  </a:lnTo>
                  <a:lnTo>
                    <a:pt x="843" y="365"/>
                  </a:lnTo>
                  <a:lnTo>
                    <a:pt x="843" y="369"/>
                  </a:lnTo>
                  <a:lnTo>
                    <a:pt x="843" y="373"/>
                  </a:lnTo>
                  <a:lnTo>
                    <a:pt x="843" y="377"/>
                  </a:lnTo>
                  <a:lnTo>
                    <a:pt x="847" y="381"/>
                  </a:lnTo>
                  <a:lnTo>
                    <a:pt x="847" y="385"/>
                  </a:lnTo>
                  <a:lnTo>
                    <a:pt x="847" y="389"/>
                  </a:lnTo>
                  <a:lnTo>
                    <a:pt x="847" y="392"/>
                  </a:lnTo>
                  <a:lnTo>
                    <a:pt x="847" y="396"/>
                  </a:lnTo>
                  <a:lnTo>
                    <a:pt x="851" y="400"/>
                  </a:lnTo>
                  <a:lnTo>
                    <a:pt x="851" y="404"/>
                  </a:lnTo>
                  <a:lnTo>
                    <a:pt x="851" y="408"/>
                  </a:lnTo>
                  <a:lnTo>
                    <a:pt x="851" y="412"/>
                  </a:lnTo>
                  <a:lnTo>
                    <a:pt x="851" y="416"/>
                  </a:lnTo>
                  <a:lnTo>
                    <a:pt x="855" y="420"/>
                  </a:lnTo>
                  <a:lnTo>
                    <a:pt x="855" y="424"/>
                  </a:lnTo>
                  <a:lnTo>
                    <a:pt x="855" y="427"/>
                  </a:lnTo>
                  <a:lnTo>
                    <a:pt x="855" y="431"/>
                  </a:lnTo>
                  <a:lnTo>
                    <a:pt x="855" y="435"/>
                  </a:lnTo>
                  <a:lnTo>
                    <a:pt x="855" y="439"/>
                  </a:lnTo>
                  <a:lnTo>
                    <a:pt x="859" y="443"/>
                  </a:lnTo>
                  <a:lnTo>
                    <a:pt x="859" y="447"/>
                  </a:lnTo>
                  <a:lnTo>
                    <a:pt x="859" y="451"/>
                  </a:lnTo>
                  <a:lnTo>
                    <a:pt x="859" y="455"/>
                  </a:lnTo>
                  <a:lnTo>
                    <a:pt x="859" y="458"/>
                  </a:lnTo>
                  <a:lnTo>
                    <a:pt x="859" y="462"/>
                  </a:lnTo>
                  <a:lnTo>
                    <a:pt x="859" y="466"/>
                  </a:lnTo>
                  <a:lnTo>
                    <a:pt x="859" y="470"/>
                  </a:lnTo>
                  <a:lnTo>
                    <a:pt x="855" y="474"/>
                  </a:lnTo>
                  <a:lnTo>
                    <a:pt x="855" y="478"/>
                  </a:lnTo>
                  <a:lnTo>
                    <a:pt x="855" y="482"/>
                  </a:lnTo>
                  <a:lnTo>
                    <a:pt x="855" y="486"/>
                  </a:lnTo>
                  <a:lnTo>
                    <a:pt x="855" y="490"/>
                  </a:lnTo>
                  <a:lnTo>
                    <a:pt x="855" y="493"/>
                  </a:lnTo>
                  <a:lnTo>
                    <a:pt x="855" y="497"/>
                  </a:lnTo>
                  <a:lnTo>
                    <a:pt x="855" y="501"/>
                  </a:lnTo>
                  <a:lnTo>
                    <a:pt x="851" y="505"/>
                  </a:lnTo>
                  <a:lnTo>
                    <a:pt x="851" y="509"/>
                  </a:lnTo>
                  <a:lnTo>
                    <a:pt x="851" y="513"/>
                  </a:lnTo>
                  <a:lnTo>
                    <a:pt x="851" y="517"/>
                  </a:lnTo>
                  <a:lnTo>
                    <a:pt x="851" y="521"/>
                  </a:lnTo>
                  <a:lnTo>
                    <a:pt x="851" y="525"/>
                  </a:lnTo>
                  <a:lnTo>
                    <a:pt x="851" y="528"/>
                  </a:lnTo>
                  <a:lnTo>
                    <a:pt x="855" y="532"/>
                  </a:lnTo>
                  <a:lnTo>
                    <a:pt x="855" y="536"/>
                  </a:lnTo>
                  <a:lnTo>
                    <a:pt x="855" y="540"/>
                  </a:lnTo>
                  <a:lnTo>
                    <a:pt x="855" y="544"/>
                  </a:lnTo>
                  <a:lnTo>
                    <a:pt x="859" y="548"/>
                  </a:lnTo>
                  <a:lnTo>
                    <a:pt x="859" y="552"/>
                  </a:lnTo>
                  <a:lnTo>
                    <a:pt x="863" y="556"/>
                  </a:lnTo>
                  <a:lnTo>
                    <a:pt x="863" y="560"/>
                  </a:lnTo>
                  <a:lnTo>
                    <a:pt x="867" y="563"/>
                  </a:lnTo>
                  <a:lnTo>
                    <a:pt x="871" y="567"/>
                  </a:lnTo>
                  <a:lnTo>
                    <a:pt x="871" y="571"/>
                  </a:lnTo>
                  <a:lnTo>
                    <a:pt x="874" y="571"/>
                  </a:lnTo>
                  <a:lnTo>
                    <a:pt x="878" y="575"/>
                  </a:lnTo>
                  <a:lnTo>
                    <a:pt x="882" y="579"/>
                  </a:lnTo>
                  <a:lnTo>
                    <a:pt x="882" y="583"/>
                  </a:lnTo>
                  <a:lnTo>
                    <a:pt x="886" y="583"/>
                  </a:lnTo>
                  <a:lnTo>
                    <a:pt x="886" y="587"/>
                  </a:lnTo>
                  <a:lnTo>
                    <a:pt x="890" y="591"/>
                  </a:lnTo>
                  <a:lnTo>
                    <a:pt x="890" y="594"/>
                  </a:lnTo>
                  <a:lnTo>
                    <a:pt x="894" y="598"/>
                  </a:lnTo>
                  <a:lnTo>
                    <a:pt x="894" y="602"/>
                  </a:lnTo>
                  <a:lnTo>
                    <a:pt x="894" y="606"/>
                  </a:lnTo>
                  <a:lnTo>
                    <a:pt x="894" y="610"/>
                  </a:lnTo>
                  <a:lnTo>
                    <a:pt x="898" y="614"/>
                  </a:lnTo>
                  <a:lnTo>
                    <a:pt x="902" y="614"/>
                  </a:lnTo>
                  <a:lnTo>
                    <a:pt x="909" y="614"/>
                  </a:lnTo>
                  <a:lnTo>
                    <a:pt x="913" y="614"/>
                  </a:lnTo>
                  <a:lnTo>
                    <a:pt x="921" y="614"/>
                  </a:lnTo>
                  <a:lnTo>
                    <a:pt x="925" y="614"/>
                  </a:lnTo>
                  <a:lnTo>
                    <a:pt x="933" y="614"/>
                  </a:lnTo>
                  <a:lnTo>
                    <a:pt x="937" y="614"/>
                  </a:lnTo>
                  <a:lnTo>
                    <a:pt x="944" y="614"/>
                  </a:lnTo>
                  <a:lnTo>
                    <a:pt x="948" y="614"/>
                  </a:lnTo>
                  <a:lnTo>
                    <a:pt x="956" y="614"/>
                  </a:lnTo>
                  <a:lnTo>
                    <a:pt x="964" y="614"/>
                  </a:lnTo>
                  <a:lnTo>
                    <a:pt x="968" y="614"/>
                  </a:lnTo>
                  <a:lnTo>
                    <a:pt x="975" y="614"/>
                  </a:lnTo>
                  <a:lnTo>
                    <a:pt x="979" y="614"/>
                  </a:lnTo>
                  <a:lnTo>
                    <a:pt x="991" y="618"/>
                  </a:lnTo>
                  <a:lnTo>
                    <a:pt x="995" y="618"/>
                  </a:lnTo>
                  <a:lnTo>
                    <a:pt x="975" y="684"/>
                  </a:lnTo>
                  <a:lnTo>
                    <a:pt x="952" y="785"/>
                  </a:lnTo>
                  <a:lnTo>
                    <a:pt x="937" y="859"/>
                  </a:lnTo>
                  <a:lnTo>
                    <a:pt x="933" y="890"/>
                  </a:lnTo>
                  <a:lnTo>
                    <a:pt x="940" y="1072"/>
                  </a:lnTo>
                  <a:lnTo>
                    <a:pt x="1034" y="1185"/>
                  </a:lnTo>
                  <a:lnTo>
                    <a:pt x="1045" y="1197"/>
                  </a:lnTo>
                  <a:lnTo>
                    <a:pt x="1049" y="1220"/>
                  </a:lnTo>
                  <a:lnTo>
                    <a:pt x="1014" y="1317"/>
                  </a:lnTo>
                  <a:lnTo>
                    <a:pt x="1007" y="1348"/>
                  </a:lnTo>
                  <a:lnTo>
                    <a:pt x="987" y="1442"/>
                  </a:lnTo>
                  <a:lnTo>
                    <a:pt x="983" y="1453"/>
                  </a:lnTo>
                  <a:lnTo>
                    <a:pt x="972" y="1473"/>
                  </a:lnTo>
                  <a:lnTo>
                    <a:pt x="968" y="1457"/>
                  </a:lnTo>
                  <a:lnTo>
                    <a:pt x="964" y="1446"/>
                  </a:lnTo>
                  <a:lnTo>
                    <a:pt x="952" y="1438"/>
                  </a:lnTo>
                  <a:lnTo>
                    <a:pt x="867" y="1426"/>
                  </a:lnTo>
                  <a:lnTo>
                    <a:pt x="863" y="1418"/>
                  </a:lnTo>
                  <a:lnTo>
                    <a:pt x="859" y="1418"/>
                  </a:lnTo>
                  <a:lnTo>
                    <a:pt x="859" y="1411"/>
                  </a:lnTo>
                  <a:lnTo>
                    <a:pt x="859" y="1407"/>
                  </a:lnTo>
                  <a:lnTo>
                    <a:pt x="859" y="1403"/>
                  </a:lnTo>
                  <a:lnTo>
                    <a:pt x="859" y="1399"/>
                  </a:lnTo>
                  <a:lnTo>
                    <a:pt x="859" y="1395"/>
                  </a:lnTo>
                  <a:lnTo>
                    <a:pt x="859" y="1387"/>
                  </a:lnTo>
                  <a:lnTo>
                    <a:pt x="855" y="1379"/>
                  </a:lnTo>
                  <a:lnTo>
                    <a:pt x="855" y="1376"/>
                  </a:lnTo>
                  <a:lnTo>
                    <a:pt x="855" y="1372"/>
                  </a:lnTo>
                  <a:lnTo>
                    <a:pt x="855" y="1368"/>
                  </a:lnTo>
                  <a:lnTo>
                    <a:pt x="859" y="1364"/>
                  </a:lnTo>
                  <a:lnTo>
                    <a:pt x="863" y="1360"/>
                  </a:lnTo>
                  <a:lnTo>
                    <a:pt x="859" y="1352"/>
                  </a:lnTo>
                  <a:lnTo>
                    <a:pt x="855" y="1352"/>
                  </a:lnTo>
                  <a:lnTo>
                    <a:pt x="855" y="1345"/>
                  </a:lnTo>
                  <a:lnTo>
                    <a:pt x="855" y="1341"/>
                  </a:lnTo>
                  <a:lnTo>
                    <a:pt x="859" y="1337"/>
                  </a:lnTo>
                  <a:lnTo>
                    <a:pt x="863" y="1333"/>
                  </a:lnTo>
                  <a:lnTo>
                    <a:pt x="867" y="1325"/>
                  </a:lnTo>
                  <a:lnTo>
                    <a:pt x="867" y="1321"/>
                  </a:lnTo>
                  <a:lnTo>
                    <a:pt x="871" y="1313"/>
                  </a:lnTo>
                  <a:lnTo>
                    <a:pt x="871" y="1310"/>
                  </a:lnTo>
                  <a:lnTo>
                    <a:pt x="871" y="1302"/>
                  </a:lnTo>
                  <a:lnTo>
                    <a:pt x="863" y="1298"/>
                  </a:lnTo>
                  <a:lnTo>
                    <a:pt x="863" y="1294"/>
                  </a:lnTo>
                  <a:lnTo>
                    <a:pt x="859" y="1290"/>
                  </a:lnTo>
                  <a:lnTo>
                    <a:pt x="859" y="1282"/>
                  </a:lnTo>
                  <a:lnTo>
                    <a:pt x="859" y="1278"/>
                  </a:lnTo>
                  <a:lnTo>
                    <a:pt x="855" y="1271"/>
                  </a:lnTo>
                  <a:lnTo>
                    <a:pt x="855" y="1267"/>
                  </a:lnTo>
                  <a:lnTo>
                    <a:pt x="851" y="1263"/>
                  </a:lnTo>
                  <a:lnTo>
                    <a:pt x="855" y="1255"/>
                  </a:lnTo>
                  <a:lnTo>
                    <a:pt x="855" y="1251"/>
                  </a:lnTo>
                  <a:lnTo>
                    <a:pt x="855" y="1247"/>
                  </a:lnTo>
                  <a:lnTo>
                    <a:pt x="855" y="1240"/>
                  </a:lnTo>
                  <a:lnTo>
                    <a:pt x="855" y="1236"/>
                  </a:lnTo>
                  <a:lnTo>
                    <a:pt x="855" y="1232"/>
                  </a:lnTo>
                  <a:lnTo>
                    <a:pt x="855" y="1224"/>
                  </a:lnTo>
                  <a:lnTo>
                    <a:pt x="855" y="1220"/>
                  </a:lnTo>
                  <a:lnTo>
                    <a:pt x="855" y="1216"/>
                  </a:lnTo>
                  <a:lnTo>
                    <a:pt x="855" y="1212"/>
                  </a:lnTo>
                  <a:lnTo>
                    <a:pt x="851" y="1205"/>
                  </a:lnTo>
                  <a:lnTo>
                    <a:pt x="847" y="1201"/>
                  </a:lnTo>
                  <a:lnTo>
                    <a:pt x="843" y="1197"/>
                  </a:lnTo>
                  <a:lnTo>
                    <a:pt x="843" y="1193"/>
                  </a:lnTo>
                  <a:lnTo>
                    <a:pt x="839" y="1189"/>
                  </a:lnTo>
                  <a:lnTo>
                    <a:pt x="836" y="1181"/>
                  </a:lnTo>
                  <a:lnTo>
                    <a:pt x="836" y="1177"/>
                  </a:lnTo>
                  <a:lnTo>
                    <a:pt x="836" y="1174"/>
                  </a:lnTo>
                  <a:lnTo>
                    <a:pt x="836" y="1170"/>
                  </a:lnTo>
                  <a:lnTo>
                    <a:pt x="836" y="1166"/>
                  </a:lnTo>
                  <a:lnTo>
                    <a:pt x="836" y="1158"/>
                  </a:lnTo>
                  <a:lnTo>
                    <a:pt x="839" y="1154"/>
                  </a:lnTo>
                  <a:lnTo>
                    <a:pt x="843" y="1150"/>
                  </a:lnTo>
                  <a:lnTo>
                    <a:pt x="843" y="1146"/>
                  </a:lnTo>
                  <a:lnTo>
                    <a:pt x="843" y="1139"/>
                  </a:lnTo>
                  <a:lnTo>
                    <a:pt x="843" y="1135"/>
                  </a:lnTo>
                  <a:lnTo>
                    <a:pt x="843" y="1131"/>
                  </a:lnTo>
                  <a:lnTo>
                    <a:pt x="839" y="1123"/>
                  </a:lnTo>
                  <a:lnTo>
                    <a:pt x="836" y="1119"/>
                  </a:lnTo>
                  <a:lnTo>
                    <a:pt x="836" y="1115"/>
                  </a:lnTo>
                  <a:lnTo>
                    <a:pt x="828" y="1111"/>
                  </a:lnTo>
                  <a:lnTo>
                    <a:pt x="824" y="1107"/>
                  </a:lnTo>
                  <a:lnTo>
                    <a:pt x="820" y="1104"/>
                  </a:lnTo>
                  <a:lnTo>
                    <a:pt x="816" y="1100"/>
                  </a:lnTo>
                  <a:lnTo>
                    <a:pt x="808" y="1096"/>
                  </a:lnTo>
                  <a:lnTo>
                    <a:pt x="808" y="1092"/>
                  </a:lnTo>
                  <a:lnTo>
                    <a:pt x="804" y="1084"/>
                  </a:lnTo>
                  <a:lnTo>
                    <a:pt x="801" y="1080"/>
                  </a:lnTo>
                  <a:lnTo>
                    <a:pt x="797" y="1076"/>
                  </a:lnTo>
                  <a:lnTo>
                    <a:pt x="793" y="1069"/>
                  </a:lnTo>
                  <a:lnTo>
                    <a:pt x="793" y="1065"/>
                  </a:lnTo>
                  <a:lnTo>
                    <a:pt x="789" y="1057"/>
                  </a:lnTo>
                  <a:lnTo>
                    <a:pt x="785" y="1053"/>
                  </a:lnTo>
                  <a:lnTo>
                    <a:pt x="785" y="1049"/>
                  </a:lnTo>
                  <a:lnTo>
                    <a:pt x="781" y="1041"/>
                  </a:lnTo>
                  <a:lnTo>
                    <a:pt x="777" y="1038"/>
                  </a:lnTo>
                  <a:lnTo>
                    <a:pt x="773" y="1034"/>
                  </a:lnTo>
                  <a:lnTo>
                    <a:pt x="769" y="1030"/>
                  </a:lnTo>
                  <a:lnTo>
                    <a:pt x="766" y="1030"/>
                  </a:lnTo>
                  <a:lnTo>
                    <a:pt x="762" y="1026"/>
                  </a:lnTo>
                  <a:lnTo>
                    <a:pt x="758" y="1030"/>
                  </a:lnTo>
                  <a:lnTo>
                    <a:pt x="750" y="1034"/>
                  </a:lnTo>
                  <a:lnTo>
                    <a:pt x="746" y="1038"/>
                  </a:lnTo>
                  <a:lnTo>
                    <a:pt x="738" y="1038"/>
                  </a:lnTo>
                  <a:lnTo>
                    <a:pt x="734" y="1038"/>
                  </a:lnTo>
                  <a:lnTo>
                    <a:pt x="731" y="1038"/>
                  </a:lnTo>
                  <a:lnTo>
                    <a:pt x="727" y="1041"/>
                  </a:lnTo>
                  <a:lnTo>
                    <a:pt x="723" y="1045"/>
                  </a:lnTo>
                  <a:lnTo>
                    <a:pt x="715" y="1045"/>
                  </a:lnTo>
                  <a:lnTo>
                    <a:pt x="711" y="1045"/>
                  </a:lnTo>
                  <a:lnTo>
                    <a:pt x="707" y="1045"/>
                  </a:lnTo>
                  <a:lnTo>
                    <a:pt x="703" y="1049"/>
                  </a:lnTo>
                  <a:lnTo>
                    <a:pt x="696" y="1053"/>
                  </a:lnTo>
                  <a:lnTo>
                    <a:pt x="692" y="1053"/>
                  </a:lnTo>
                  <a:lnTo>
                    <a:pt x="688" y="1053"/>
                  </a:lnTo>
                  <a:lnTo>
                    <a:pt x="680" y="1049"/>
                  </a:lnTo>
                  <a:lnTo>
                    <a:pt x="676" y="1053"/>
                  </a:lnTo>
                  <a:lnTo>
                    <a:pt x="672" y="1053"/>
                  </a:lnTo>
                  <a:lnTo>
                    <a:pt x="668" y="1053"/>
                  </a:lnTo>
                  <a:lnTo>
                    <a:pt x="661" y="1053"/>
                  </a:lnTo>
                  <a:lnTo>
                    <a:pt x="657" y="1053"/>
                  </a:lnTo>
                  <a:lnTo>
                    <a:pt x="653" y="1057"/>
                  </a:lnTo>
                  <a:lnTo>
                    <a:pt x="645" y="1057"/>
                  </a:lnTo>
                  <a:lnTo>
                    <a:pt x="641" y="1061"/>
                  </a:lnTo>
                  <a:lnTo>
                    <a:pt x="637" y="1061"/>
                  </a:lnTo>
                  <a:lnTo>
                    <a:pt x="633" y="1065"/>
                  </a:lnTo>
                  <a:lnTo>
                    <a:pt x="633" y="1072"/>
                  </a:lnTo>
                  <a:lnTo>
                    <a:pt x="633" y="1076"/>
                  </a:lnTo>
                  <a:lnTo>
                    <a:pt x="630" y="1076"/>
                  </a:lnTo>
                  <a:lnTo>
                    <a:pt x="622" y="1076"/>
                  </a:lnTo>
                  <a:lnTo>
                    <a:pt x="618" y="1076"/>
                  </a:lnTo>
                  <a:lnTo>
                    <a:pt x="610" y="1076"/>
                  </a:lnTo>
                  <a:lnTo>
                    <a:pt x="606" y="1076"/>
                  </a:lnTo>
                  <a:lnTo>
                    <a:pt x="602" y="1076"/>
                  </a:lnTo>
                  <a:lnTo>
                    <a:pt x="598" y="1072"/>
                  </a:lnTo>
                  <a:lnTo>
                    <a:pt x="591" y="1072"/>
                  </a:lnTo>
                  <a:lnTo>
                    <a:pt x="587" y="1072"/>
                  </a:lnTo>
                  <a:lnTo>
                    <a:pt x="583" y="1072"/>
                  </a:lnTo>
                  <a:lnTo>
                    <a:pt x="579" y="1072"/>
                  </a:lnTo>
                  <a:lnTo>
                    <a:pt x="575" y="1069"/>
                  </a:lnTo>
                  <a:lnTo>
                    <a:pt x="567" y="1069"/>
                  </a:lnTo>
                  <a:lnTo>
                    <a:pt x="564" y="1069"/>
                  </a:lnTo>
                  <a:lnTo>
                    <a:pt x="556" y="1072"/>
                  </a:lnTo>
                  <a:lnTo>
                    <a:pt x="552" y="1072"/>
                  </a:lnTo>
                  <a:lnTo>
                    <a:pt x="548" y="1076"/>
                  </a:lnTo>
                  <a:lnTo>
                    <a:pt x="548" y="1080"/>
                  </a:lnTo>
                  <a:lnTo>
                    <a:pt x="544" y="1080"/>
                  </a:lnTo>
                  <a:lnTo>
                    <a:pt x="544" y="1084"/>
                  </a:lnTo>
                  <a:lnTo>
                    <a:pt x="540" y="1084"/>
                  </a:lnTo>
                  <a:lnTo>
                    <a:pt x="536" y="1088"/>
                  </a:lnTo>
                  <a:lnTo>
                    <a:pt x="532" y="1092"/>
                  </a:lnTo>
                  <a:lnTo>
                    <a:pt x="529" y="1092"/>
                  </a:lnTo>
                  <a:lnTo>
                    <a:pt x="525" y="1096"/>
                  </a:lnTo>
                  <a:lnTo>
                    <a:pt x="521" y="1096"/>
                  </a:lnTo>
                  <a:lnTo>
                    <a:pt x="513" y="1096"/>
                  </a:lnTo>
                  <a:lnTo>
                    <a:pt x="509" y="1096"/>
                  </a:lnTo>
                  <a:lnTo>
                    <a:pt x="505" y="1096"/>
                  </a:lnTo>
                  <a:lnTo>
                    <a:pt x="501" y="1092"/>
                  </a:lnTo>
                  <a:lnTo>
                    <a:pt x="497" y="1088"/>
                  </a:lnTo>
                  <a:lnTo>
                    <a:pt x="494" y="1088"/>
                  </a:lnTo>
                  <a:lnTo>
                    <a:pt x="490" y="1084"/>
                  </a:lnTo>
                  <a:lnTo>
                    <a:pt x="490" y="1080"/>
                  </a:lnTo>
                  <a:lnTo>
                    <a:pt x="486" y="1080"/>
                  </a:lnTo>
                  <a:lnTo>
                    <a:pt x="486" y="1076"/>
                  </a:lnTo>
                  <a:lnTo>
                    <a:pt x="478" y="1076"/>
                  </a:lnTo>
                  <a:lnTo>
                    <a:pt x="474" y="1076"/>
                  </a:lnTo>
                  <a:lnTo>
                    <a:pt x="470" y="1076"/>
                  </a:lnTo>
                  <a:lnTo>
                    <a:pt x="466" y="1080"/>
                  </a:lnTo>
                  <a:lnTo>
                    <a:pt x="462" y="1084"/>
                  </a:lnTo>
                  <a:lnTo>
                    <a:pt x="462" y="1092"/>
                  </a:lnTo>
                  <a:lnTo>
                    <a:pt x="459" y="1096"/>
                  </a:lnTo>
                  <a:lnTo>
                    <a:pt x="459" y="1100"/>
                  </a:lnTo>
                  <a:lnTo>
                    <a:pt x="459" y="1107"/>
                  </a:lnTo>
                  <a:lnTo>
                    <a:pt x="459" y="1111"/>
                  </a:lnTo>
                  <a:lnTo>
                    <a:pt x="459" y="1119"/>
                  </a:lnTo>
                  <a:lnTo>
                    <a:pt x="459" y="1123"/>
                  </a:lnTo>
                  <a:lnTo>
                    <a:pt x="459" y="1127"/>
                  </a:lnTo>
                  <a:lnTo>
                    <a:pt x="455" y="1131"/>
                  </a:lnTo>
                  <a:lnTo>
                    <a:pt x="451" y="1131"/>
                  </a:lnTo>
                  <a:lnTo>
                    <a:pt x="447" y="1127"/>
                  </a:lnTo>
                  <a:lnTo>
                    <a:pt x="443" y="1127"/>
                  </a:lnTo>
                  <a:lnTo>
                    <a:pt x="439" y="1123"/>
                  </a:lnTo>
                  <a:lnTo>
                    <a:pt x="435" y="1119"/>
                  </a:lnTo>
                  <a:lnTo>
                    <a:pt x="435" y="1115"/>
                  </a:lnTo>
                  <a:lnTo>
                    <a:pt x="435" y="1111"/>
                  </a:lnTo>
                  <a:lnTo>
                    <a:pt x="431" y="1107"/>
                  </a:lnTo>
                  <a:lnTo>
                    <a:pt x="431" y="1104"/>
                  </a:lnTo>
                  <a:lnTo>
                    <a:pt x="431" y="1100"/>
                  </a:lnTo>
                  <a:lnTo>
                    <a:pt x="431" y="1096"/>
                  </a:lnTo>
                  <a:lnTo>
                    <a:pt x="427" y="1092"/>
                  </a:lnTo>
                  <a:lnTo>
                    <a:pt x="424" y="1088"/>
                  </a:lnTo>
                  <a:lnTo>
                    <a:pt x="424" y="1084"/>
                  </a:lnTo>
                  <a:lnTo>
                    <a:pt x="420" y="1080"/>
                  </a:lnTo>
                  <a:lnTo>
                    <a:pt x="416" y="1080"/>
                  </a:lnTo>
                  <a:lnTo>
                    <a:pt x="412" y="1080"/>
                  </a:lnTo>
                  <a:lnTo>
                    <a:pt x="408" y="1076"/>
                  </a:lnTo>
                  <a:lnTo>
                    <a:pt x="404" y="1076"/>
                  </a:lnTo>
                  <a:lnTo>
                    <a:pt x="400" y="1072"/>
                  </a:lnTo>
                  <a:lnTo>
                    <a:pt x="400" y="1069"/>
                  </a:lnTo>
                  <a:lnTo>
                    <a:pt x="400" y="1061"/>
                  </a:lnTo>
                  <a:lnTo>
                    <a:pt x="396" y="1057"/>
                  </a:lnTo>
                  <a:lnTo>
                    <a:pt x="393" y="1053"/>
                  </a:lnTo>
                  <a:lnTo>
                    <a:pt x="389" y="1053"/>
                  </a:lnTo>
                  <a:lnTo>
                    <a:pt x="385" y="1049"/>
                  </a:lnTo>
                  <a:lnTo>
                    <a:pt x="381" y="1045"/>
                  </a:lnTo>
                  <a:lnTo>
                    <a:pt x="377" y="1045"/>
                  </a:lnTo>
                  <a:lnTo>
                    <a:pt x="373" y="1045"/>
                  </a:lnTo>
                  <a:lnTo>
                    <a:pt x="369" y="1045"/>
                  </a:lnTo>
                  <a:lnTo>
                    <a:pt x="365" y="1041"/>
                  </a:lnTo>
                  <a:lnTo>
                    <a:pt x="361" y="1038"/>
                  </a:lnTo>
                  <a:lnTo>
                    <a:pt x="358" y="1034"/>
                  </a:lnTo>
                  <a:lnTo>
                    <a:pt x="358" y="1030"/>
                  </a:lnTo>
                  <a:lnTo>
                    <a:pt x="354" y="1026"/>
                  </a:lnTo>
                  <a:lnTo>
                    <a:pt x="350" y="1022"/>
                  </a:lnTo>
                  <a:lnTo>
                    <a:pt x="350" y="1014"/>
                  </a:lnTo>
                  <a:lnTo>
                    <a:pt x="346" y="1010"/>
                  </a:lnTo>
                  <a:lnTo>
                    <a:pt x="346" y="1006"/>
                  </a:lnTo>
                  <a:lnTo>
                    <a:pt x="346" y="1003"/>
                  </a:lnTo>
                  <a:lnTo>
                    <a:pt x="342" y="999"/>
                  </a:lnTo>
                  <a:lnTo>
                    <a:pt x="338" y="995"/>
                  </a:lnTo>
                  <a:lnTo>
                    <a:pt x="338" y="991"/>
                  </a:lnTo>
                  <a:lnTo>
                    <a:pt x="334" y="987"/>
                  </a:lnTo>
                  <a:lnTo>
                    <a:pt x="334" y="983"/>
                  </a:lnTo>
                  <a:lnTo>
                    <a:pt x="330" y="979"/>
                  </a:lnTo>
                  <a:lnTo>
                    <a:pt x="326" y="975"/>
                  </a:lnTo>
                  <a:lnTo>
                    <a:pt x="326" y="971"/>
                  </a:lnTo>
                  <a:lnTo>
                    <a:pt x="323" y="968"/>
                  </a:lnTo>
                  <a:lnTo>
                    <a:pt x="319" y="964"/>
                  </a:lnTo>
                  <a:lnTo>
                    <a:pt x="319" y="960"/>
                  </a:lnTo>
                  <a:lnTo>
                    <a:pt x="315" y="952"/>
                  </a:lnTo>
                  <a:lnTo>
                    <a:pt x="315" y="948"/>
                  </a:lnTo>
                  <a:lnTo>
                    <a:pt x="311" y="944"/>
                  </a:lnTo>
                  <a:lnTo>
                    <a:pt x="307" y="948"/>
                  </a:lnTo>
                  <a:lnTo>
                    <a:pt x="303" y="948"/>
                  </a:lnTo>
                  <a:lnTo>
                    <a:pt x="299" y="944"/>
                  </a:lnTo>
                  <a:lnTo>
                    <a:pt x="299" y="940"/>
                  </a:lnTo>
                  <a:lnTo>
                    <a:pt x="295" y="936"/>
                  </a:lnTo>
                  <a:lnTo>
                    <a:pt x="295" y="933"/>
                  </a:lnTo>
                  <a:lnTo>
                    <a:pt x="291" y="929"/>
                  </a:lnTo>
                  <a:lnTo>
                    <a:pt x="288" y="925"/>
                  </a:lnTo>
                  <a:lnTo>
                    <a:pt x="284" y="921"/>
                  </a:lnTo>
                  <a:lnTo>
                    <a:pt x="284" y="917"/>
                  </a:lnTo>
                  <a:lnTo>
                    <a:pt x="280" y="913"/>
                  </a:lnTo>
                  <a:lnTo>
                    <a:pt x="284" y="905"/>
                  </a:lnTo>
                  <a:lnTo>
                    <a:pt x="284" y="901"/>
                  </a:lnTo>
                  <a:lnTo>
                    <a:pt x="284" y="894"/>
                  </a:lnTo>
                  <a:lnTo>
                    <a:pt x="288" y="890"/>
                  </a:lnTo>
                  <a:lnTo>
                    <a:pt x="288" y="886"/>
                  </a:lnTo>
                  <a:lnTo>
                    <a:pt x="284" y="882"/>
                  </a:lnTo>
                  <a:lnTo>
                    <a:pt x="284" y="878"/>
                  </a:lnTo>
                  <a:lnTo>
                    <a:pt x="280" y="874"/>
                  </a:lnTo>
                  <a:lnTo>
                    <a:pt x="276" y="870"/>
                  </a:lnTo>
                  <a:lnTo>
                    <a:pt x="272" y="867"/>
                  </a:lnTo>
                  <a:lnTo>
                    <a:pt x="268" y="867"/>
                  </a:lnTo>
                  <a:lnTo>
                    <a:pt x="260" y="863"/>
                  </a:lnTo>
                  <a:lnTo>
                    <a:pt x="257" y="863"/>
                  </a:lnTo>
                  <a:lnTo>
                    <a:pt x="253" y="859"/>
                  </a:lnTo>
                  <a:lnTo>
                    <a:pt x="249" y="855"/>
                  </a:lnTo>
                  <a:lnTo>
                    <a:pt x="245" y="855"/>
                  </a:lnTo>
                  <a:lnTo>
                    <a:pt x="241" y="851"/>
                  </a:lnTo>
                  <a:lnTo>
                    <a:pt x="237" y="847"/>
                  </a:lnTo>
                  <a:lnTo>
                    <a:pt x="237" y="843"/>
                  </a:lnTo>
                  <a:lnTo>
                    <a:pt x="233" y="839"/>
                  </a:lnTo>
                  <a:lnTo>
                    <a:pt x="229" y="835"/>
                  </a:lnTo>
                  <a:lnTo>
                    <a:pt x="229" y="832"/>
                  </a:lnTo>
                  <a:lnTo>
                    <a:pt x="229" y="828"/>
                  </a:lnTo>
                  <a:lnTo>
                    <a:pt x="225" y="824"/>
                  </a:lnTo>
                  <a:lnTo>
                    <a:pt x="225" y="816"/>
                  </a:lnTo>
                  <a:lnTo>
                    <a:pt x="222" y="812"/>
                  </a:lnTo>
                  <a:lnTo>
                    <a:pt x="218" y="812"/>
                  </a:lnTo>
                  <a:lnTo>
                    <a:pt x="214" y="812"/>
                  </a:lnTo>
                  <a:lnTo>
                    <a:pt x="214" y="816"/>
                  </a:lnTo>
                  <a:lnTo>
                    <a:pt x="210" y="816"/>
                  </a:lnTo>
                  <a:lnTo>
                    <a:pt x="210" y="824"/>
                  </a:lnTo>
                  <a:lnTo>
                    <a:pt x="210" y="828"/>
                  </a:lnTo>
                  <a:lnTo>
                    <a:pt x="206" y="828"/>
                  </a:lnTo>
                  <a:lnTo>
                    <a:pt x="202" y="832"/>
                  </a:lnTo>
                  <a:lnTo>
                    <a:pt x="198" y="832"/>
                  </a:lnTo>
                  <a:lnTo>
                    <a:pt x="190" y="832"/>
                  </a:lnTo>
                  <a:lnTo>
                    <a:pt x="187" y="835"/>
                  </a:lnTo>
                  <a:lnTo>
                    <a:pt x="183" y="835"/>
                  </a:lnTo>
                  <a:lnTo>
                    <a:pt x="179" y="839"/>
                  </a:lnTo>
                  <a:lnTo>
                    <a:pt x="175" y="847"/>
                  </a:lnTo>
                  <a:lnTo>
                    <a:pt x="175" y="851"/>
                  </a:lnTo>
                  <a:lnTo>
                    <a:pt x="171" y="855"/>
                  </a:lnTo>
                  <a:lnTo>
                    <a:pt x="171" y="859"/>
                  </a:lnTo>
                  <a:lnTo>
                    <a:pt x="167" y="867"/>
                  </a:lnTo>
                  <a:lnTo>
                    <a:pt x="167" y="870"/>
                  </a:lnTo>
                  <a:lnTo>
                    <a:pt x="163" y="870"/>
                  </a:lnTo>
                  <a:lnTo>
                    <a:pt x="159" y="870"/>
                  </a:lnTo>
                  <a:lnTo>
                    <a:pt x="155" y="870"/>
                  </a:lnTo>
                  <a:lnTo>
                    <a:pt x="152" y="867"/>
                  </a:lnTo>
                  <a:lnTo>
                    <a:pt x="148" y="863"/>
                  </a:lnTo>
                  <a:lnTo>
                    <a:pt x="144" y="859"/>
                  </a:lnTo>
                  <a:lnTo>
                    <a:pt x="144" y="855"/>
                  </a:lnTo>
                  <a:lnTo>
                    <a:pt x="140" y="851"/>
                  </a:lnTo>
                  <a:lnTo>
                    <a:pt x="140" y="847"/>
                  </a:lnTo>
                  <a:lnTo>
                    <a:pt x="140" y="839"/>
                  </a:lnTo>
                  <a:lnTo>
                    <a:pt x="140" y="835"/>
                  </a:lnTo>
                  <a:lnTo>
                    <a:pt x="144" y="832"/>
                  </a:lnTo>
                  <a:lnTo>
                    <a:pt x="144" y="824"/>
                  </a:lnTo>
                  <a:lnTo>
                    <a:pt x="144" y="820"/>
                  </a:lnTo>
                  <a:lnTo>
                    <a:pt x="140" y="816"/>
                  </a:lnTo>
                  <a:lnTo>
                    <a:pt x="136" y="816"/>
                  </a:lnTo>
                  <a:lnTo>
                    <a:pt x="132" y="816"/>
                  </a:lnTo>
                  <a:lnTo>
                    <a:pt x="128" y="816"/>
                  </a:lnTo>
                  <a:lnTo>
                    <a:pt x="124" y="808"/>
                  </a:lnTo>
                  <a:lnTo>
                    <a:pt x="124" y="804"/>
                  </a:lnTo>
                  <a:lnTo>
                    <a:pt x="124" y="800"/>
                  </a:lnTo>
                  <a:lnTo>
                    <a:pt x="124" y="797"/>
                  </a:lnTo>
                  <a:lnTo>
                    <a:pt x="121" y="793"/>
                  </a:lnTo>
                  <a:lnTo>
                    <a:pt x="117" y="785"/>
                  </a:lnTo>
                  <a:lnTo>
                    <a:pt x="113" y="781"/>
                  </a:lnTo>
                  <a:lnTo>
                    <a:pt x="109" y="777"/>
                  </a:lnTo>
                  <a:lnTo>
                    <a:pt x="101" y="773"/>
                  </a:lnTo>
                  <a:lnTo>
                    <a:pt x="101" y="769"/>
                  </a:lnTo>
                  <a:lnTo>
                    <a:pt x="101" y="762"/>
                  </a:lnTo>
                  <a:lnTo>
                    <a:pt x="93" y="762"/>
                  </a:lnTo>
                  <a:lnTo>
                    <a:pt x="89" y="758"/>
                  </a:lnTo>
                  <a:lnTo>
                    <a:pt x="86" y="754"/>
                  </a:lnTo>
                  <a:lnTo>
                    <a:pt x="82" y="754"/>
                  </a:lnTo>
                  <a:lnTo>
                    <a:pt x="78" y="750"/>
                  </a:lnTo>
                  <a:lnTo>
                    <a:pt x="74" y="750"/>
                  </a:lnTo>
                  <a:lnTo>
                    <a:pt x="66" y="746"/>
                  </a:lnTo>
                  <a:lnTo>
                    <a:pt x="62" y="746"/>
                  </a:lnTo>
                  <a:lnTo>
                    <a:pt x="58" y="750"/>
                  </a:lnTo>
                  <a:lnTo>
                    <a:pt x="54" y="750"/>
                  </a:lnTo>
                  <a:lnTo>
                    <a:pt x="51" y="742"/>
                  </a:lnTo>
                  <a:lnTo>
                    <a:pt x="47" y="742"/>
                  </a:lnTo>
                  <a:lnTo>
                    <a:pt x="43" y="738"/>
                  </a:lnTo>
                  <a:lnTo>
                    <a:pt x="43" y="734"/>
                  </a:lnTo>
                  <a:lnTo>
                    <a:pt x="43" y="727"/>
                  </a:lnTo>
                  <a:lnTo>
                    <a:pt x="51" y="727"/>
                  </a:lnTo>
                  <a:lnTo>
                    <a:pt x="54" y="723"/>
                  </a:lnTo>
                  <a:lnTo>
                    <a:pt x="58" y="719"/>
                  </a:lnTo>
                  <a:lnTo>
                    <a:pt x="66" y="719"/>
                  </a:lnTo>
                  <a:lnTo>
                    <a:pt x="70" y="711"/>
                  </a:lnTo>
                  <a:lnTo>
                    <a:pt x="66" y="707"/>
                  </a:lnTo>
                  <a:lnTo>
                    <a:pt x="62" y="703"/>
                  </a:lnTo>
                  <a:lnTo>
                    <a:pt x="58" y="699"/>
                  </a:lnTo>
                  <a:lnTo>
                    <a:pt x="54" y="696"/>
                  </a:lnTo>
                  <a:lnTo>
                    <a:pt x="54" y="692"/>
                  </a:lnTo>
                  <a:lnTo>
                    <a:pt x="51" y="684"/>
                  </a:lnTo>
                  <a:lnTo>
                    <a:pt x="47" y="680"/>
                  </a:lnTo>
                  <a:lnTo>
                    <a:pt x="43" y="680"/>
                  </a:lnTo>
                  <a:lnTo>
                    <a:pt x="39" y="680"/>
                  </a:lnTo>
                  <a:lnTo>
                    <a:pt x="35" y="680"/>
                  </a:lnTo>
                  <a:lnTo>
                    <a:pt x="27" y="680"/>
                  </a:lnTo>
                  <a:lnTo>
                    <a:pt x="23" y="680"/>
                  </a:lnTo>
                  <a:lnTo>
                    <a:pt x="19" y="676"/>
                  </a:lnTo>
                  <a:lnTo>
                    <a:pt x="16" y="676"/>
                  </a:lnTo>
                  <a:lnTo>
                    <a:pt x="8" y="672"/>
                  </a:lnTo>
                  <a:lnTo>
                    <a:pt x="4" y="672"/>
                  </a:lnTo>
                  <a:lnTo>
                    <a:pt x="0" y="668"/>
                  </a:lnTo>
                  <a:lnTo>
                    <a:pt x="0" y="664"/>
                  </a:lnTo>
                  <a:lnTo>
                    <a:pt x="0" y="657"/>
                  </a:lnTo>
                  <a:lnTo>
                    <a:pt x="4" y="653"/>
                  </a:lnTo>
                  <a:lnTo>
                    <a:pt x="4" y="649"/>
                  </a:lnTo>
                  <a:lnTo>
                    <a:pt x="4" y="645"/>
                  </a:lnTo>
                  <a:lnTo>
                    <a:pt x="12" y="645"/>
                  </a:lnTo>
                  <a:lnTo>
                    <a:pt x="16" y="645"/>
                  </a:lnTo>
                  <a:lnTo>
                    <a:pt x="19" y="649"/>
                  </a:lnTo>
                  <a:lnTo>
                    <a:pt x="23" y="649"/>
                  </a:lnTo>
                  <a:lnTo>
                    <a:pt x="31" y="649"/>
                  </a:lnTo>
                  <a:lnTo>
                    <a:pt x="35" y="645"/>
                  </a:lnTo>
                  <a:lnTo>
                    <a:pt x="35" y="641"/>
                  </a:lnTo>
                  <a:lnTo>
                    <a:pt x="35" y="633"/>
                  </a:lnTo>
                  <a:lnTo>
                    <a:pt x="43" y="633"/>
                  </a:lnTo>
                  <a:lnTo>
                    <a:pt x="47" y="633"/>
                  </a:lnTo>
                  <a:lnTo>
                    <a:pt x="51" y="633"/>
                  </a:lnTo>
                  <a:lnTo>
                    <a:pt x="58" y="633"/>
                  </a:lnTo>
                  <a:lnTo>
                    <a:pt x="66" y="633"/>
                  </a:lnTo>
                  <a:lnTo>
                    <a:pt x="70" y="629"/>
                  </a:lnTo>
                  <a:lnTo>
                    <a:pt x="70" y="622"/>
                  </a:lnTo>
                  <a:lnTo>
                    <a:pt x="70" y="618"/>
                  </a:lnTo>
                  <a:lnTo>
                    <a:pt x="70" y="614"/>
                  </a:lnTo>
                  <a:lnTo>
                    <a:pt x="70" y="610"/>
                  </a:lnTo>
                  <a:lnTo>
                    <a:pt x="70" y="602"/>
                  </a:lnTo>
                  <a:lnTo>
                    <a:pt x="70" y="598"/>
                  </a:lnTo>
                  <a:lnTo>
                    <a:pt x="78" y="594"/>
                  </a:lnTo>
                  <a:lnTo>
                    <a:pt x="82" y="594"/>
                  </a:lnTo>
                  <a:lnTo>
                    <a:pt x="86" y="594"/>
                  </a:lnTo>
                  <a:lnTo>
                    <a:pt x="89" y="591"/>
                  </a:lnTo>
                  <a:lnTo>
                    <a:pt x="93" y="587"/>
                  </a:lnTo>
                  <a:lnTo>
                    <a:pt x="97" y="583"/>
                  </a:lnTo>
                  <a:lnTo>
                    <a:pt x="101" y="575"/>
                  </a:lnTo>
                  <a:lnTo>
                    <a:pt x="105" y="571"/>
                  </a:lnTo>
                  <a:lnTo>
                    <a:pt x="109" y="567"/>
                  </a:lnTo>
                  <a:lnTo>
                    <a:pt x="109" y="560"/>
                  </a:lnTo>
                  <a:lnTo>
                    <a:pt x="109" y="556"/>
                  </a:lnTo>
                  <a:lnTo>
                    <a:pt x="109" y="552"/>
                  </a:lnTo>
                  <a:lnTo>
                    <a:pt x="109" y="544"/>
                  </a:lnTo>
                  <a:lnTo>
                    <a:pt x="109" y="540"/>
                  </a:lnTo>
                  <a:lnTo>
                    <a:pt x="113" y="532"/>
                  </a:lnTo>
                  <a:lnTo>
                    <a:pt x="117" y="528"/>
                  </a:lnTo>
                  <a:lnTo>
                    <a:pt x="117" y="525"/>
                  </a:lnTo>
                  <a:lnTo>
                    <a:pt x="117" y="517"/>
                  </a:lnTo>
                  <a:lnTo>
                    <a:pt x="117" y="513"/>
                  </a:lnTo>
                  <a:lnTo>
                    <a:pt x="117" y="509"/>
                  </a:lnTo>
                  <a:lnTo>
                    <a:pt x="128" y="505"/>
                  </a:lnTo>
                  <a:lnTo>
                    <a:pt x="132" y="497"/>
                  </a:lnTo>
                  <a:lnTo>
                    <a:pt x="132" y="493"/>
                  </a:lnTo>
                  <a:lnTo>
                    <a:pt x="136" y="490"/>
                  </a:lnTo>
                  <a:lnTo>
                    <a:pt x="140" y="486"/>
                  </a:lnTo>
                  <a:lnTo>
                    <a:pt x="144" y="482"/>
                  </a:lnTo>
                  <a:lnTo>
                    <a:pt x="148" y="478"/>
                  </a:lnTo>
                  <a:lnTo>
                    <a:pt x="152" y="482"/>
                  </a:lnTo>
                  <a:lnTo>
                    <a:pt x="152" y="478"/>
                  </a:lnTo>
                  <a:lnTo>
                    <a:pt x="155" y="474"/>
                  </a:lnTo>
                  <a:lnTo>
                    <a:pt x="152" y="470"/>
                  </a:lnTo>
                  <a:lnTo>
                    <a:pt x="148" y="466"/>
                  </a:lnTo>
                  <a:lnTo>
                    <a:pt x="148" y="462"/>
                  </a:lnTo>
                  <a:lnTo>
                    <a:pt x="144" y="458"/>
                  </a:lnTo>
                  <a:lnTo>
                    <a:pt x="140" y="455"/>
                  </a:lnTo>
                  <a:lnTo>
                    <a:pt x="140" y="451"/>
                  </a:lnTo>
                  <a:lnTo>
                    <a:pt x="140" y="443"/>
                  </a:lnTo>
                  <a:lnTo>
                    <a:pt x="140" y="439"/>
                  </a:lnTo>
                  <a:lnTo>
                    <a:pt x="140" y="431"/>
                  </a:lnTo>
                  <a:lnTo>
                    <a:pt x="140" y="427"/>
                  </a:lnTo>
                  <a:lnTo>
                    <a:pt x="140" y="424"/>
                  </a:lnTo>
                  <a:lnTo>
                    <a:pt x="140" y="420"/>
                  </a:lnTo>
                  <a:lnTo>
                    <a:pt x="140" y="416"/>
                  </a:lnTo>
                  <a:lnTo>
                    <a:pt x="144" y="408"/>
                  </a:lnTo>
                  <a:lnTo>
                    <a:pt x="144" y="404"/>
                  </a:lnTo>
                  <a:lnTo>
                    <a:pt x="140" y="400"/>
                  </a:lnTo>
                  <a:lnTo>
                    <a:pt x="144" y="392"/>
                  </a:lnTo>
                  <a:lnTo>
                    <a:pt x="144" y="389"/>
                  </a:lnTo>
                  <a:lnTo>
                    <a:pt x="148" y="381"/>
                  </a:lnTo>
                  <a:lnTo>
                    <a:pt x="148" y="377"/>
                  </a:lnTo>
                  <a:lnTo>
                    <a:pt x="152" y="373"/>
                  </a:lnTo>
                  <a:lnTo>
                    <a:pt x="152" y="369"/>
                  </a:lnTo>
                  <a:lnTo>
                    <a:pt x="155" y="365"/>
                  </a:lnTo>
                  <a:lnTo>
                    <a:pt x="155" y="361"/>
                  </a:lnTo>
                  <a:lnTo>
                    <a:pt x="159" y="354"/>
                  </a:lnTo>
                  <a:lnTo>
                    <a:pt x="159" y="350"/>
                  </a:lnTo>
                  <a:lnTo>
                    <a:pt x="159" y="342"/>
                  </a:lnTo>
                  <a:lnTo>
                    <a:pt x="159" y="338"/>
                  </a:lnTo>
                  <a:lnTo>
                    <a:pt x="159" y="334"/>
                  </a:lnTo>
                  <a:lnTo>
                    <a:pt x="159" y="330"/>
                  </a:lnTo>
                  <a:lnTo>
                    <a:pt x="155" y="326"/>
                  </a:lnTo>
                  <a:lnTo>
                    <a:pt x="152" y="322"/>
                  </a:lnTo>
                  <a:lnTo>
                    <a:pt x="148" y="322"/>
                  </a:lnTo>
                  <a:lnTo>
                    <a:pt x="144" y="322"/>
                  </a:lnTo>
                  <a:lnTo>
                    <a:pt x="144" y="319"/>
                  </a:lnTo>
                  <a:lnTo>
                    <a:pt x="136" y="319"/>
                  </a:lnTo>
                  <a:lnTo>
                    <a:pt x="132" y="315"/>
                  </a:lnTo>
                  <a:lnTo>
                    <a:pt x="132" y="311"/>
                  </a:lnTo>
                  <a:lnTo>
                    <a:pt x="128" y="307"/>
                  </a:lnTo>
                  <a:lnTo>
                    <a:pt x="128" y="303"/>
                  </a:lnTo>
                  <a:lnTo>
                    <a:pt x="128" y="295"/>
                  </a:lnTo>
                  <a:lnTo>
                    <a:pt x="128" y="291"/>
                  </a:lnTo>
                  <a:lnTo>
                    <a:pt x="128" y="284"/>
                  </a:lnTo>
                  <a:lnTo>
                    <a:pt x="128" y="280"/>
                  </a:lnTo>
                  <a:lnTo>
                    <a:pt x="128" y="276"/>
                  </a:lnTo>
                  <a:lnTo>
                    <a:pt x="128" y="272"/>
                  </a:lnTo>
                  <a:lnTo>
                    <a:pt x="128" y="264"/>
                  </a:lnTo>
                  <a:lnTo>
                    <a:pt x="132" y="260"/>
                  </a:lnTo>
                  <a:lnTo>
                    <a:pt x="132" y="256"/>
                  </a:lnTo>
                  <a:lnTo>
                    <a:pt x="136" y="253"/>
                  </a:lnTo>
                  <a:lnTo>
                    <a:pt x="140" y="249"/>
                  </a:lnTo>
                  <a:lnTo>
                    <a:pt x="144" y="245"/>
                  </a:lnTo>
                  <a:lnTo>
                    <a:pt x="144" y="241"/>
                  </a:lnTo>
                  <a:lnTo>
                    <a:pt x="148" y="241"/>
                  </a:lnTo>
                  <a:lnTo>
                    <a:pt x="152" y="237"/>
                  </a:lnTo>
                  <a:lnTo>
                    <a:pt x="152" y="229"/>
                  </a:lnTo>
                  <a:lnTo>
                    <a:pt x="155" y="225"/>
                  </a:lnTo>
                  <a:lnTo>
                    <a:pt x="155" y="221"/>
                  </a:lnTo>
                  <a:lnTo>
                    <a:pt x="159" y="218"/>
                  </a:lnTo>
                  <a:lnTo>
                    <a:pt x="159" y="210"/>
                  </a:lnTo>
                  <a:lnTo>
                    <a:pt x="163" y="206"/>
                  </a:lnTo>
                  <a:lnTo>
                    <a:pt x="163" y="202"/>
                  </a:lnTo>
                  <a:lnTo>
                    <a:pt x="167" y="198"/>
                  </a:lnTo>
                  <a:lnTo>
                    <a:pt x="175" y="190"/>
                  </a:lnTo>
                  <a:lnTo>
                    <a:pt x="179" y="186"/>
                  </a:lnTo>
                  <a:lnTo>
                    <a:pt x="183" y="186"/>
                  </a:lnTo>
                  <a:lnTo>
                    <a:pt x="187" y="190"/>
                  </a:lnTo>
                  <a:lnTo>
                    <a:pt x="187" y="198"/>
                  </a:lnTo>
                  <a:lnTo>
                    <a:pt x="194" y="198"/>
                  </a:lnTo>
                  <a:lnTo>
                    <a:pt x="198" y="194"/>
                  </a:lnTo>
                  <a:lnTo>
                    <a:pt x="202" y="190"/>
                  </a:lnTo>
                  <a:lnTo>
                    <a:pt x="206" y="186"/>
                  </a:lnTo>
                  <a:lnTo>
                    <a:pt x="214" y="186"/>
                  </a:lnTo>
                  <a:lnTo>
                    <a:pt x="218" y="190"/>
                  </a:lnTo>
                  <a:lnTo>
                    <a:pt x="222" y="194"/>
                  </a:lnTo>
                  <a:lnTo>
                    <a:pt x="225" y="202"/>
                  </a:lnTo>
                  <a:lnTo>
                    <a:pt x="229" y="206"/>
                  </a:lnTo>
                  <a:lnTo>
                    <a:pt x="233" y="206"/>
                  </a:lnTo>
                  <a:lnTo>
                    <a:pt x="237" y="202"/>
                  </a:lnTo>
                  <a:lnTo>
                    <a:pt x="237" y="198"/>
                  </a:lnTo>
                  <a:lnTo>
                    <a:pt x="237" y="190"/>
                  </a:lnTo>
                  <a:lnTo>
                    <a:pt x="245" y="190"/>
                  </a:lnTo>
                  <a:lnTo>
                    <a:pt x="249" y="190"/>
                  </a:lnTo>
                  <a:lnTo>
                    <a:pt x="253" y="190"/>
                  </a:lnTo>
                  <a:lnTo>
                    <a:pt x="257" y="183"/>
                  </a:lnTo>
                  <a:lnTo>
                    <a:pt x="260" y="179"/>
                  </a:lnTo>
                  <a:lnTo>
                    <a:pt x="264" y="175"/>
                  </a:lnTo>
                  <a:lnTo>
                    <a:pt x="264" y="171"/>
                  </a:lnTo>
                  <a:lnTo>
                    <a:pt x="268" y="163"/>
                  </a:lnTo>
                  <a:lnTo>
                    <a:pt x="272" y="163"/>
                  </a:lnTo>
                  <a:lnTo>
                    <a:pt x="276" y="159"/>
                  </a:lnTo>
                  <a:lnTo>
                    <a:pt x="284" y="159"/>
                  </a:lnTo>
                  <a:lnTo>
                    <a:pt x="288" y="159"/>
                  </a:lnTo>
                  <a:lnTo>
                    <a:pt x="291" y="159"/>
                  </a:lnTo>
                  <a:lnTo>
                    <a:pt x="299" y="159"/>
                  </a:lnTo>
                  <a:lnTo>
                    <a:pt x="303" y="167"/>
                  </a:lnTo>
                  <a:lnTo>
                    <a:pt x="307" y="171"/>
                  </a:lnTo>
                  <a:lnTo>
                    <a:pt x="315" y="167"/>
                  </a:lnTo>
                  <a:lnTo>
                    <a:pt x="319" y="163"/>
                  </a:lnTo>
                  <a:lnTo>
                    <a:pt x="323" y="155"/>
                  </a:lnTo>
                  <a:lnTo>
                    <a:pt x="326" y="151"/>
                  </a:lnTo>
                  <a:lnTo>
                    <a:pt x="330" y="148"/>
                  </a:lnTo>
                  <a:lnTo>
                    <a:pt x="338" y="144"/>
                  </a:lnTo>
                  <a:lnTo>
                    <a:pt x="338" y="140"/>
                  </a:lnTo>
                  <a:lnTo>
                    <a:pt x="342" y="136"/>
                  </a:lnTo>
                  <a:lnTo>
                    <a:pt x="346" y="132"/>
                  </a:lnTo>
                  <a:lnTo>
                    <a:pt x="354" y="128"/>
                  </a:lnTo>
                  <a:lnTo>
                    <a:pt x="358" y="128"/>
                  </a:lnTo>
                  <a:lnTo>
                    <a:pt x="361" y="124"/>
                  </a:lnTo>
                  <a:lnTo>
                    <a:pt x="361" y="120"/>
                  </a:lnTo>
                  <a:lnTo>
                    <a:pt x="361" y="113"/>
                  </a:lnTo>
                  <a:lnTo>
                    <a:pt x="361" y="109"/>
                  </a:lnTo>
                  <a:lnTo>
                    <a:pt x="365" y="105"/>
                  </a:lnTo>
                  <a:lnTo>
                    <a:pt x="373" y="105"/>
                  </a:lnTo>
                  <a:lnTo>
                    <a:pt x="373" y="101"/>
                  </a:lnTo>
                  <a:lnTo>
                    <a:pt x="373" y="97"/>
                  </a:lnTo>
                  <a:lnTo>
                    <a:pt x="381" y="93"/>
                  </a:lnTo>
                  <a:lnTo>
                    <a:pt x="385" y="93"/>
                  </a:lnTo>
                  <a:lnTo>
                    <a:pt x="389" y="89"/>
                  </a:lnTo>
                  <a:lnTo>
                    <a:pt x="393" y="85"/>
                  </a:lnTo>
                  <a:lnTo>
                    <a:pt x="408" y="101"/>
                  </a:lnTo>
                  <a:lnTo>
                    <a:pt x="404" y="113"/>
                  </a:lnTo>
                  <a:lnTo>
                    <a:pt x="400" y="124"/>
                  </a:lnTo>
                  <a:lnTo>
                    <a:pt x="396" y="148"/>
                  </a:lnTo>
                  <a:lnTo>
                    <a:pt x="396" y="159"/>
                  </a:lnTo>
                  <a:lnTo>
                    <a:pt x="400" y="190"/>
                  </a:lnTo>
                  <a:lnTo>
                    <a:pt x="404" y="218"/>
                  </a:lnTo>
                  <a:lnTo>
                    <a:pt x="443" y="245"/>
                  </a:lnTo>
                  <a:lnTo>
                    <a:pt x="451" y="249"/>
                  </a:lnTo>
                  <a:lnTo>
                    <a:pt x="466" y="249"/>
                  </a:lnTo>
                  <a:lnTo>
                    <a:pt x="517" y="249"/>
                  </a:lnTo>
                  <a:lnTo>
                    <a:pt x="532" y="241"/>
                  </a:lnTo>
                  <a:lnTo>
                    <a:pt x="536" y="229"/>
                  </a:lnTo>
                  <a:lnTo>
                    <a:pt x="548" y="214"/>
                  </a:lnTo>
                  <a:lnTo>
                    <a:pt x="571" y="206"/>
                  </a:lnTo>
                  <a:lnTo>
                    <a:pt x="591" y="198"/>
                  </a:lnTo>
                  <a:lnTo>
                    <a:pt x="622" y="183"/>
                  </a:lnTo>
                  <a:lnTo>
                    <a:pt x="630" y="167"/>
                  </a:lnTo>
                  <a:lnTo>
                    <a:pt x="618" y="163"/>
                  </a:lnTo>
                  <a:lnTo>
                    <a:pt x="602" y="159"/>
                  </a:lnTo>
                  <a:lnTo>
                    <a:pt x="591" y="159"/>
                  </a:lnTo>
                  <a:lnTo>
                    <a:pt x="560" y="144"/>
                  </a:lnTo>
                  <a:lnTo>
                    <a:pt x="548" y="124"/>
                  </a:lnTo>
                  <a:lnTo>
                    <a:pt x="536" y="105"/>
                  </a:lnTo>
                  <a:lnTo>
                    <a:pt x="525" y="89"/>
                  </a:lnTo>
                  <a:lnTo>
                    <a:pt x="505" y="82"/>
                  </a:lnTo>
                  <a:lnTo>
                    <a:pt x="482" y="70"/>
                  </a:lnTo>
                  <a:lnTo>
                    <a:pt x="482" y="58"/>
                  </a:lnTo>
                  <a:lnTo>
                    <a:pt x="486" y="39"/>
                  </a:lnTo>
                  <a:lnTo>
                    <a:pt x="521" y="0"/>
                  </a:lnTo>
                  <a:lnTo>
                    <a:pt x="540" y="4"/>
                  </a:lnTo>
                  <a:lnTo>
                    <a:pt x="556" y="12"/>
                  </a:lnTo>
                  <a:lnTo>
                    <a:pt x="575" y="27"/>
                  </a:lnTo>
                  <a:lnTo>
                    <a:pt x="587" y="31"/>
                  </a:lnTo>
                  <a:lnTo>
                    <a:pt x="598" y="35"/>
                  </a:lnTo>
                  <a:lnTo>
                    <a:pt x="614" y="35"/>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7" name="Freeform 7"/>
            <p:cNvSpPr>
              <a:spLocks noEditPoints="1"/>
            </p:cNvSpPr>
            <p:nvPr/>
          </p:nvSpPr>
          <p:spPr bwMode="auto">
            <a:xfrm>
              <a:off x="1418" y="485"/>
              <a:ext cx="917" cy="1543"/>
            </a:xfrm>
            <a:custGeom>
              <a:avLst/>
              <a:gdLst>
                <a:gd name="T0" fmla="*/ 792 w 917"/>
                <a:gd name="T1" fmla="*/ 1228 h 1543"/>
                <a:gd name="T2" fmla="*/ 831 w 917"/>
                <a:gd name="T3" fmla="*/ 1220 h 1543"/>
                <a:gd name="T4" fmla="*/ 816 w 917"/>
                <a:gd name="T5" fmla="*/ 1267 h 1543"/>
                <a:gd name="T6" fmla="*/ 734 w 917"/>
                <a:gd name="T7" fmla="*/ 1216 h 1543"/>
                <a:gd name="T8" fmla="*/ 777 w 917"/>
                <a:gd name="T9" fmla="*/ 1208 h 1543"/>
                <a:gd name="T10" fmla="*/ 50 w 917"/>
                <a:gd name="T11" fmla="*/ 19 h 1543"/>
                <a:gd name="T12" fmla="*/ 171 w 917"/>
                <a:gd name="T13" fmla="*/ 54 h 1543"/>
                <a:gd name="T14" fmla="*/ 213 w 917"/>
                <a:gd name="T15" fmla="*/ 85 h 1543"/>
                <a:gd name="T16" fmla="*/ 260 w 917"/>
                <a:gd name="T17" fmla="*/ 116 h 1543"/>
                <a:gd name="T18" fmla="*/ 307 w 917"/>
                <a:gd name="T19" fmla="*/ 105 h 1543"/>
                <a:gd name="T20" fmla="*/ 361 w 917"/>
                <a:gd name="T21" fmla="*/ 97 h 1543"/>
                <a:gd name="T22" fmla="*/ 404 w 917"/>
                <a:gd name="T23" fmla="*/ 124 h 1543"/>
                <a:gd name="T24" fmla="*/ 443 w 917"/>
                <a:gd name="T25" fmla="*/ 159 h 1543"/>
                <a:gd name="T26" fmla="*/ 470 w 917"/>
                <a:gd name="T27" fmla="*/ 74 h 1543"/>
                <a:gd name="T28" fmla="*/ 548 w 917"/>
                <a:gd name="T29" fmla="*/ 101 h 1543"/>
                <a:gd name="T30" fmla="*/ 614 w 917"/>
                <a:gd name="T31" fmla="*/ 163 h 1543"/>
                <a:gd name="T32" fmla="*/ 684 w 917"/>
                <a:gd name="T33" fmla="*/ 264 h 1543"/>
                <a:gd name="T34" fmla="*/ 722 w 917"/>
                <a:gd name="T35" fmla="*/ 357 h 1543"/>
                <a:gd name="T36" fmla="*/ 734 w 917"/>
                <a:gd name="T37" fmla="*/ 493 h 1543"/>
                <a:gd name="T38" fmla="*/ 742 w 917"/>
                <a:gd name="T39" fmla="*/ 544 h 1543"/>
                <a:gd name="T40" fmla="*/ 773 w 917"/>
                <a:gd name="T41" fmla="*/ 591 h 1543"/>
                <a:gd name="T42" fmla="*/ 785 w 917"/>
                <a:gd name="T43" fmla="*/ 649 h 1543"/>
                <a:gd name="T44" fmla="*/ 788 w 917"/>
                <a:gd name="T45" fmla="*/ 707 h 1543"/>
                <a:gd name="T46" fmla="*/ 757 w 917"/>
                <a:gd name="T47" fmla="*/ 762 h 1543"/>
                <a:gd name="T48" fmla="*/ 785 w 917"/>
                <a:gd name="T49" fmla="*/ 816 h 1543"/>
                <a:gd name="T50" fmla="*/ 831 w 917"/>
                <a:gd name="T51" fmla="*/ 870 h 1543"/>
                <a:gd name="T52" fmla="*/ 882 w 917"/>
                <a:gd name="T53" fmla="*/ 921 h 1543"/>
                <a:gd name="T54" fmla="*/ 913 w 917"/>
                <a:gd name="T55" fmla="*/ 983 h 1543"/>
                <a:gd name="T56" fmla="*/ 769 w 917"/>
                <a:gd name="T57" fmla="*/ 1041 h 1543"/>
                <a:gd name="T58" fmla="*/ 757 w 917"/>
                <a:gd name="T59" fmla="*/ 1103 h 1543"/>
                <a:gd name="T60" fmla="*/ 726 w 917"/>
                <a:gd name="T61" fmla="*/ 1158 h 1543"/>
                <a:gd name="T62" fmla="*/ 695 w 917"/>
                <a:gd name="T63" fmla="*/ 1201 h 1543"/>
                <a:gd name="T64" fmla="*/ 672 w 917"/>
                <a:gd name="T65" fmla="*/ 1243 h 1543"/>
                <a:gd name="T66" fmla="*/ 649 w 917"/>
                <a:gd name="T67" fmla="*/ 1298 h 1543"/>
                <a:gd name="T68" fmla="*/ 365 w 917"/>
                <a:gd name="T69" fmla="*/ 1364 h 1543"/>
                <a:gd name="T70" fmla="*/ 400 w 917"/>
                <a:gd name="T71" fmla="*/ 1543 h 1543"/>
                <a:gd name="T72" fmla="*/ 264 w 917"/>
                <a:gd name="T73" fmla="*/ 1364 h 1543"/>
                <a:gd name="T74" fmla="*/ 194 w 917"/>
                <a:gd name="T75" fmla="*/ 1360 h 1543"/>
                <a:gd name="T76" fmla="*/ 155 w 917"/>
                <a:gd name="T77" fmla="*/ 1282 h 1543"/>
                <a:gd name="T78" fmla="*/ 171 w 917"/>
                <a:gd name="T79" fmla="*/ 1205 h 1543"/>
                <a:gd name="T80" fmla="*/ 178 w 917"/>
                <a:gd name="T81" fmla="*/ 1123 h 1543"/>
                <a:gd name="T82" fmla="*/ 174 w 917"/>
                <a:gd name="T83" fmla="*/ 1034 h 1543"/>
                <a:gd name="T84" fmla="*/ 143 w 917"/>
                <a:gd name="T85" fmla="*/ 991 h 1543"/>
                <a:gd name="T86" fmla="*/ 163 w 917"/>
                <a:gd name="T87" fmla="*/ 933 h 1543"/>
                <a:gd name="T88" fmla="*/ 198 w 917"/>
                <a:gd name="T89" fmla="*/ 859 h 1543"/>
                <a:gd name="T90" fmla="*/ 182 w 917"/>
                <a:gd name="T91" fmla="*/ 777 h 1543"/>
                <a:gd name="T92" fmla="*/ 155 w 917"/>
                <a:gd name="T93" fmla="*/ 703 h 1543"/>
                <a:gd name="T94" fmla="*/ 190 w 917"/>
                <a:gd name="T95" fmla="*/ 664 h 1543"/>
                <a:gd name="T96" fmla="*/ 264 w 917"/>
                <a:gd name="T97" fmla="*/ 641 h 1543"/>
                <a:gd name="T98" fmla="*/ 307 w 917"/>
                <a:gd name="T99" fmla="*/ 587 h 1543"/>
                <a:gd name="T100" fmla="*/ 338 w 917"/>
                <a:gd name="T101" fmla="*/ 536 h 1543"/>
                <a:gd name="T102" fmla="*/ 295 w 917"/>
                <a:gd name="T103" fmla="*/ 478 h 1543"/>
                <a:gd name="T104" fmla="*/ 283 w 917"/>
                <a:gd name="T105" fmla="*/ 404 h 1543"/>
                <a:gd name="T106" fmla="*/ 229 w 917"/>
                <a:gd name="T107" fmla="*/ 350 h 1543"/>
                <a:gd name="T108" fmla="*/ 178 w 917"/>
                <a:gd name="T109" fmla="*/ 303 h 1543"/>
                <a:gd name="T110" fmla="*/ 202 w 917"/>
                <a:gd name="T111" fmla="*/ 237 h 1543"/>
                <a:gd name="T112" fmla="*/ 151 w 917"/>
                <a:gd name="T113" fmla="*/ 179 h 1543"/>
                <a:gd name="T114" fmla="*/ 128 w 917"/>
                <a:gd name="T115" fmla="*/ 113 h 1543"/>
                <a:gd name="T116" fmla="*/ 77 w 917"/>
                <a:gd name="T117" fmla="*/ 128 h 1543"/>
                <a:gd name="T118" fmla="*/ 27 w 917"/>
                <a:gd name="T119" fmla="*/ 109 h 1543"/>
                <a:gd name="T120" fmla="*/ 23 w 917"/>
                <a:gd name="T121" fmla="*/ 54 h 1543"/>
                <a:gd name="T122" fmla="*/ 27 w 917"/>
                <a:gd name="T123" fmla="*/ 0 h 154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7"/>
                <a:gd name="T187" fmla="*/ 0 h 1543"/>
                <a:gd name="T188" fmla="*/ 917 w 917"/>
                <a:gd name="T189" fmla="*/ 1543 h 154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7" h="1543">
                  <a:moveTo>
                    <a:pt x="804" y="1271"/>
                  </a:moveTo>
                  <a:lnTo>
                    <a:pt x="800" y="1271"/>
                  </a:lnTo>
                  <a:lnTo>
                    <a:pt x="796" y="1271"/>
                  </a:lnTo>
                  <a:lnTo>
                    <a:pt x="796" y="1267"/>
                  </a:lnTo>
                  <a:lnTo>
                    <a:pt x="792" y="1267"/>
                  </a:lnTo>
                  <a:lnTo>
                    <a:pt x="792" y="1263"/>
                  </a:lnTo>
                  <a:lnTo>
                    <a:pt x="788" y="1263"/>
                  </a:lnTo>
                  <a:lnTo>
                    <a:pt x="788" y="1259"/>
                  </a:lnTo>
                  <a:lnTo>
                    <a:pt x="788" y="1255"/>
                  </a:lnTo>
                  <a:lnTo>
                    <a:pt x="785" y="1251"/>
                  </a:lnTo>
                  <a:lnTo>
                    <a:pt x="785" y="1247"/>
                  </a:lnTo>
                  <a:lnTo>
                    <a:pt x="788" y="1243"/>
                  </a:lnTo>
                  <a:lnTo>
                    <a:pt x="788" y="1240"/>
                  </a:lnTo>
                  <a:lnTo>
                    <a:pt x="792" y="1236"/>
                  </a:lnTo>
                  <a:lnTo>
                    <a:pt x="792" y="1232"/>
                  </a:lnTo>
                  <a:lnTo>
                    <a:pt x="792" y="1228"/>
                  </a:lnTo>
                  <a:lnTo>
                    <a:pt x="796" y="1228"/>
                  </a:lnTo>
                  <a:lnTo>
                    <a:pt x="796" y="1224"/>
                  </a:lnTo>
                  <a:lnTo>
                    <a:pt x="796" y="1220"/>
                  </a:lnTo>
                  <a:lnTo>
                    <a:pt x="796" y="1216"/>
                  </a:lnTo>
                  <a:lnTo>
                    <a:pt x="800" y="1216"/>
                  </a:lnTo>
                  <a:lnTo>
                    <a:pt x="800" y="1212"/>
                  </a:lnTo>
                  <a:lnTo>
                    <a:pt x="800" y="1208"/>
                  </a:lnTo>
                  <a:lnTo>
                    <a:pt x="804" y="1208"/>
                  </a:lnTo>
                  <a:lnTo>
                    <a:pt x="808" y="1208"/>
                  </a:lnTo>
                  <a:lnTo>
                    <a:pt x="812" y="1212"/>
                  </a:lnTo>
                  <a:lnTo>
                    <a:pt x="816" y="1212"/>
                  </a:lnTo>
                  <a:lnTo>
                    <a:pt x="816" y="1216"/>
                  </a:lnTo>
                  <a:lnTo>
                    <a:pt x="820" y="1216"/>
                  </a:lnTo>
                  <a:lnTo>
                    <a:pt x="823" y="1216"/>
                  </a:lnTo>
                  <a:lnTo>
                    <a:pt x="827" y="1220"/>
                  </a:lnTo>
                  <a:lnTo>
                    <a:pt x="831" y="1220"/>
                  </a:lnTo>
                  <a:lnTo>
                    <a:pt x="835" y="1220"/>
                  </a:lnTo>
                  <a:lnTo>
                    <a:pt x="835" y="1224"/>
                  </a:lnTo>
                  <a:lnTo>
                    <a:pt x="835" y="1228"/>
                  </a:lnTo>
                  <a:lnTo>
                    <a:pt x="835" y="1232"/>
                  </a:lnTo>
                  <a:lnTo>
                    <a:pt x="835" y="1236"/>
                  </a:lnTo>
                  <a:lnTo>
                    <a:pt x="835" y="1240"/>
                  </a:lnTo>
                  <a:lnTo>
                    <a:pt x="831" y="1240"/>
                  </a:lnTo>
                  <a:lnTo>
                    <a:pt x="831" y="1243"/>
                  </a:lnTo>
                  <a:lnTo>
                    <a:pt x="831" y="1247"/>
                  </a:lnTo>
                  <a:lnTo>
                    <a:pt x="831" y="1251"/>
                  </a:lnTo>
                  <a:lnTo>
                    <a:pt x="827" y="1251"/>
                  </a:lnTo>
                  <a:lnTo>
                    <a:pt x="827" y="1255"/>
                  </a:lnTo>
                  <a:lnTo>
                    <a:pt x="823" y="1259"/>
                  </a:lnTo>
                  <a:lnTo>
                    <a:pt x="820" y="1263"/>
                  </a:lnTo>
                  <a:lnTo>
                    <a:pt x="816" y="1263"/>
                  </a:lnTo>
                  <a:lnTo>
                    <a:pt x="816" y="1267"/>
                  </a:lnTo>
                  <a:lnTo>
                    <a:pt x="812" y="1267"/>
                  </a:lnTo>
                  <a:lnTo>
                    <a:pt x="808" y="1267"/>
                  </a:lnTo>
                  <a:lnTo>
                    <a:pt x="804" y="1267"/>
                  </a:lnTo>
                  <a:lnTo>
                    <a:pt x="804" y="1271"/>
                  </a:lnTo>
                  <a:close/>
                  <a:moveTo>
                    <a:pt x="761" y="1247"/>
                  </a:moveTo>
                  <a:lnTo>
                    <a:pt x="757" y="1247"/>
                  </a:lnTo>
                  <a:lnTo>
                    <a:pt x="754" y="1243"/>
                  </a:lnTo>
                  <a:lnTo>
                    <a:pt x="754" y="1240"/>
                  </a:lnTo>
                  <a:lnTo>
                    <a:pt x="750" y="1236"/>
                  </a:lnTo>
                  <a:lnTo>
                    <a:pt x="750" y="1232"/>
                  </a:lnTo>
                  <a:lnTo>
                    <a:pt x="746" y="1228"/>
                  </a:lnTo>
                  <a:lnTo>
                    <a:pt x="742" y="1228"/>
                  </a:lnTo>
                  <a:lnTo>
                    <a:pt x="742" y="1224"/>
                  </a:lnTo>
                  <a:lnTo>
                    <a:pt x="738" y="1224"/>
                  </a:lnTo>
                  <a:lnTo>
                    <a:pt x="734" y="1220"/>
                  </a:lnTo>
                  <a:lnTo>
                    <a:pt x="734" y="1216"/>
                  </a:lnTo>
                  <a:lnTo>
                    <a:pt x="734" y="1212"/>
                  </a:lnTo>
                  <a:lnTo>
                    <a:pt x="738" y="1208"/>
                  </a:lnTo>
                  <a:lnTo>
                    <a:pt x="738" y="1205"/>
                  </a:lnTo>
                  <a:lnTo>
                    <a:pt x="742" y="1205"/>
                  </a:lnTo>
                  <a:lnTo>
                    <a:pt x="742" y="1201"/>
                  </a:lnTo>
                  <a:lnTo>
                    <a:pt x="746" y="1201"/>
                  </a:lnTo>
                  <a:lnTo>
                    <a:pt x="750" y="1197"/>
                  </a:lnTo>
                  <a:lnTo>
                    <a:pt x="754" y="1197"/>
                  </a:lnTo>
                  <a:lnTo>
                    <a:pt x="757" y="1197"/>
                  </a:lnTo>
                  <a:lnTo>
                    <a:pt x="761" y="1197"/>
                  </a:lnTo>
                  <a:lnTo>
                    <a:pt x="765" y="1197"/>
                  </a:lnTo>
                  <a:lnTo>
                    <a:pt x="769" y="1201"/>
                  </a:lnTo>
                  <a:lnTo>
                    <a:pt x="773" y="1201"/>
                  </a:lnTo>
                  <a:lnTo>
                    <a:pt x="773" y="1205"/>
                  </a:lnTo>
                  <a:lnTo>
                    <a:pt x="777" y="1205"/>
                  </a:lnTo>
                  <a:lnTo>
                    <a:pt x="777" y="1208"/>
                  </a:lnTo>
                  <a:lnTo>
                    <a:pt x="777" y="1212"/>
                  </a:lnTo>
                  <a:lnTo>
                    <a:pt x="781" y="1216"/>
                  </a:lnTo>
                  <a:lnTo>
                    <a:pt x="781" y="1220"/>
                  </a:lnTo>
                  <a:lnTo>
                    <a:pt x="781" y="1224"/>
                  </a:lnTo>
                  <a:lnTo>
                    <a:pt x="781" y="1228"/>
                  </a:lnTo>
                  <a:lnTo>
                    <a:pt x="781" y="1232"/>
                  </a:lnTo>
                  <a:lnTo>
                    <a:pt x="777" y="1232"/>
                  </a:lnTo>
                  <a:lnTo>
                    <a:pt x="777" y="1236"/>
                  </a:lnTo>
                  <a:lnTo>
                    <a:pt x="773" y="1236"/>
                  </a:lnTo>
                  <a:lnTo>
                    <a:pt x="773" y="1240"/>
                  </a:lnTo>
                  <a:lnTo>
                    <a:pt x="769" y="1240"/>
                  </a:lnTo>
                  <a:lnTo>
                    <a:pt x="769" y="1243"/>
                  </a:lnTo>
                  <a:lnTo>
                    <a:pt x="765" y="1243"/>
                  </a:lnTo>
                  <a:lnTo>
                    <a:pt x="761" y="1247"/>
                  </a:lnTo>
                  <a:close/>
                  <a:moveTo>
                    <a:pt x="46" y="19"/>
                  </a:moveTo>
                  <a:lnTo>
                    <a:pt x="50" y="19"/>
                  </a:lnTo>
                  <a:lnTo>
                    <a:pt x="58" y="31"/>
                  </a:lnTo>
                  <a:lnTo>
                    <a:pt x="66" y="35"/>
                  </a:lnTo>
                  <a:lnTo>
                    <a:pt x="73" y="39"/>
                  </a:lnTo>
                  <a:lnTo>
                    <a:pt x="81" y="43"/>
                  </a:lnTo>
                  <a:lnTo>
                    <a:pt x="85" y="50"/>
                  </a:lnTo>
                  <a:lnTo>
                    <a:pt x="97" y="58"/>
                  </a:lnTo>
                  <a:lnTo>
                    <a:pt x="112" y="58"/>
                  </a:lnTo>
                  <a:lnTo>
                    <a:pt x="124" y="62"/>
                  </a:lnTo>
                  <a:lnTo>
                    <a:pt x="132" y="58"/>
                  </a:lnTo>
                  <a:lnTo>
                    <a:pt x="143" y="54"/>
                  </a:lnTo>
                  <a:lnTo>
                    <a:pt x="147" y="58"/>
                  </a:lnTo>
                  <a:lnTo>
                    <a:pt x="155" y="58"/>
                  </a:lnTo>
                  <a:lnTo>
                    <a:pt x="159" y="54"/>
                  </a:lnTo>
                  <a:lnTo>
                    <a:pt x="163" y="54"/>
                  </a:lnTo>
                  <a:lnTo>
                    <a:pt x="167" y="50"/>
                  </a:lnTo>
                  <a:lnTo>
                    <a:pt x="171" y="54"/>
                  </a:lnTo>
                  <a:lnTo>
                    <a:pt x="174" y="54"/>
                  </a:lnTo>
                  <a:lnTo>
                    <a:pt x="174" y="58"/>
                  </a:lnTo>
                  <a:lnTo>
                    <a:pt x="178" y="58"/>
                  </a:lnTo>
                  <a:lnTo>
                    <a:pt x="178" y="62"/>
                  </a:lnTo>
                  <a:lnTo>
                    <a:pt x="182" y="62"/>
                  </a:lnTo>
                  <a:lnTo>
                    <a:pt x="182" y="66"/>
                  </a:lnTo>
                  <a:lnTo>
                    <a:pt x="186" y="66"/>
                  </a:lnTo>
                  <a:lnTo>
                    <a:pt x="190" y="66"/>
                  </a:lnTo>
                  <a:lnTo>
                    <a:pt x="190" y="70"/>
                  </a:lnTo>
                  <a:lnTo>
                    <a:pt x="194" y="70"/>
                  </a:lnTo>
                  <a:lnTo>
                    <a:pt x="198" y="74"/>
                  </a:lnTo>
                  <a:lnTo>
                    <a:pt x="202" y="74"/>
                  </a:lnTo>
                  <a:lnTo>
                    <a:pt x="206" y="78"/>
                  </a:lnTo>
                  <a:lnTo>
                    <a:pt x="209" y="78"/>
                  </a:lnTo>
                  <a:lnTo>
                    <a:pt x="209" y="81"/>
                  </a:lnTo>
                  <a:lnTo>
                    <a:pt x="213" y="85"/>
                  </a:lnTo>
                  <a:lnTo>
                    <a:pt x="213" y="89"/>
                  </a:lnTo>
                  <a:lnTo>
                    <a:pt x="217" y="93"/>
                  </a:lnTo>
                  <a:lnTo>
                    <a:pt x="217" y="97"/>
                  </a:lnTo>
                  <a:lnTo>
                    <a:pt x="217" y="101"/>
                  </a:lnTo>
                  <a:lnTo>
                    <a:pt x="221" y="105"/>
                  </a:lnTo>
                  <a:lnTo>
                    <a:pt x="221" y="109"/>
                  </a:lnTo>
                  <a:lnTo>
                    <a:pt x="225" y="113"/>
                  </a:lnTo>
                  <a:lnTo>
                    <a:pt x="229" y="113"/>
                  </a:lnTo>
                  <a:lnTo>
                    <a:pt x="233" y="113"/>
                  </a:lnTo>
                  <a:lnTo>
                    <a:pt x="237" y="113"/>
                  </a:lnTo>
                  <a:lnTo>
                    <a:pt x="241" y="113"/>
                  </a:lnTo>
                  <a:lnTo>
                    <a:pt x="244" y="116"/>
                  </a:lnTo>
                  <a:lnTo>
                    <a:pt x="248" y="116"/>
                  </a:lnTo>
                  <a:lnTo>
                    <a:pt x="252" y="116"/>
                  </a:lnTo>
                  <a:lnTo>
                    <a:pt x="256" y="116"/>
                  </a:lnTo>
                  <a:lnTo>
                    <a:pt x="260" y="116"/>
                  </a:lnTo>
                  <a:lnTo>
                    <a:pt x="260" y="113"/>
                  </a:lnTo>
                  <a:lnTo>
                    <a:pt x="264" y="113"/>
                  </a:lnTo>
                  <a:lnTo>
                    <a:pt x="268" y="113"/>
                  </a:lnTo>
                  <a:lnTo>
                    <a:pt x="272" y="113"/>
                  </a:lnTo>
                  <a:lnTo>
                    <a:pt x="272" y="109"/>
                  </a:lnTo>
                  <a:lnTo>
                    <a:pt x="276" y="105"/>
                  </a:lnTo>
                  <a:lnTo>
                    <a:pt x="276" y="101"/>
                  </a:lnTo>
                  <a:lnTo>
                    <a:pt x="279" y="101"/>
                  </a:lnTo>
                  <a:lnTo>
                    <a:pt x="283" y="101"/>
                  </a:lnTo>
                  <a:lnTo>
                    <a:pt x="287" y="101"/>
                  </a:lnTo>
                  <a:lnTo>
                    <a:pt x="291" y="97"/>
                  </a:lnTo>
                  <a:lnTo>
                    <a:pt x="295" y="101"/>
                  </a:lnTo>
                  <a:lnTo>
                    <a:pt x="299" y="101"/>
                  </a:lnTo>
                  <a:lnTo>
                    <a:pt x="303" y="101"/>
                  </a:lnTo>
                  <a:lnTo>
                    <a:pt x="307" y="101"/>
                  </a:lnTo>
                  <a:lnTo>
                    <a:pt x="307" y="105"/>
                  </a:lnTo>
                  <a:lnTo>
                    <a:pt x="310" y="105"/>
                  </a:lnTo>
                  <a:lnTo>
                    <a:pt x="314" y="105"/>
                  </a:lnTo>
                  <a:lnTo>
                    <a:pt x="314" y="109"/>
                  </a:lnTo>
                  <a:lnTo>
                    <a:pt x="318" y="109"/>
                  </a:lnTo>
                  <a:lnTo>
                    <a:pt x="322" y="109"/>
                  </a:lnTo>
                  <a:lnTo>
                    <a:pt x="326" y="109"/>
                  </a:lnTo>
                  <a:lnTo>
                    <a:pt x="330" y="109"/>
                  </a:lnTo>
                  <a:lnTo>
                    <a:pt x="334" y="109"/>
                  </a:lnTo>
                  <a:lnTo>
                    <a:pt x="338" y="109"/>
                  </a:lnTo>
                  <a:lnTo>
                    <a:pt x="342" y="109"/>
                  </a:lnTo>
                  <a:lnTo>
                    <a:pt x="345" y="109"/>
                  </a:lnTo>
                  <a:lnTo>
                    <a:pt x="349" y="109"/>
                  </a:lnTo>
                  <a:lnTo>
                    <a:pt x="353" y="105"/>
                  </a:lnTo>
                  <a:lnTo>
                    <a:pt x="353" y="101"/>
                  </a:lnTo>
                  <a:lnTo>
                    <a:pt x="357" y="101"/>
                  </a:lnTo>
                  <a:lnTo>
                    <a:pt x="361" y="97"/>
                  </a:lnTo>
                  <a:lnTo>
                    <a:pt x="365" y="97"/>
                  </a:lnTo>
                  <a:lnTo>
                    <a:pt x="369" y="97"/>
                  </a:lnTo>
                  <a:lnTo>
                    <a:pt x="373" y="97"/>
                  </a:lnTo>
                  <a:lnTo>
                    <a:pt x="377" y="97"/>
                  </a:lnTo>
                  <a:lnTo>
                    <a:pt x="377" y="101"/>
                  </a:lnTo>
                  <a:lnTo>
                    <a:pt x="380" y="101"/>
                  </a:lnTo>
                  <a:lnTo>
                    <a:pt x="380" y="105"/>
                  </a:lnTo>
                  <a:lnTo>
                    <a:pt x="384" y="105"/>
                  </a:lnTo>
                  <a:lnTo>
                    <a:pt x="388" y="109"/>
                  </a:lnTo>
                  <a:lnTo>
                    <a:pt x="392" y="109"/>
                  </a:lnTo>
                  <a:lnTo>
                    <a:pt x="392" y="113"/>
                  </a:lnTo>
                  <a:lnTo>
                    <a:pt x="396" y="116"/>
                  </a:lnTo>
                  <a:lnTo>
                    <a:pt x="396" y="120"/>
                  </a:lnTo>
                  <a:lnTo>
                    <a:pt x="400" y="120"/>
                  </a:lnTo>
                  <a:lnTo>
                    <a:pt x="400" y="124"/>
                  </a:lnTo>
                  <a:lnTo>
                    <a:pt x="404" y="124"/>
                  </a:lnTo>
                  <a:lnTo>
                    <a:pt x="408" y="124"/>
                  </a:lnTo>
                  <a:lnTo>
                    <a:pt x="412" y="128"/>
                  </a:lnTo>
                  <a:lnTo>
                    <a:pt x="415" y="128"/>
                  </a:lnTo>
                  <a:lnTo>
                    <a:pt x="415" y="132"/>
                  </a:lnTo>
                  <a:lnTo>
                    <a:pt x="419" y="132"/>
                  </a:lnTo>
                  <a:lnTo>
                    <a:pt x="423" y="140"/>
                  </a:lnTo>
                  <a:lnTo>
                    <a:pt x="427" y="140"/>
                  </a:lnTo>
                  <a:lnTo>
                    <a:pt x="431" y="140"/>
                  </a:lnTo>
                  <a:lnTo>
                    <a:pt x="431" y="144"/>
                  </a:lnTo>
                  <a:lnTo>
                    <a:pt x="435" y="144"/>
                  </a:lnTo>
                  <a:lnTo>
                    <a:pt x="435" y="148"/>
                  </a:lnTo>
                  <a:lnTo>
                    <a:pt x="439" y="148"/>
                  </a:lnTo>
                  <a:lnTo>
                    <a:pt x="439" y="151"/>
                  </a:lnTo>
                  <a:lnTo>
                    <a:pt x="443" y="151"/>
                  </a:lnTo>
                  <a:lnTo>
                    <a:pt x="443" y="155"/>
                  </a:lnTo>
                  <a:lnTo>
                    <a:pt x="443" y="159"/>
                  </a:lnTo>
                  <a:lnTo>
                    <a:pt x="447" y="155"/>
                  </a:lnTo>
                  <a:lnTo>
                    <a:pt x="454" y="151"/>
                  </a:lnTo>
                  <a:lnTo>
                    <a:pt x="454" y="144"/>
                  </a:lnTo>
                  <a:lnTo>
                    <a:pt x="458" y="136"/>
                  </a:lnTo>
                  <a:lnTo>
                    <a:pt x="462" y="132"/>
                  </a:lnTo>
                  <a:lnTo>
                    <a:pt x="462" y="128"/>
                  </a:lnTo>
                  <a:lnTo>
                    <a:pt x="462" y="124"/>
                  </a:lnTo>
                  <a:lnTo>
                    <a:pt x="462" y="120"/>
                  </a:lnTo>
                  <a:lnTo>
                    <a:pt x="466" y="116"/>
                  </a:lnTo>
                  <a:lnTo>
                    <a:pt x="466" y="113"/>
                  </a:lnTo>
                  <a:lnTo>
                    <a:pt x="462" y="113"/>
                  </a:lnTo>
                  <a:lnTo>
                    <a:pt x="462" y="105"/>
                  </a:lnTo>
                  <a:lnTo>
                    <a:pt x="462" y="101"/>
                  </a:lnTo>
                  <a:lnTo>
                    <a:pt x="458" y="93"/>
                  </a:lnTo>
                  <a:lnTo>
                    <a:pt x="462" y="81"/>
                  </a:lnTo>
                  <a:lnTo>
                    <a:pt x="470" y="74"/>
                  </a:lnTo>
                  <a:lnTo>
                    <a:pt x="481" y="62"/>
                  </a:lnTo>
                  <a:lnTo>
                    <a:pt x="493" y="58"/>
                  </a:lnTo>
                  <a:lnTo>
                    <a:pt x="497" y="58"/>
                  </a:lnTo>
                  <a:lnTo>
                    <a:pt x="501" y="58"/>
                  </a:lnTo>
                  <a:lnTo>
                    <a:pt x="505" y="62"/>
                  </a:lnTo>
                  <a:lnTo>
                    <a:pt x="509" y="66"/>
                  </a:lnTo>
                  <a:lnTo>
                    <a:pt x="509" y="70"/>
                  </a:lnTo>
                  <a:lnTo>
                    <a:pt x="513" y="74"/>
                  </a:lnTo>
                  <a:lnTo>
                    <a:pt x="516" y="74"/>
                  </a:lnTo>
                  <a:lnTo>
                    <a:pt x="520" y="74"/>
                  </a:lnTo>
                  <a:lnTo>
                    <a:pt x="520" y="78"/>
                  </a:lnTo>
                  <a:lnTo>
                    <a:pt x="524" y="81"/>
                  </a:lnTo>
                  <a:lnTo>
                    <a:pt x="532" y="89"/>
                  </a:lnTo>
                  <a:lnTo>
                    <a:pt x="544" y="97"/>
                  </a:lnTo>
                  <a:lnTo>
                    <a:pt x="544" y="101"/>
                  </a:lnTo>
                  <a:lnTo>
                    <a:pt x="548" y="101"/>
                  </a:lnTo>
                  <a:lnTo>
                    <a:pt x="548" y="105"/>
                  </a:lnTo>
                  <a:lnTo>
                    <a:pt x="551" y="105"/>
                  </a:lnTo>
                  <a:lnTo>
                    <a:pt x="555" y="109"/>
                  </a:lnTo>
                  <a:lnTo>
                    <a:pt x="559" y="113"/>
                  </a:lnTo>
                  <a:lnTo>
                    <a:pt x="563" y="113"/>
                  </a:lnTo>
                  <a:lnTo>
                    <a:pt x="563" y="116"/>
                  </a:lnTo>
                  <a:lnTo>
                    <a:pt x="567" y="120"/>
                  </a:lnTo>
                  <a:lnTo>
                    <a:pt x="579" y="128"/>
                  </a:lnTo>
                  <a:lnTo>
                    <a:pt x="583" y="136"/>
                  </a:lnTo>
                  <a:lnTo>
                    <a:pt x="586" y="140"/>
                  </a:lnTo>
                  <a:lnTo>
                    <a:pt x="598" y="148"/>
                  </a:lnTo>
                  <a:lnTo>
                    <a:pt x="602" y="151"/>
                  </a:lnTo>
                  <a:lnTo>
                    <a:pt x="606" y="155"/>
                  </a:lnTo>
                  <a:lnTo>
                    <a:pt x="606" y="159"/>
                  </a:lnTo>
                  <a:lnTo>
                    <a:pt x="610" y="163"/>
                  </a:lnTo>
                  <a:lnTo>
                    <a:pt x="614" y="163"/>
                  </a:lnTo>
                  <a:lnTo>
                    <a:pt x="617" y="167"/>
                  </a:lnTo>
                  <a:lnTo>
                    <a:pt x="621" y="171"/>
                  </a:lnTo>
                  <a:lnTo>
                    <a:pt x="625" y="175"/>
                  </a:lnTo>
                  <a:lnTo>
                    <a:pt x="625" y="179"/>
                  </a:lnTo>
                  <a:lnTo>
                    <a:pt x="629" y="179"/>
                  </a:lnTo>
                  <a:lnTo>
                    <a:pt x="629" y="182"/>
                  </a:lnTo>
                  <a:lnTo>
                    <a:pt x="633" y="186"/>
                  </a:lnTo>
                  <a:lnTo>
                    <a:pt x="633" y="190"/>
                  </a:lnTo>
                  <a:lnTo>
                    <a:pt x="633" y="194"/>
                  </a:lnTo>
                  <a:lnTo>
                    <a:pt x="637" y="198"/>
                  </a:lnTo>
                  <a:lnTo>
                    <a:pt x="652" y="214"/>
                  </a:lnTo>
                  <a:lnTo>
                    <a:pt x="652" y="217"/>
                  </a:lnTo>
                  <a:lnTo>
                    <a:pt x="660" y="229"/>
                  </a:lnTo>
                  <a:lnTo>
                    <a:pt x="668" y="237"/>
                  </a:lnTo>
                  <a:lnTo>
                    <a:pt x="684" y="260"/>
                  </a:lnTo>
                  <a:lnTo>
                    <a:pt x="684" y="264"/>
                  </a:lnTo>
                  <a:lnTo>
                    <a:pt x="687" y="268"/>
                  </a:lnTo>
                  <a:lnTo>
                    <a:pt x="691" y="268"/>
                  </a:lnTo>
                  <a:lnTo>
                    <a:pt x="699" y="280"/>
                  </a:lnTo>
                  <a:lnTo>
                    <a:pt x="703" y="280"/>
                  </a:lnTo>
                  <a:lnTo>
                    <a:pt x="707" y="284"/>
                  </a:lnTo>
                  <a:lnTo>
                    <a:pt x="707" y="291"/>
                  </a:lnTo>
                  <a:lnTo>
                    <a:pt x="707" y="295"/>
                  </a:lnTo>
                  <a:lnTo>
                    <a:pt x="707" y="299"/>
                  </a:lnTo>
                  <a:lnTo>
                    <a:pt x="715" y="307"/>
                  </a:lnTo>
                  <a:lnTo>
                    <a:pt x="719" y="315"/>
                  </a:lnTo>
                  <a:lnTo>
                    <a:pt x="719" y="318"/>
                  </a:lnTo>
                  <a:lnTo>
                    <a:pt x="715" y="330"/>
                  </a:lnTo>
                  <a:lnTo>
                    <a:pt x="715" y="338"/>
                  </a:lnTo>
                  <a:lnTo>
                    <a:pt x="715" y="342"/>
                  </a:lnTo>
                  <a:lnTo>
                    <a:pt x="719" y="350"/>
                  </a:lnTo>
                  <a:lnTo>
                    <a:pt x="722" y="357"/>
                  </a:lnTo>
                  <a:lnTo>
                    <a:pt x="726" y="357"/>
                  </a:lnTo>
                  <a:lnTo>
                    <a:pt x="726" y="365"/>
                  </a:lnTo>
                  <a:lnTo>
                    <a:pt x="730" y="377"/>
                  </a:lnTo>
                  <a:lnTo>
                    <a:pt x="734" y="388"/>
                  </a:lnTo>
                  <a:lnTo>
                    <a:pt x="734" y="396"/>
                  </a:lnTo>
                  <a:lnTo>
                    <a:pt x="734" y="404"/>
                  </a:lnTo>
                  <a:lnTo>
                    <a:pt x="734" y="408"/>
                  </a:lnTo>
                  <a:lnTo>
                    <a:pt x="734" y="416"/>
                  </a:lnTo>
                  <a:lnTo>
                    <a:pt x="738" y="420"/>
                  </a:lnTo>
                  <a:lnTo>
                    <a:pt x="738" y="427"/>
                  </a:lnTo>
                  <a:lnTo>
                    <a:pt x="734" y="435"/>
                  </a:lnTo>
                  <a:lnTo>
                    <a:pt x="734" y="455"/>
                  </a:lnTo>
                  <a:lnTo>
                    <a:pt x="730" y="462"/>
                  </a:lnTo>
                  <a:lnTo>
                    <a:pt x="730" y="478"/>
                  </a:lnTo>
                  <a:lnTo>
                    <a:pt x="730" y="489"/>
                  </a:lnTo>
                  <a:lnTo>
                    <a:pt x="734" y="493"/>
                  </a:lnTo>
                  <a:lnTo>
                    <a:pt x="742" y="501"/>
                  </a:lnTo>
                  <a:lnTo>
                    <a:pt x="746" y="497"/>
                  </a:lnTo>
                  <a:lnTo>
                    <a:pt x="750" y="501"/>
                  </a:lnTo>
                  <a:lnTo>
                    <a:pt x="746" y="505"/>
                  </a:lnTo>
                  <a:lnTo>
                    <a:pt x="750" y="505"/>
                  </a:lnTo>
                  <a:lnTo>
                    <a:pt x="750" y="509"/>
                  </a:lnTo>
                  <a:lnTo>
                    <a:pt x="750" y="513"/>
                  </a:lnTo>
                  <a:lnTo>
                    <a:pt x="750" y="517"/>
                  </a:lnTo>
                  <a:lnTo>
                    <a:pt x="742" y="521"/>
                  </a:lnTo>
                  <a:lnTo>
                    <a:pt x="742" y="524"/>
                  </a:lnTo>
                  <a:lnTo>
                    <a:pt x="742" y="528"/>
                  </a:lnTo>
                  <a:lnTo>
                    <a:pt x="738" y="532"/>
                  </a:lnTo>
                  <a:lnTo>
                    <a:pt x="738" y="536"/>
                  </a:lnTo>
                  <a:lnTo>
                    <a:pt x="742" y="536"/>
                  </a:lnTo>
                  <a:lnTo>
                    <a:pt x="742" y="540"/>
                  </a:lnTo>
                  <a:lnTo>
                    <a:pt x="742" y="544"/>
                  </a:lnTo>
                  <a:lnTo>
                    <a:pt x="742" y="548"/>
                  </a:lnTo>
                  <a:lnTo>
                    <a:pt x="742" y="552"/>
                  </a:lnTo>
                  <a:lnTo>
                    <a:pt x="746" y="552"/>
                  </a:lnTo>
                  <a:lnTo>
                    <a:pt x="750" y="556"/>
                  </a:lnTo>
                  <a:lnTo>
                    <a:pt x="754" y="556"/>
                  </a:lnTo>
                  <a:lnTo>
                    <a:pt x="757" y="559"/>
                  </a:lnTo>
                  <a:lnTo>
                    <a:pt x="761" y="559"/>
                  </a:lnTo>
                  <a:lnTo>
                    <a:pt x="761" y="563"/>
                  </a:lnTo>
                  <a:lnTo>
                    <a:pt x="765" y="563"/>
                  </a:lnTo>
                  <a:lnTo>
                    <a:pt x="765" y="567"/>
                  </a:lnTo>
                  <a:lnTo>
                    <a:pt x="761" y="571"/>
                  </a:lnTo>
                  <a:lnTo>
                    <a:pt x="761" y="575"/>
                  </a:lnTo>
                  <a:lnTo>
                    <a:pt x="761" y="579"/>
                  </a:lnTo>
                  <a:lnTo>
                    <a:pt x="769" y="583"/>
                  </a:lnTo>
                  <a:lnTo>
                    <a:pt x="773" y="587"/>
                  </a:lnTo>
                  <a:lnTo>
                    <a:pt x="773" y="591"/>
                  </a:lnTo>
                  <a:lnTo>
                    <a:pt x="773" y="594"/>
                  </a:lnTo>
                  <a:lnTo>
                    <a:pt x="777" y="598"/>
                  </a:lnTo>
                  <a:lnTo>
                    <a:pt x="777" y="602"/>
                  </a:lnTo>
                  <a:lnTo>
                    <a:pt x="777" y="606"/>
                  </a:lnTo>
                  <a:lnTo>
                    <a:pt x="777" y="610"/>
                  </a:lnTo>
                  <a:lnTo>
                    <a:pt x="773" y="610"/>
                  </a:lnTo>
                  <a:lnTo>
                    <a:pt x="773" y="614"/>
                  </a:lnTo>
                  <a:lnTo>
                    <a:pt x="773" y="618"/>
                  </a:lnTo>
                  <a:lnTo>
                    <a:pt x="777" y="625"/>
                  </a:lnTo>
                  <a:lnTo>
                    <a:pt x="781" y="629"/>
                  </a:lnTo>
                  <a:lnTo>
                    <a:pt x="785" y="629"/>
                  </a:lnTo>
                  <a:lnTo>
                    <a:pt x="788" y="633"/>
                  </a:lnTo>
                  <a:lnTo>
                    <a:pt x="788" y="637"/>
                  </a:lnTo>
                  <a:lnTo>
                    <a:pt x="788" y="641"/>
                  </a:lnTo>
                  <a:lnTo>
                    <a:pt x="788" y="645"/>
                  </a:lnTo>
                  <a:lnTo>
                    <a:pt x="785" y="649"/>
                  </a:lnTo>
                  <a:lnTo>
                    <a:pt x="785" y="657"/>
                  </a:lnTo>
                  <a:lnTo>
                    <a:pt x="788" y="660"/>
                  </a:lnTo>
                  <a:lnTo>
                    <a:pt x="788" y="668"/>
                  </a:lnTo>
                  <a:lnTo>
                    <a:pt x="785" y="668"/>
                  </a:lnTo>
                  <a:lnTo>
                    <a:pt x="785" y="672"/>
                  </a:lnTo>
                  <a:lnTo>
                    <a:pt x="788" y="672"/>
                  </a:lnTo>
                  <a:lnTo>
                    <a:pt x="785" y="676"/>
                  </a:lnTo>
                  <a:lnTo>
                    <a:pt x="785" y="684"/>
                  </a:lnTo>
                  <a:lnTo>
                    <a:pt x="788" y="684"/>
                  </a:lnTo>
                  <a:lnTo>
                    <a:pt x="785" y="688"/>
                  </a:lnTo>
                  <a:lnTo>
                    <a:pt x="785" y="692"/>
                  </a:lnTo>
                  <a:lnTo>
                    <a:pt x="785" y="695"/>
                  </a:lnTo>
                  <a:lnTo>
                    <a:pt x="785" y="699"/>
                  </a:lnTo>
                  <a:lnTo>
                    <a:pt x="785" y="703"/>
                  </a:lnTo>
                  <a:lnTo>
                    <a:pt x="788" y="703"/>
                  </a:lnTo>
                  <a:lnTo>
                    <a:pt x="788" y="707"/>
                  </a:lnTo>
                  <a:lnTo>
                    <a:pt x="785" y="711"/>
                  </a:lnTo>
                  <a:lnTo>
                    <a:pt x="785" y="715"/>
                  </a:lnTo>
                  <a:lnTo>
                    <a:pt x="785" y="719"/>
                  </a:lnTo>
                  <a:lnTo>
                    <a:pt x="785" y="723"/>
                  </a:lnTo>
                  <a:lnTo>
                    <a:pt x="781" y="723"/>
                  </a:lnTo>
                  <a:lnTo>
                    <a:pt x="777" y="727"/>
                  </a:lnTo>
                  <a:lnTo>
                    <a:pt x="773" y="730"/>
                  </a:lnTo>
                  <a:lnTo>
                    <a:pt x="773" y="734"/>
                  </a:lnTo>
                  <a:lnTo>
                    <a:pt x="769" y="738"/>
                  </a:lnTo>
                  <a:lnTo>
                    <a:pt x="769" y="746"/>
                  </a:lnTo>
                  <a:lnTo>
                    <a:pt x="765" y="746"/>
                  </a:lnTo>
                  <a:lnTo>
                    <a:pt x="765" y="750"/>
                  </a:lnTo>
                  <a:lnTo>
                    <a:pt x="761" y="750"/>
                  </a:lnTo>
                  <a:lnTo>
                    <a:pt x="761" y="754"/>
                  </a:lnTo>
                  <a:lnTo>
                    <a:pt x="757" y="758"/>
                  </a:lnTo>
                  <a:lnTo>
                    <a:pt x="757" y="762"/>
                  </a:lnTo>
                  <a:lnTo>
                    <a:pt x="757" y="765"/>
                  </a:lnTo>
                  <a:lnTo>
                    <a:pt x="757" y="769"/>
                  </a:lnTo>
                  <a:lnTo>
                    <a:pt x="757" y="773"/>
                  </a:lnTo>
                  <a:lnTo>
                    <a:pt x="765" y="773"/>
                  </a:lnTo>
                  <a:lnTo>
                    <a:pt x="769" y="773"/>
                  </a:lnTo>
                  <a:lnTo>
                    <a:pt x="769" y="777"/>
                  </a:lnTo>
                  <a:lnTo>
                    <a:pt x="769" y="785"/>
                  </a:lnTo>
                  <a:lnTo>
                    <a:pt x="769" y="789"/>
                  </a:lnTo>
                  <a:lnTo>
                    <a:pt x="769" y="793"/>
                  </a:lnTo>
                  <a:lnTo>
                    <a:pt x="769" y="796"/>
                  </a:lnTo>
                  <a:lnTo>
                    <a:pt x="769" y="800"/>
                  </a:lnTo>
                  <a:lnTo>
                    <a:pt x="769" y="804"/>
                  </a:lnTo>
                  <a:lnTo>
                    <a:pt x="773" y="804"/>
                  </a:lnTo>
                  <a:lnTo>
                    <a:pt x="773" y="808"/>
                  </a:lnTo>
                  <a:lnTo>
                    <a:pt x="777" y="812"/>
                  </a:lnTo>
                  <a:lnTo>
                    <a:pt x="785" y="816"/>
                  </a:lnTo>
                  <a:lnTo>
                    <a:pt x="792" y="820"/>
                  </a:lnTo>
                  <a:lnTo>
                    <a:pt x="796" y="824"/>
                  </a:lnTo>
                  <a:lnTo>
                    <a:pt x="800" y="828"/>
                  </a:lnTo>
                  <a:lnTo>
                    <a:pt x="800" y="831"/>
                  </a:lnTo>
                  <a:lnTo>
                    <a:pt x="800" y="835"/>
                  </a:lnTo>
                  <a:lnTo>
                    <a:pt x="804" y="839"/>
                  </a:lnTo>
                  <a:lnTo>
                    <a:pt x="808" y="839"/>
                  </a:lnTo>
                  <a:lnTo>
                    <a:pt x="816" y="843"/>
                  </a:lnTo>
                  <a:lnTo>
                    <a:pt x="820" y="847"/>
                  </a:lnTo>
                  <a:lnTo>
                    <a:pt x="823" y="847"/>
                  </a:lnTo>
                  <a:lnTo>
                    <a:pt x="823" y="855"/>
                  </a:lnTo>
                  <a:lnTo>
                    <a:pt x="827" y="855"/>
                  </a:lnTo>
                  <a:lnTo>
                    <a:pt x="831" y="859"/>
                  </a:lnTo>
                  <a:lnTo>
                    <a:pt x="831" y="863"/>
                  </a:lnTo>
                  <a:lnTo>
                    <a:pt x="831" y="866"/>
                  </a:lnTo>
                  <a:lnTo>
                    <a:pt x="831" y="870"/>
                  </a:lnTo>
                  <a:lnTo>
                    <a:pt x="839" y="874"/>
                  </a:lnTo>
                  <a:lnTo>
                    <a:pt x="843" y="878"/>
                  </a:lnTo>
                  <a:lnTo>
                    <a:pt x="843" y="882"/>
                  </a:lnTo>
                  <a:lnTo>
                    <a:pt x="839" y="882"/>
                  </a:lnTo>
                  <a:lnTo>
                    <a:pt x="835" y="882"/>
                  </a:lnTo>
                  <a:lnTo>
                    <a:pt x="835" y="886"/>
                  </a:lnTo>
                  <a:lnTo>
                    <a:pt x="839" y="890"/>
                  </a:lnTo>
                  <a:lnTo>
                    <a:pt x="839" y="901"/>
                  </a:lnTo>
                  <a:lnTo>
                    <a:pt x="843" y="901"/>
                  </a:lnTo>
                  <a:lnTo>
                    <a:pt x="843" y="898"/>
                  </a:lnTo>
                  <a:lnTo>
                    <a:pt x="847" y="898"/>
                  </a:lnTo>
                  <a:lnTo>
                    <a:pt x="862" y="909"/>
                  </a:lnTo>
                  <a:lnTo>
                    <a:pt x="874" y="913"/>
                  </a:lnTo>
                  <a:lnTo>
                    <a:pt x="882" y="917"/>
                  </a:lnTo>
                  <a:lnTo>
                    <a:pt x="878" y="921"/>
                  </a:lnTo>
                  <a:lnTo>
                    <a:pt x="882" y="921"/>
                  </a:lnTo>
                  <a:lnTo>
                    <a:pt x="893" y="929"/>
                  </a:lnTo>
                  <a:lnTo>
                    <a:pt x="901" y="933"/>
                  </a:lnTo>
                  <a:lnTo>
                    <a:pt x="901" y="936"/>
                  </a:lnTo>
                  <a:lnTo>
                    <a:pt x="897" y="944"/>
                  </a:lnTo>
                  <a:lnTo>
                    <a:pt x="897" y="948"/>
                  </a:lnTo>
                  <a:lnTo>
                    <a:pt x="901" y="952"/>
                  </a:lnTo>
                  <a:lnTo>
                    <a:pt x="901" y="956"/>
                  </a:lnTo>
                  <a:lnTo>
                    <a:pt x="901" y="960"/>
                  </a:lnTo>
                  <a:lnTo>
                    <a:pt x="901" y="964"/>
                  </a:lnTo>
                  <a:lnTo>
                    <a:pt x="905" y="967"/>
                  </a:lnTo>
                  <a:lnTo>
                    <a:pt x="909" y="967"/>
                  </a:lnTo>
                  <a:lnTo>
                    <a:pt x="909" y="971"/>
                  </a:lnTo>
                  <a:lnTo>
                    <a:pt x="909" y="975"/>
                  </a:lnTo>
                  <a:lnTo>
                    <a:pt x="913" y="975"/>
                  </a:lnTo>
                  <a:lnTo>
                    <a:pt x="913" y="979"/>
                  </a:lnTo>
                  <a:lnTo>
                    <a:pt x="913" y="983"/>
                  </a:lnTo>
                  <a:lnTo>
                    <a:pt x="913" y="987"/>
                  </a:lnTo>
                  <a:lnTo>
                    <a:pt x="913" y="991"/>
                  </a:lnTo>
                  <a:lnTo>
                    <a:pt x="917" y="995"/>
                  </a:lnTo>
                  <a:lnTo>
                    <a:pt x="917" y="999"/>
                  </a:lnTo>
                  <a:lnTo>
                    <a:pt x="917" y="1002"/>
                  </a:lnTo>
                  <a:lnTo>
                    <a:pt x="917" y="1006"/>
                  </a:lnTo>
                  <a:lnTo>
                    <a:pt x="917" y="1010"/>
                  </a:lnTo>
                  <a:lnTo>
                    <a:pt x="917" y="1014"/>
                  </a:lnTo>
                  <a:lnTo>
                    <a:pt x="765" y="1014"/>
                  </a:lnTo>
                  <a:lnTo>
                    <a:pt x="765" y="1018"/>
                  </a:lnTo>
                  <a:lnTo>
                    <a:pt x="765" y="1022"/>
                  </a:lnTo>
                  <a:lnTo>
                    <a:pt x="765" y="1026"/>
                  </a:lnTo>
                  <a:lnTo>
                    <a:pt x="765" y="1030"/>
                  </a:lnTo>
                  <a:lnTo>
                    <a:pt x="765" y="1034"/>
                  </a:lnTo>
                  <a:lnTo>
                    <a:pt x="765" y="1037"/>
                  </a:lnTo>
                  <a:lnTo>
                    <a:pt x="769" y="1041"/>
                  </a:lnTo>
                  <a:lnTo>
                    <a:pt x="769" y="1045"/>
                  </a:lnTo>
                  <a:lnTo>
                    <a:pt x="769" y="1049"/>
                  </a:lnTo>
                  <a:lnTo>
                    <a:pt x="769" y="1053"/>
                  </a:lnTo>
                  <a:lnTo>
                    <a:pt x="769" y="1057"/>
                  </a:lnTo>
                  <a:lnTo>
                    <a:pt x="769" y="1061"/>
                  </a:lnTo>
                  <a:lnTo>
                    <a:pt x="769" y="1065"/>
                  </a:lnTo>
                  <a:lnTo>
                    <a:pt x="769" y="1069"/>
                  </a:lnTo>
                  <a:lnTo>
                    <a:pt x="769" y="1072"/>
                  </a:lnTo>
                  <a:lnTo>
                    <a:pt x="765" y="1076"/>
                  </a:lnTo>
                  <a:lnTo>
                    <a:pt x="765" y="1080"/>
                  </a:lnTo>
                  <a:lnTo>
                    <a:pt x="765" y="1084"/>
                  </a:lnTo>
                  <a:lnTo>
                    <a:pt x="765" y="1088"/>
                  </a:lnTo>
                  <a:lnTo>
                    <a:pt x="761" y="1092"/>
                  </a:lnTo>
                  <a:lnTo>
                    <a:pt x="761" y="1096"/>
                  </a:lnTo>
                  <a:lnTo>
                    <a:pt x="761" y="1100"/>
                  </a:lnTo>
                  <a:lnTo>
                    <a:pt x="757" y="1103"/>
                  </a:lnTo>
                  <a:lnTo>
                    <a:pt x="757" y="1107"/>
                  </a:lnTo>
                  <a:lnTo>
                    <a:pt x="754" y="1111"/>
                  </a:lnTo>
                  <a:lnTo>
                    <a:pt x="754" y="1115"/>
                  </a:lnTo>
                  <a:lnTo>
                    <a:pt x="750" y="1119"/>
                  </a:lnTo>
                  <a:lnTo>
                    <a:pt x="750" y="1123"/>
                  </a:lnTo>
                  <a:lnTo>
                    <a:pt x="746" y="1123"/>
                  </a:lnTo>
                  <a:lnTo>
                    <a:pt x="746" y="1127"/>
                  </a:lnTo>
                  <a:lnTo>
                    <a:pt x="742" y="1131"/>
                  </a:lnTo>
                  <a:lnTo>
                    <a:pt x="742" y="1135"/>
                  </a:lnTo>
                  <a:lnTo>
                    <a:pt x="738" y="1138"/>
                  </a:lnTo>
                  <a:lnTo>
                    <a:pt x="738" y="1142"/>
                  </a:lnTo>
                  <a:lnTo>
                    <a:pt x="734" y="1146"/>
                  </a:lnTo>
                  <a:lnTo>
                    <a:pt x="734" y="1150"/>
                  </a:lnTo>
                  <a:lnTo>
                    <a:pt x="730" y="1150"/>
                  </a:lnTo>
                  <a:lnTo>
                    <a:pt x="730" y="1154"/>
                  </a:lnTo>
                  <a:lnTo>
                    <a:pt x="726" y="1158"/>
                  </a:lnTo>
                  <a:lnTo>
                    <a:pt x="726" y="1162"/>
                  </a:lnTo>
                  <a:lnTo>
                    <a:pt x="722" y="1162"/>
                  </a:lnTo>
                  <a:lnTo>
                    <a:pt x="722" y="1166"/>
                  </a:lnTo>
                  <a:lnTo>
                    <a:pt x="719" y="1166"/>
                  </a:lnTo>
                  <a:lnTo>
                    <a:pt x="719" y="1170"/>
                  </a:lnTo>
                  <a:lnTo>
                    <a:pt x="715" y="1173"/>
                  </a:lnTo>
                  <a:lnTo>
                    <a:pt x="715" y="1177"/>
                  </a:lnTo>
                  <a:lnTo>
                    <a:pt x="711" y="1181"/>
                  </a:lnTo>
                  <a:lnTo>
                    <a:pt x="711" y="1185"/>
                  </a:lnTo>
                  <a:lnTo>
                    <a:pt x="707" y="1185"/>
                  </a:lnTo>
                  <a:lnTo>
                    <a:pt x="707" y="1189"/>
                  </a:lnTo>
                  <a:lnTo>
                    <a:pt x="703" y="1189"/>
                  </a:lnTo>
                  <a:lnTo>
                    <a:pt x="703" y="1193"/>
                  </a:lnTo>
                  <a:lnTo>
                    <a:pt x="699" y="1197"/>
                  </a:lnTo>
                  <a:lnTo>
                    <a:pt x="699" y="1201"/>
                  </a:lnTo>
                  <a:lnTo>
                    <a:pt x="695" y="1201"/>
                  </a:lnTo>
                  <a:lnTo>
                    <a:pt x="695" y="1205"/>
                  </a:lnTo>
                  <a:lnTo>
                    <a:pt x="691" y="1205"/>
                  </a:lnTo>
                  <a:lnTo>
                    <a:pt x="691" y="1208"/>
                  </a:lnTo>
                  <a:lnTo>
                    <a:pt x="691" y="1212"/>
                  </a:lnTo>
                  <a:lnTo>
                    <a:pt x="687" y="1212"/>
                  </a:lnTo>
                  <a:lnTo>
                    <a:pt x="687" y="1216"/>
                  </a:lnTo>
                  <a:lnTo>
                    <a:pt x="687" y="1220"/>
                  </a:lnTo>
                  <a:lnTo>
                    <a:pt x="684" y="1220"/>
                  </a:lnTo>
                  <a:lnTo>
                    <a:pt x="684" y="1224"/>
                  </a:lnTo>
                  <a:lnTo>
                    <a:pt x="680" y="1228"/>
                  </a:lnTo>
                  <a:lnTo>
                    <a:pt x="680" y="1232"/>
                  </a:lnTo>
                  <a:lnTo>
                    <a:pt x="676" y="1232"/>
                  </a:lnTo>
                  <a:lnTo>
                    <a:pt x="676" y="1236"/>
                  </a:lnTo>
                  <a:lnTo>
                    <a:pt x="676" y="1240"/>
                  </a:lnTo>
                  <a:lnTo>
                    <a:pt x="672" y="1240"/>
                  </a:lnTo>
                  <a:lnTo>
                    <a:pt x="672" y="1243"/>
                  </a:lnTo>
                  <a:lnTo>
                    <a:pt x="668" y="1247"/>
                  </a:lnTo>
                  <a:lnTo>
                    <a:pt x="668" y="1251"/>
                  </a:lnTo>
                  <a:lnTo>
                    <a:pt x="664" y="1255"/>
                  </a:lnTo>
                  <a:lnTo>
                    <a:pt x="660" y="1259"/>
                  </a:lnTo>
                  <a:lnTo>
                    <a:pt x="660" y="1263"/>
                  </a:lnTo>
                  <a:lnTo>
                    <a:pt x="660" y="1267"/>
                  </a:lnTo>
                  <a:lnTo>
                    <a:pt x="656" y="1267"/>
                  </a:lnTo>
                  <a:lnTo>
                    <a:pt x="656" y="1271"/>
                  </a:lnTo>
                  <a:lnTo>
                    <a:pt x="656" y="1274"/>
                  </a:lnTo>
                  <a:lnTo>
                    <a:pt x="652" y="1274"/>
                  </a:lnTo>
                  <a:lnTo>
                    <a:pt x="652" y="1278"/>
                  </a:lnTo>
                  <a:lnTo>
                    <a:pt x="652" y="1282"/>
                  </a:lnTo>
                  <a:lnTo>
                    <a:pt x="649" y="1286"/>
                  </a:lnTo>
                  <a:lnTo>
                    <a:pt x="649" y="1290"/>
                  </a:lnTo>
                  <a:lnTo>
                    <a:pt x="649" y="1294"/>
                  </a:lnTo>
                  <a:lnTo>
                    <a:pt x="649" y="1298"/>
                  </a:lnTo>
                  <a:lnTo>
                    <a:pt x="649" y="1302"/>
                  </a:lnTo>
                  <a:lnTo>
                    <a:pt x="649" y="1306"/>
                  </a:lnTo>
                  <a:lnTo>
                    <a:pt x="649" y="1313"/>
                  </a:lnTo>
                  <a:lnTo>
                    <a:pt x="649" y="1317"/>
                  </a:lnTo>
                  <a:lnTo>
                    <a:pt x="649" y="1321"/>
                  </a:lnTo>
                  <a:lnTo>
                    <a:pt x="575" y="1329"/>
                  </a:lnTo>
                  <a:lnTo>
                    <a:pt x="497" y="1329"/>
                  </a:lnTo>
                  <a:lnTo>
                    <a:pt x="481" y="1329"/>
                  </a:lnTo>
                  <a:lnTo>
                    <a:pt x="470" y="1325"/>
                  </a:lnTo>
                  <a:lnTo>
                    <a:pt x="458" y="1321"/>
                  </a:lnTo>
                  <a:lnTo>
                    <a:pt x="439" y="1306"/>
                  </a:lnTo>
                  <a:lnTo>
                    <a:pt x="423" y="1298"/>
                  </a:lnTo>
                  <a:lnTo>
                    <a:pt x="404" y="1294"/>
                  </a:lnTo>
                  <a:lnTo>
                    <a:pt x="369" y="1333"/>
                  </a:lnTo>
                  <a:lnTo>
                    <a:pt x="365" y="1352"/>
                  </a:lnTo>
                  <a:lnTo>
                    <a:pt x="365" y="1364"/>
                  </a:lnTo>
                  <a:lnTo>
                    <a:pt x="388" y="1376"/>
                  </a:lnTo>
                  <a:lnTo>
                    <a:pt x="408" y="1383"/>
                  </a:lnTo>
                  <a:lnTo>
                    <a:pt x="419" y="1399"/>
                  </a:lnTo>
                  <a:lnTo>
                    <a:pt x="431" y="1418"/>
                  </a:lnTo>
                  <a:lnTo>
                    <a:pt x="443" y="1438"/>
                  </a:lnTo>
                  <a:lnTo>
                    <a:pt x="474" y="1453"/>
                  </a:lnTo>
                  <a:lnTo>
                    <a:pt x="485" y="1453"/>
                  </a:lnTo>
                  <a:lnTo>
                    <a:pt x="501" y="1457"/>
                  </a:lnTo>
                  <a:lnTo>
                    <a:pt x="513" y="1461"/>
                  </a:lnTo>
                  <a:lnTo>
                    <a:pt x="505" y="1477"/>
                  </a:lnTo>
                  <a:lnTo>
                    <a:pt x="474" y="1492"/>
                  </a:lnTo>
                  <a:lnTo>
                    <a:pt x="454" y="1500"/>
                  </a:lnTo>
                  <a:lnTo>
                    <a:pt x="431" y="1508"/>
                  </a:lnTo>
                  <a:lnTo>
                    <a:pt x="419" y="1523"/>
                  </a:lnTo>
                  <a:lnTo>
                    <a:pt x="415" y="1535"/>
                  </a:lnTo>
                  <a:lnTo>
                    <a:pt x="400" y="1543"/>
                  </a:lnTo>
                  <a:lnTo>
                    <a:pt x="349" y="1543"/>
                  </a:lnTo>
                  <a:lnTo>
                    <a:pt x="334" y="1543"/>
                  </a:lnTo>
                  <a:lnTo>
                    <a:pt x="326" y="1539"/>
                  </a:lnTo>
                  <a:lnTo>
                    <a:pt x="287" y="1512"/>
                  </a:lnTo>
                  <a:lnTo>
                    <a:pt x="283" y="1484"/>
                  </a:lnTo>
                  <a:lnTo>
                    <a:pt x="279" y="1453"/>
                  </a:lnTo>
                  <a:lnTo>
                    <a:pt x="279" y="1442"/>
                  </a:lnTo>
                  <a:lnTo>
                    <a:pt x="283" y="1418"/>
                  </a:lnTo>
                  <a:lnTo>
                    <a:pt x="287" y="1407"/>
                  </a:lnTo>
                  <a:lnTo>
                    <a:pt x="291" y="1395"/>
                  </a:lnTo>
                  <a:lnTo>
                    <a:pt x="276" y="1379"/>
                  </a:lnTo>
                  <a:lnTo>
                    <a:pt x="276" y="1372"/>
                  </a:lnTo>
                  <a:lnTo>
                    <a:pt x="276" y="1368"/>
                  </a:lnTo>
                  <a:lnTo>
                    <a:pt x="276" y="1364"/>
                  </a:lnTo>
                  <a:lnTo>
                    <a:pt x="268" y="1364"/>
                  </a:lnTo>
                  <a:lnTo>
                    <a:pt x="264" y="1364"/>
                  </a:lnTo>
                  <a:lnTo>
                    <a:pt x="260" y="1364"/>
                  </a:lnTo>
                  <a:lnTo>
                    <a:pt x="256" y="1364"/>
                  </a:lnTo>
                  <a:lnTo>
                    <a:pt x="256" y="1360"/>
                  </a:lnTo>
                  <a:lnTo>
                    <a:pt x="252" y="1356"/>
                  </a:lnTo>
                  <a:lnTo>
                    <a:pt x="248" y="1356"/>
                  </a:lnTo>
                  <a:lnTo>
                    <a:pt x="241" y="1360"/>
                  </a:lnTo>
                  <a:lnTo>
                    <a:pt x="237" y="1360"/>
                  </a:lnTo>
                  <a:lnTo>
                    <a:pt x="233" y="1364"/>
                  </a:lnTo>
                  <a:lnTo>
                    <a:pt x="225" y="1368"/>
                  </a:lnTo>
                  <a:lnTo>
                    <a:pt x="221" y="1368"/>
                  </a:lnTo>
                  <a:lnTo>
                    <a:pt x="217" y="1372"/>
                  </a:lnTo>
                  <a:lnTo>
                    <a:pt x="213" y="1372"/>
                  </a:lnTo>
                  <a:lnTo>
                    <a:pt x="206" y="1372"/>
                  </a:lnTo>
                  <a:lnTo>
                    <a:pt x="202" y="1368"/>
                  </a:lnTo>
                  <a:lnTo>
                    <a:pt x="198" y="1364"/>
                  </a:lnTo>
                  <a:lnTo>
                    <a:pt x="194" y="1360"/>
                  </a:lnTo>
                  <a:lnTo>
                    <a:pt x="190" y="1356"/>
                  </a:lnTo>
                  <a:lnTo>
                    <a:pt x="186" y="1348"/>
                  </a:lnTo>
                  <a:lnTo>
                    <a:pt x="186" y="1344"/>
                  </a:lnTo>
                  <a:lnTo>
                    <a:pt x="186" y="1341"/>
                  </a:lnTo>
                  <a:lnTo>
                    <a:pt x="182" y="1337"/>
                  </a:lnTo>
                  <a:lnTo>
                    <a:pt x="178" y="1333"/>
                  </a:lnTo>
                  <a:lnTo>
                    <a:pt x="178" y="1325"/>
                  </a:lnTo>
                  <a:lnTo>
                    <a:pt x="178" y="1321"/>
                  </a:lnTo>
                  <a:lnTo>
                    <a:pt x="178" y="1317"/>
                  </a:lnTo>
                  <a:lnTo>
                    <a:pt x="178" y="1309"/>
                  </a:lnTo>
                  <a:lnTo>
                    <a:pt x="174" y="1306"/>
                  </a:lnTo>
                  <a:lnTo>
                    <a:pt x="174" y="1302"/>
                  </a:lnTo>
                  <a:lnTo>
                    <a:pt x="167" y="1298"/>
                  </a:lnTo>
                  <a:lnTo>
                    <a:pt x="163" y="1294"/>
                  </a:lnTo>
                  <a:lnTo>
                    <a:pt x="159" y="1286"/>
                  </a:lnTo>
                  <a:lnTo>
                    <a:pt x="155" y="1282"/>
                  </a:lnTo>
                  <a:lnTo>
                    <a:pt x="151" y="1278"/>
                  </a:lnTo>
                  <a:lnTo>
                    <a:pt x="151" y="1271"/>
                  </a:lnTo>
                  <a:lnTo>
                    <a:pt x="151" y="1267"/>
                  </a:lnTo>
                  <a:lnTo>
                    <a:pt x="151" y="1263"/>
                  </a:lnTo>
                  <a:lnTo>
                    <a:pt x="151" y="1259"/>
                  </a:lnTo>
                  <a:lnTo>
                    <a:pt x="151" y="1255"/>
                  </a:lnTo>
                  <a:lnTo>
                    <a:pt x="151" y="1251"/>
                  </a:lnTo>
                  <a:lnTo>
                    <a:pt x="151" y="1243"/>
                  </a:lnTo>
                  <a:lnTo>
                    <a:pt x="155" y="1240"/>
                  </a:lnTo>
                  <a:lnTo>
                    <a:pt x="155" y="1236"/>
                  </a:lnTo>
                  <a:lnTo>
                    <a:pt x="159" y="1228"/>
                  </a:lnTo>
                  <a:lnTo>
                    <a:pt x="163" y="1224"/>
                  </a:lnTo>
                  <a:lnTo>
                    <a:pt x="167" y="1220"/>
                  </a:lnTo>
                  <a:lnTo>
                    <a:pt x="171" y="1212"/>
                  </a:lnTo>
                  <a:lnTo>
                    <a:pt x="171" y="1208"/>
                  </a:lnTo>
                  <a:lnTo>
                    <a:pt x="171" y="1205"/>
                  </a:lnTo>
                  <a:lnTo>
                    <a:pt x="171" y="1197"/>
                  </a:lnTo>
                  <a:lnTo>
                    <a:pt x="171" y="1193"/>
                  </a:lnTo>
                  <a:lnTo>
                    <a:pt x="174" y="1189"/>
                  </a:lnTo>
                  <a:lnTo>
                    <a:pt x="174" y="1185"/>
                  </a:lnTo>
                  <a:lnTo>
                    <a:pt x="174" y="1177"/>
                  </a:lnTo>
                  <a:lnTo>
                    <a:pt x="174" y="1173"/>
                  </a:lnTo>
                  <a:lnTo>
                    <a:pt x="178" y="1170"/>
                  </a:lnTo>
                  <a:lnTo>
                    <a:pt x="178" y="1166"/>
                  </a:lnTo>
                  <a:lnTo>
                    <a:pt x="178" y="1158"/>
                  </a:lnTo>
                  <a:lnTo>
                    <a:pt x="174" y="1154"/>
                  </a:lnTo>
                  <a:lnTo>
                    <a:pt x="171" y="1150"/>
                  </a:lnTo>
                  <a:lnTo>
                    <a:pt x="171" y="1146"/>
                  </a:lnTo>
                  <a:lnTo>
                    <a:pt x="171" y="1138"/>
                  </a:lnTo>
                  <a:lnTo>
                    <a:pt x="171" y="1135"/>
                  </a:lnTo>
                  <a:lnTo>
                    <a:pt x="174" y="1131"/>
                  </a:lnTo>
                  <a:lnTo>
                    <a:pt x="178" y="1123"/>
                  </a:lnTo>
                  <a:lnTo>
                    <a:pt x="178" y="1115"/>
                  </a:lnTo>
                  <a:lnTo>
                    <a:pt x="178" y="1107"/>
                  </a:lnTo>
                  <a:lnTo>
                    <a:pt x="178" y="1103"/>
                  </a:lnTo>
                  <a:lnTo>
                    <a:pt x="178" y="1100"/>
                  </a:lnTo>
                  <a:lnTo>
                    <a:pt x="178" y="1092"/>
                  </a:lnTo>
                  <a:lnTo>
                    <a:pt x="178" y="1088"/>
                  </a:lnTo>
                  <a:lnTo>
                    <a:pt x="174" y="1084"/>
                  </a:lnTo>
                  <a:lnTo>
                    <a:pt x="174" y="1076"/>
                  </a:lnTo>
                  <a:lnTo>
                    <a:pt x="174" y="1072"/>
                  </a:lnTo>
                  <a:lnTo>
                    <a:pt x="174" y="1069"/>
                  </a:lnTo>
                  <a:lnTo>
                    <a:pt x="174" y="1061"/>
                  </a:lnTo>
                  <a:lnTo>
                    <a:pt x="174" y="1057"/>
                  </a:lnTo>
                  <a:lnTo>
                    <a:pt x="174" y="1049"/>
                  </a:lnTo>
                  <a:lnTo>
                    <a:pt x="174" y="1045"/>
                  </a:lnTo>
                  <a:lnTo>
                    <a:pt x="174" y="1041"/>
                  </a:lnTo>
                  <a:lnTo>
                    <a:pt x="174" y="1034"/>
                  </a:lnTo>
                  <a:lnTo>
                    <a:pt x="174" y="1030"/>
                  </a:lnTo>
                  <a:lnTo>
                    <a:pt x="171" y="1026"/>
                  </a:lnTo>
                  <a:lnTo>
                    <a:pt x="171" y="1022"/>
                  </a:lnTo>
                  <a:lnTo>
                    <a:pt x="167" y="1018"/>
                  </a:lnTo>
                  <a:lnTo>
                    <a:pt x="163" y="1014"/>
                  </a:lnTo>
                  <a:lnTo>
                    <a:pt x="155" y="1014"/>
                  </a:lnTo>
                  <a:lnTo>
                    <a:pt x="151" y="1014"/>
                  </a:lnTo>
                  <a:lnTo>
                    <a:pt x="147" y="1014"/>
                  </a:lnTo>
                  <a:lnTo>
                    <a:pt x="143" y="1014"/>
                  </a:lnTo>
                  <a:lnTo>
                    <a:pt x="136" y="1018"/>
                  </a:lnTo>
                  <a:lnTo>
                    <a:pt x="132" y="1014"/>
                  </a:lnTo>
                  <a:lnTo>
                    <a:pt x="132" y="1010"/>
                  </a:lnTo>
                  <a:lnTo>
                    <a:pt x="136" y="1002"/>
                  </a:lnTo>
                  <a:lnTo>
                    <a:pt x="136" y="999"/>
                  </a:lnTo>
                  <a:lnTo>
                    <a:pt x="140" y="995"/>
                  </a:lnTo>
                  <a:lnTo>
                    <a:pt x="143" y="991"/>
                  </a:lnTo>
                  <a:lnTo>
                    <a:pt x="143" y="983"/>
                  </a:lnTo>
                  <a:lnTo>
                    <a:pt x="147" y="979"/>
                  </a:lnTo>
                  <a:lnTo>
                    <a:pt x="147" y="975"/>
                  </a:lnTo>
                  <a:lnTo>
                    <a:pt x="143" y="971"/>
                  </a:lnTo>
                  <a:lnTo>
                    <a:pt x="143" y="964"/>
                  </a:lnTo>
                  <a:lnTo>
                    <a:pt x="143" y="960"/>
                  </a:lnTo>
                  <a:lnTo>
                    <a:pt x="140" y="956"/>
                  </a:lnTo>
                  <a:lnTo>
                    <a:pt x="140" y="948"/>
                  </a:lnTo>
                  <a:lnTo>
                    <a:pt x="140" y="944"/>
                  </a:lnTo>
                  <a:lnTo>
                    <a:pt x="140" y="940"/>
                  </a:lnTo>
                  <a:lnTo>
                    <a:pt x="140" y="936"/>
                  </a:lnTo>
                  <a:lnTo>
                    <a:pt x="147" y="936"/>
                  </a:lnTo>
                  <a:lnTo>
                    <a:pt x="151" y="940"/>
                  </a:lnTo>
                  <a:lnTo>
                    <a:pt x="155" y="944"/>
                  </a:lnTo>
                  <a:lnTo>
                    <a:pt x="159" y="940"/>
                  </a:lnTo>
                  <a:lnTo>
                    <a:pt x="163" y="933"/>
                  </a:lnTo>
                  <a:lnTo>
                    <a:pt x="163" y="929"/>
                  </a:lnTo>
                  <a:lnTo>
                    <a:pt x="159" y="925"/>
                  </a:lnTo>
                  <a:lnTo>
                    <a:pt x="159" y="921"/>
                  </a:lnTo>
                  <a:lnTo>
                    <a:pt x="167" y="917"/>
                  </a:lnTo>
                  <a:lnTo>
                    <a:pt x="171" y="913"/>
                  </a:lnTo>
                  <a:lnTo>
                    <a:pt x="174" y="909"/>
                  </a:lnTo>
                  <a:lnTo>
                    <a:pt x="171" y="905"/>
                  </a:lnTo>
                  <a:lnTo>
                    <a:pt x="171" y="901"/>
                  </a:lnTo>
                  <a:lnTo>
                    <a:pt x="178" y="894"/>
                  </a:lnTo>
                  <a:lnTo>
                    <a:pt x="182" y="890"/>
                  </a:lnTo>
                  <a:lnTo>
                    <a:pt x="182" y="882"/>
                  </a:lnTo>
                  <a:lnTo>
                    <a:pt x="186" y="878"/>
                  </a:lnTo>
                  <a:lnTo>
                    <a:pt x="190" y="874"/>
                  </a:lnTo>
                  <a:lnTo>
                    <a:pt x="190" y="866"/>
                  </a:lnTo>
                  <a:lnTo>
                    <a:pt x="194" y="863"/>
                  </a:lnTo>
                  <a:lnTo>
                    <a:pt x="198" y="859"/>
                  </a:lnTo>
                  <a:lnTo>
                    <a:pt x="202" y="855"/>
                  </a:lnTo>
                  <a:lnTo>
                    <a:pt x="206" y="851"/>
                  </a:lnTo>
                  <a:lnTo>
                    <a:pt x="206" y="843"/>
                  </a:lnTo>
                  <a:lnTo>
                    <a:pt x="209" y="839"/>
                  </a:lnTo>
                  <a:lnTo>
                    <a:pt x="209" y="835"/>
                  </a:lnTo>
                  <a:lnTo>
                    <a:pt x="213" y="828"/>
                  </a:lnTo>
                  <a:lnTo>
                    <a:pt x="213" y="820"/>
                  </a:lnTo>
                  <a:lnTo>
                    <a:pt x="209" y="816"/>
                  </a:lnTo>
                  <a:lnTo>
                    <a:pt x="202" y="812"/>
                  </a:lnTo>
                  <a:lnTo>
                    <a:pt x="202" y="808"/>
                  </a:lnTo>
                  <a:lnTo>
                    <a:pt x="202" y="800"/>
                  </a:lnTo>
                  <a:lnTo>
                    <a:pt x="198" y="796"/>
                  </a:lnTo>
                  <a:lnTo>
                    <a:pt x="190" y="793"/>
                  </a:lnTo>
                  <a:lnTo>
                    <a:pt x="186" y="789"/>
                  </a:lnTo>
                  <a:lnTo>
                    <a:pt x="182" y="781"/>
                  </a:lnTo>
                  <a:lnTo>
                    <a:pt x="182" y="777"/>
                  </a:lnTo>
                  <a:lnTo>
                    <a:pt x="178" y="773"/>
                  </a:lnTo>
                  <a:lnTo>
                    <a:pt x="178" y="769"/>
                  </a:lnTo>
                  <a:lnTo>
                    <a:pt x="174" y="762"/>
                  </a:lnTo>
                  <a:lnTo>
                    <a:pt x="171" y="758"/>
                  </a:lnTo>
                  <a:lnTo>
                    <a:pt x="171" y="754"/>
                  </a:lnTo>
                  <a:lnTo>
                    <a:pt x="171" y="750"/>
                  </a:lnTo>
                  <a:lnTo>
                    <a:pt x="171" y="746"/>
                  </a:lnTo>
                  <a:lnTo>
                    <a:pt x="167" y="742"/>
                  </a:lnTo>
                  <a:lnTo>
                    <a:pt x="167" y="734"/>
                  </a:lnTo>
                  <a:lnTo>
                    <a:pt x="167" y="727"/>
                  </a:lnTo>
                  <a:lnTo>
                    <a:pt x="167" y="723"/>
                  </a:lnTo>
                  <a:lnTo>
                    <a:pt x="167" y="719"/>
                  </a:lnTo>
                  <a:lnTo>
                    <a:pt x="167" y="711"/>
                  </a:lnTo>
                  <a:lnTo>
                    <a:pt x="163" y="707"/>
                  </a:lnTo>
                  <a:lnTo>
                    <a:pt x="159" y="703"/>
                  </a:lnTo>
                  <a:lnTo>
                    <a:pt x="155" y="703"/>
                  </a:lnTo>
                  <a:lnTo>
                    <a:pt x="151" y="703"/>
                  </a:lnTo>
                  <a:lnTo>
                    <a:pt x="147" y="703"/>
                  </a:lnTo>
                  <a:lnTo>
                    <a:pt x="140" y="703"/>
                  </a:lnTo>
                  <a:lnTo>
                    <a:pt x="143" y="695"/>
                  </a:lnTo>
                  <a:lnTo>
                    <a:pt x="143" y="692"/>
                  </a:lnTo>
                  <a:lnTo>
                    <a:pt x="143" y="688"/>
                  </a:lnTo>
                  <a:lnTo>
                    <a:pt x="151" y="684"/>
                  </a:lnTo>
                  <a:lnTo>
                    <a:pt x="155" y="684"/>
                  </a:lnTo>
                  <a:lnTo>
                    <a:pt x="159" y="688"/>
                  </a:lnTo>
                  <a:lnTo>
                    <a:pt x="163" y="688"/>
                  </a:lnTo>
                  <a:lnTo>
                    <a:pt x="171" y="680"/>
                  </a:lnTo>
                  <a:lnTo>
                    <a:pt x="174" y="676"/>
                  </a:lnTo>
                  <a:lnTo>
                    <a:pt x="174" y="672"/>
                  </a:lnTo>
                  <a:lnTo>
                    <a:pt x="178" y="664"/>
                  </a:lnTo>
                  <a:lnTo>
                    <a:pt x="182" y="664"/>
                  </a:lnTo>
                  <a:lnTo>
                    <a:pt x="190" y="664"/>
                  </a:lnTo>
                  <a:lnTo>
                    <a:pt x="194" y="664"/>
                  </a:lnTo>
                  <a:lnTo>
                    <a:pt x="198" y="664"/>
                  </a:lnTo>
                  <a:lnTo>
                    <a:pt x="202" y="660"/>
                  </a:lnTo>
                  <a:lnTo>
                    <a:pt x="209" y="657"/>
                  </a:lnTo>
                  <a:lnTo>
                    <a:pt x="213" y="657"/>
                  </a:lnTo>
                  <a:lnTo>
                    <a:pt x="217" y="660"/>
                  </a:lnTo>
                  <a:lnTo>
                    <a:pt x="225" y="660"/>
                  </a:lnTo>
                  <a:lnTo>
                    <a:pt x="229" y="660"/>
                  </a:lnTo>
                  <a:lnTo>
                    <a:pt x="237" y="660"/>
                  </a:lnTo>
                  <a:lnTo>
                    <a:pt x="241" y="657"/>
                  </a:lnTo>
                  <a:lnTo>
                    <a:pt x="241" y="653"/>
                  </a:lnTo>
                  <a:lnTo>
                    <a:pt x="244" y="649"/>
                  </a:lnTo>
                  <a:lnTo>
                    <a:pt x="248" y="649"/>
                  </a:lnTo>
                  <a:lnTo>
                    <a:pt x="256" y="649"/>
                  </a:lnTo>
                  <a:lnTo>
                    <a:pt x="260" y="645"/>
                  </a:lnTo>
                  <a:lnTo>
                    <a:pt x="264" y="641"/>
                  </a:lnTo>
                  <a:lnTo>
                    <a:pt x="264" y="637"/>
                  </a:lnTo>
                  <a:lnTo>
                    <a:pt x="268" y="633"/>
                  </a:lnTo>
                  <a:lnTo>
                    <a:pt x="272" y="633"/>
                  </a:lnTo>
                  <a:lnTo>
                    <a:pt x="276" y="629"/>
                  </a:lnTo>
                  <a:lnTo>
                    <a:pt x="276" y="622"/>
                  </a:lnTo>
                  <a:lnTo>
                    <a:pt x="276" y="618"/>
                  </a:lnTo>
                  <a:lnTo>
                    <a:pt x="276" y="614"/>
                  </a:lnTo>
                  <a:lnTo>
                    <a:pt x="279" y="610"/>
                  </a:lnTo>
                  <a:lnTo>
                    <a:pt x="283" y="606"/>
                  </a:lnTo>
                  <a:lnTo>
                    <a:pt x="287" y="606"/>
                  </a:lnTo>
                  <a:lnTo>
                    <a:pt x="291" y="602"/>
                  </a:lnTo>
                  <a:lnTo>
                    <a:pt x="295" y="598"/>
                  </a:lnTo>
                  <a:lnTo>
                    <a:pt x="295" y="594"/>
                  </a:lnTo>
                  <a:lnTo>
                    <a:pt x="299" y="591"/>
                  </a:lnTo>
                  <a:lnTo>
                    <a:pt x="303" y="587"/>
                  </a:lnTo>
                  <a:lnTo>
                    <a:pt x="307" y="587"/>
                  </a:lnTo>
                  <a:lnTo>
                    <a:pt x="310" y="587"/>
                  </a:lnTo>
                  <a:lnTo>
                    <a:pt x="314" y="583"/>
                  </a:lnTo>
                  <a:lnTo>
                    <a:pt x="314" y="579"/>
                  </a:lnTo>
                  <a:lnTo>
                    <a:pt x="318" y="575"/>
                  </a:lnTo>
                  <a:lnTo>
                    <a:pt x="322" y="571"/>
                  </a:lnTo>
                  <a:lnTo>
                    <a:pt x="326" y="571"/>
                  </a:lnTo>
                  <a:lnTo>
                    <a:pt x="330" y="567"/>
                  </a:lnTo>
                  <a:lnTo>
                    <a:pt x="334" y="567"/>
                  </a:lnTo>
                  <a:lnTo>
                    <a:pt x="338" y="563"/>
                  </a:lnTo>
                  <a:lnTo>
                    <a:pt x="338" y="559"/>
                  </a:lnTo>
                  <a:lnTo>
                    <a:pt x="342" y="556"/>
                  </a:lnTo>
                  <a:lnTo>
                    <a:pt x="345" y="552"/>
                  </a:lnTo>
                  <a:lnTo>
                    <a:pt x="345" y="548"/>
                  </a:lnTo>
                  <a:lnTo>
                    <a:pt x="345" y="544"/>
                  </a:lnTo>
                  <a:lnTo>
                    <a:pt x="338" y="540"/>
                  </a:lnTo>
                  <a:lnTo>
                    <a:pt x="338" y="536"/>
                  </a:lnTo>
                  <a:lnTo>
                    <a:pt x="338" y="532"/>
                  </a:lnTo>
                  <a:lnTo>
                    <a:pt x="338" y="524"/>
                  </a:lnTo>
                  <a:lnTo>
                    <a:pt x="334" y="524"/>
                  </a:lnTo>
                  <a:lnTo>
                    <a:pt x="326" y="524"/>
                  </a:lnTo>
                  <a:lnTo>
                    <a:pt x="322" y="521"/>
                  </a:lnTo>
                  <a:lnTo>
                    <a:pt x="318" y="517"/>
                  </a:lnTo>
                  <a:lnTo>
                    <a:pt x="314" y="513"/>
                  </a:lnTo>
                  <a:lnTo>
                    <a:pt x="314" y="505"/>
                  </a:lnTo>
                  <a:lnTo>
                    <a:pt x="314" y="501"/>
                  </a:lnTo>
                  <a:lnTo>
                    <a:pt x="314" y="497"/>
                  </a:lnTo>
                  <a:lnTo>
                    <a:pt x="310" y="493"/>
                  </a:lnTo>
                  <a:lnTo>
                    <a:pt x="307" y="493"/>
                  </a:lnTo>
                  <a:lnTo>
                    <a:pt x="303" y="489"/>
                  </a:lnTo>
                  <a:lnTo>
                    <a:pt x="299" y="486"/>
                  </a:lnTo>
                  <a:lnTo>
                    <a:pt x="299" y="482"/>
                  </a:lnTo>
                  <a:lnTo>
                    <a:pt x="295" y="478"/>
                  </a:lnTo>
                  <a:lnTo>
                    <a:pt x="291" y="478"/>
                  </a:lnTo>
                  <a:lnTo>
                    <a:pt x="287" y="474"/>
                  </a:lnTo>
                  <a:lnTo>
                    <a:pt x="283" y="470"/>
                  </a:lnTo>
                  <a:lnTo>
                    <a:pt x="283" y="466"/>
                  </a:lnTo>
                  <a:lnTo>
                    <a:pt x="283" y="458"/>
                  </a:lnTo>
                  <a:lnTo>
                    <a:pt x="279" y="455"/>
                  </a:lnTo>
                  <a:lnTo>
                    <a:pt x="279" y="451"/>
                  </a:lnTo>
                  <a:lnTo>
                    <a:pt x="276" y="447"/>
                  </a:lnTo>
                  <a:lnTo>
                    <a:pt x="276" y="443"/>
                  </a:lnTo>
                  <a:lnTo>
                    <a:pt x="276" y="439"/>
                  </a:lnTo>
                  <a:lnTo>
                    <a:pt x="276" y="431"/>
                  </a:lnTo>
                  <a:lnTo>
                    <a:pt x="276" y="423"/>
                  </a:lnTo>
                  <a:lnTo>
                    <a:pt x="276" y="420"/>
                  </a:lnTo>
                  <a:lnTo>
                    <a:pt x="276" y="412"/>
                  </a:lnTo>
                  <a:lnTo>
                    <a:pt x="279" y="408"/>
                  </a:lnTo>
                  <a:lnTo>
                    <a:pt x="283" y="404"/>
                  </a:lnTo>
                  <a:lnTo>
                    <a:pt x="283" y="400"/>
                  </a:lnTo>
                  <a:lnTo>
                    <a:pt x="283" y="392"/>
                  </a:lnTo>
                  <a:lnTo>
                    <a:pt x="279" y="388"/>
                  </a:lnTo>
                  <a:lnTo>
                    <a:pt x="276" y="388"/>
                  </a:lnTo>
                  <a:lnTo>
                    <a:pt x="272" y="385"/>
                  </a:lnTo>
                  <a:lnTo>
                    <a:pt x="264" y="381"/>
                  </a:lnTo>
                  <a:lnTo>
                    <a:pt x="260" y="381"/>
                  </a:lnTo>
                  <a:lnTo>
                    <a:pt x="256" y="373"/>
                  </a:lnTo>
                  <a:lnTo>
                    <a:pt x="256" y="369"/>
                  </a:lnTo>
                  <a:lnTo>
                    <a:pt x="252" y="369"/>
                  </a:lnTo>
                  <a:lnTo>
                    <a:pt x="244" y="369"/>
                  </a:lnTo>
                  <a:lnTo>
                    <a:pt x="241" y="369"/>
                  </a:lnTo>
                  <a:lnTo>
                    <a:pt x="237" y="365"/>
                  </a:lnTo>
                  <a:lnTo>
                    <a:pt x="233" y="361"/>
                  </a:lnTo>
                  <a:lnTo>
                    <a:pt x="233" y="357"/>
                  </a:lnTo>
                  <a:lnTo>
                    <a:pt x="229" y="350"/>
                  </a:lnTo>
                  <a:lnTo>
                    <a:pt x="229" y="346"/>
                  </a:lnTo>
                  <a:lnTo>
                    <a:pt x="221" y="342"/>
                  </a:lnTo>
                  <a:lnTo>
                    <a:pt x="217" y="342"/>
                  </a:lnTo>
                  <a:lnTo>
                    <a:pt x="213" y="342"/>
                  </a:lnTo>
                  <a:lnTo>
                    <a:pt x="209" y="334"/>
                  </a:lnTo>
                  <a:lnTo>
                    <a:pt x="206" y="334"/>
                  </a:lnTo>
                  <a:lnTo>
                    <a:pt x="202" y="334"/>
                  </a:lnTo>
                  <a:lnTo>
                    <a:pt x="198" y="334"/>
                  </a:lnTo>
                  <a:lnTo>
                    <a:pt x="194" y="334"/>
                  </a:lnTo>
                  <a:lnTo>
                    <a:pt x="190" y="326"/>
                  </a:lnTo>
                  <a:lnTo>
                    <a:pt x="182" y="326"/>
                  </a:lnTo>
                  <a:lnTo>
                    <a:pt x="178" y="322"/>
                  </a:lnTo>
                  <a:lnTo>
                    <a:pt x="174" y="318"/>
                  </a:lnTo>
                  <a:lnTo>
                    <a:pt x="174" y="315"/>
                  </a:lnTo>
                  <a:lnTo>
                    <a:pt x="174" y="311"/>
                  </a:lnTo>
                  <a:lnTo>
                    <a:pt x="178" y="303"/>
                  </a:lnTo>
                  <a:lnTo>
                    <a:pt x="178" y="299"/>
                  </a:lnTo>
                  <a:lnTo>
                    <a:pt x="178" y="295"/>
                  </a:lnTo>
                  <a:lnTo>
                    <a:pt x="178" y="291"/>
                  </a:lnTo>
                  <a:lnTo>
                    <a:pt x="178" y="287"/>
                  </a:lnTo>
                  <a:lnTo>
                    <a:pt x="182" y="280"/>
                  </a:lnTo>
                  <a:lnTo>
                    <a:pt x="182" y="276"/>
                  </a:lnTo>
                  <a:lnTo>
                    <a:pt x="186" y="272"/>
                  </a:lnTo>
                  <a:lnTo>
                    <a:pt x="186" y="268"/>
                  </a:lnTo>
                  <a:lnTo>
                    <a:pt x="190" y="264"/>
                  </a:lnTo>
                  <a:lnTo>
                    <a:pt x="190" y="256"/>
                  </a:lnTo>
                  <a:lnTo>
                    <a:pt x="194" y="252"/>
                  </a:lnTo>
                  <a:lnTo>
                    <a:pt x="198" y="252"/>
                  </a:lnTo>
                  <a:lnTo>
                    <a:pt x="206" y="249"/>
                  </a:lnTo>
                  <a:lnTo>
                    <a:pt x="206" y="245"/>
                  </a:lnTo>
                  <a:lnTo>
                    <a:pt x="202" y="241"/>
                  </a:lnTo>
                  <a:lnTo>
                    <a:pt x="202" y="237"/>
                  </a:lnTo>
                  <a:lnTo>
                    <a:pt x="202" y="233"/>
                  </a:lnTo>
                  <a:lnTo>
                    <a:pt x="198" y="225"/>
                  </a:lnTo>
                  <a:lnTo>
                    <a:pt x="198" y="221"/>
                  </a:lnTo>
                  <a:lnTo>
                    <a:pt x="194" y="217"/>
                  </a:lnTo>
                  <a:lnTo>
                    <a:pt x="194" y="214"/>
                  </a:lnTo>
                  <a:lnTo>
                    <a:pt x="190" y="210"/>
                  </a:lnTo>
                  <a:lnTo>
                    <a:pt x="186" y="206"/>
                  </a:lnTo>
                  <a:lnTo>
                    <a:pt x="182" y="206"/>
                  </a:lnTo>
                  <a:lnTo>
                    <a:pt x="178" y="206"/>
                  </a:lnTo>
                  <a:lnTo>
                    <a:pt x="174" y="202"/>
                  </a:lnTo>
                  <a:lnTo>
                    <a:pt x="171" y="198"/>
                  </a:lnTo>
                  <a:lnTo>
                    <a:pt x="167" y="198"/>
                  </a:lnTo>
                  <a:lnTo>
                    <a:pt x="159" y="190"/>
                  </a:lnTo>
                  <a:lnTo>
                    <a:pt x="155" y="186"/>
                  </a:lnTo>
                  <a:lnTo>
                    <a:pt x="155" y="182"/>
                  </a:lnTo>
                  <a:lnTo>
                    <a:pt x="151" y="179"/>
                  </a:lnTo>
                  <a:lnTo>
                    <a:pt x="151" y="171"/>
                  </a:lnTo>
                  <a:lnTo>
                    <a:pt x="147" y="167"/>
                  </a:lnTo>
                  <a:lnTo>
                    <a:pt x="140" y="167"/>
                  </a:lnTo>
                  <a:lnTo>
                    <a:pt x="136" y="167"/>
                  </a:lnTo>
                  <a:lnTo>
                    <a:pt x="132" y="159"/>
                  </a:lnTo>
                  <a:lnTo>
                    <a:pt x="132" y="155"/>
                  </a:lnTo>
                  <a:lnTo>
                    <a:pt x="128" y="151"/>
                  </a:lnTo>
                  <a:lnTo>
                    <a:pt x="128" y="148"/>
                  </a:lnTo>
                  <a:lnTo>
                    <a:pt x="128" y="144"/>
                  </a:lnTo>
                  <a:lnTo>
                    <a:pt x="136" y="140"/>
                  </a:lnTo>
                  <a:lnTo>
                    <a:pt x="136" y="136"/>
                  </a:lnTo>
                  <a:lnTo>
                    <a:pt x="136" y="132"/>
                  </a:lnTo>
                  <a:lnTo>
                    <a:pt x="132" y="124"/>
                  </a:lnTo>
                  <a:lnTo>
                    <a:pt x="132" y="120"/>
                  </a:lnTo>
                  <a:lnTo>
                    <a:pt x="128" y="116"/>
                  </a:lnTo>
                  <a:lnTo>
                    <a:pt x="128" y="113"/>
                  </a:lnTo>
                  <a:lnTo>
                    <a:pt x="124" y="109"/>
                  </a:lnTo>
                  <a:lnTo>
                    <a:pt x="120" y="105"/>
                  </a:lnTo>
                  <a:lnTo>
                    <a:pt x="116" y="105"/>
                  </a:lnTo>
                  <a:lnTo>
                    <a:pt x="112" y="109"/>
                  </a:lnTo>
                  <a:lnTo>
                    <a:pt x="108" y="105"/>
                  </a:lnTo>
                  <a:lnTo>
                    <a:pt x="105" y="101"/>
                  </a:lnTo>
                  <a:lnTo>
                    <a:pt x="101" y="105"/>
                  </a:lnTo>
                  <a:lnTo>
                    <a:pt x="93" y="105"/>
                  </a:lnTo>
                  <a:lnTo>
                    <a:pt x="89" y="105"/>
                  </a:lnTo>
                  <a:lnTo>
                    <a:pt x="85" y="101"/>
                  </a:lnTo>
                  <a:lnTo>
                    <a:pt x="81" y="97"/>
                  </a:lnTo>
                  <a:lnTo>
                    <a:pt x="77" y="105"/>
                  </a:lnTo>
                  <a:lnTo>
                    <a:pt x="77" y="109"/>
                  </a:lnTo>
                  <a:lnTo>
                    <a:pt x="77" y="116"/>
                  </a:lnTo>
                  <a:lnTo>
                    <a:pt x="77" y="124"/>
                  </a:lnTo>
                  <a:lnTo>
                    <a:pt x="77" y="128"/>
                  </a:lnTo>
                  <a:lnTo>
                    <a:pt x="77" y="132"/>
                  </a:lnTo>
                  <a:lnTo>
                    <a:pt x="70" y="136"/>
                  </a:lnTo>
                  <a:lnTo>
                    <a:pt x="66" y="132"/>
                  </a:lnTo>
                  <a:lnTo>
                    <a:pt x="62" y="128"/>
                  </a:lnTo>
                  <a:lnTo>
                    <a:pt x="62" y="124"/>
                  </a:lnTo>
                  <a:lnTo>
                    <a:pt x="62" y="120"/>
                  </a:lnTo>
                  <a:lnTo>
                    <a:pt x="58" y="116"/>
                  </a:lnTo>
                  <a:lnTo>
                    <a:pt x="54" y="113"/>
                  </a:lnTo>
                  <a:lnTo>
                    <a:pt x="50" y="113"/>
                  </a:lnTo>
                  <a:lnTo>
                    <a:pt x="46" y="113"/>
                  </a:lnTo>
                  <a:lnTo>
                    <a:pt x="42" y="116"/>
                  </a:lnTo>
                  <a:lnTo>
                    <a:pt x="38" y="120"/>
                  </a:lnTo>
                  <a:lnTo>
                    <a:pt x="35" y="120"/>
                  </a:lnTo>
                  <a:lnTo>
                    <a:pt x="27" y="116"/>
                  </a:lnTo>
                  <a:lnTo>
                    <a:pt x="27" y="113"/>
                  </a:lnTo>
                  <a:lnTo>
                    <a:pt x="27" y="109"/>
                  </a:lnTo>
                  <a:lnTo>
                    <a:pt x="27" y="105"/>
                  </a:lnTo>
                  <a:lnTo>
                    <a:pt x="27" y="101"/>
                  </a:lnTo>
                  <a:lnTo>
                    <a:pt x="27" y="97"/>
                  </a:lnTo>
                  <a:lnTo>
                    <a:pt x="27" y="93"/>
                  </a:lnTo>
                  <a:lnTo>
                    <a:pt x="27" y="89"/>
                  </a:lnTo>
                  <a:lnTo>
                    <a:pt x="27" y="85"/>
                  </a:lnTo>
                  <a:lnTo>
                    <a:pt x="27" y="81"/>
                  </a:lnTo>
                  <a:lnTo>
                    <a:pt x="31" y="78"/>
                  </a:lnTo>
                  <a:lnTo>
                    <a:pt x="31" y="74"/>
                  </a:lnTo>
                  <a:lnTo>
                    <a:pt x="35" y="70"/>
                  </a:lnTo>
                  <a:lnTo>
                    <a:pt x="35" y="66"/>
                  </a:lnTo>
                  <a:lnTo>
                    <a:pt x="35" y="62"/>
                  </a:lnTo>
                  <a:lnTo>
                    <a:pt x="35" y="58"/>
                  </a:lnTo>
                  <a:lnTo>
                    <a:pt x="31" y="58"/>
                  </a:lnTo>
                  <a:lnTo>
                    <a:pt x="27" y="58"/>
                  </a:lnTo>
                  <a:lnTo>
                    <a:pt x="23" y="54"/>
                  </a:lnTo>
                  <a:lnTo>
                    <a:pt x="19" y="50"/>
                  </a:lnTo>
                  <a:lnTo>
                    <a:pt x="15" y="50"/>
                  </a:lnTo>
                  <a:lnTo>
                    <a:pt x="11" y="54"/>
                  </a:lnTo>
                  <a:lnTo>
                    <a:pt x="7" y="54"/>
                  </a:lnTo>
                  <a:lnTo>
                    <a:pt x="4" y="50"/>
                  </a:lnTo>
                  <a:lnTo>
                    <a:pt x="4" y="46"/>
                  </a:lnTo>
                  <a:lnTo>
                    <a:pt x="4" y="43"/>
                  </a:lnTo>
                  <a:lnTo>
                    <a:pt x="4" y="39"/>
                  </a:lnTo>
                  <a:lnTo>
                    <a:pt x="4" y="35"/>
                  </a:lnTo>
                  <a:lnTo>
                    <a:pt x="4" y="31"/>
                  </a:lnTo>
                  <a:lnTo>
                    <a:pt x="4" y="27"/>
                  </a:lnTo>
                  <a:lnTo>
                    <a:pt x="0" y="27"/>
                  </a:lnTo>
                  <a:lnTo>
                    <a:pt x="0" y="23"/>
                  </a:lnTo>
                  <a:lnTo>
                    <a:pt x="4" y="19"/>
                  </a:lnTo>
                  <a:lnTo>
                    <a:pt x="11" y="15"/>
                  </a:lnTo>
                  <a:lnTo>
                    <a:pt x="27" y="0"/>
                  </a:lnTo>
                  <a:lnTo>
                    <a:pt x="31" y="0"/>
                  </a:lnTo>
                  <a:lnTo>
                    <a:pt x="35" y="0"/>
                  </a:lnTo>
                  <a:lnTo>
                    <a:pt x="38" y="15"/>
                  </a:lnTo>
                  <a:lnTo>
                    <a:pt x="46" y="19"/>
                  </a:lnTo>
                  <a:close/>
                </a:path>
              </a:pathLst>
            </a:custGeom>
            <a:solidFill>
              <a:schemeClr val="bg2">
                <a:lumMod val="50000"/>
                <a:lumOff val="50000"/>
              </a:schemeClr>
            </a:solidFill>
            <a:ln w="4">
              <a:solidFill>
                <a:schemeClr val="tx1">
                  <a:lumMod val="95000"/>
                </a:schemeClr>
              </a:solidFill>
              <a:prstDash val="solid"/>
              <a:round/>
              <a:headEnd/>
              <a:tailEnd/>
            </a:ln>
          </p:spPr>
          <p:txBody>
            <a:bodyPr/>
            <a:lstStyle/>
            <a:p>
              <a:pPr>
                <a:defRPr/>
              </a:pPr>
              <a:endParaRPr lang="en-US"/>
            </a:p>
          </p:txBody>
        </p:sp>
        <p:sp>
          <p:nvSpPr>
            <p:cNvPr id="68" name="Freeform 8"/>
            <p:cNvSpPr>
              <a:spLocks/>
            </p:cNvSpPr>
            <p:nvPr/>
          </p:nvSpPr>
          <p:spPr bwMode="auto">
            <a:xfrm>
              <a:off x="2012" y="2397"/>
              <a:ext cx="758" cy="1702"/>
            </a:xfrm>
            <a:custGeom>
              <a:avLst/>
              <a:gdLst>
                <a:gd name="T0" fmla="*/ 739 w 758"/>
                <a:gd name="T1" fmla="*/ 692 h 1702"/>
                <a:gd name="T2" fmla="*/ 707 w 758"/>
                <a:gd name="T3" fmla="*/ 769 h 1702"/>
                <a:gd name="T4" fmla="*/ 719 w 758"/>
                <a:gd name="T5" fmla="*/ 851 h 1702"/>
                <a:gd name="T6" fmla="*/ 731 w 758"/>
                <a:gd name="T7" fmla="*/ 929 h 1702"/>
                <a:gd name="T8" fmla="*/ 723 w 758"/>
                <a:gd name="T9" fmla="*/ 1010 h 1702"/>
                <a:gd name="T10" fmla="*/ 715 w 758"/>
                <a:gd name="T11" fmla="*/ 1100 h 1702"/>
                <a:gd name="T12" fmla="*/ 711 w 758"/>
                <a:gd name="T13" fmla="*/ 1170 h 1702"/>
                <a:gd name="T14" fmla="*/ 688 w 758"/>
                <a:gd name="T15" fmla="*/ 1201 h 1702"/>
                <a:gd name="T16" fmla="*/ 653 w 758"/>
                <a:gd name="T17" fmla="*/ 1220 h 1702"/>
                <a:gd name="T18" fmla="*/ 618 w 758"/>
                <a:gd name="T19" fmla="*/ 1232 h 1702"/>
                <a:gd name="T20" fmla="*/ 583 w 758"/>
                <a:gd name="T21" fmla="*/ 1243 h 1702"/>
                <a:gd name="T22" fmla="*/ 556 w 758"/>
                <a:gd name="T23" fmla="*/ 1228 h 1702"/>
                <a:gd name="T24" fmla="*/ 521 w 758"/>
                <a:gd name="T25" fmla="*/ 1232 h 1702"/>
                <a:gd name="T26" fmla="*/ 494 w 758"/>
                <a:gd name="T27" fmla="*/ 1255 h 1702"/>
                <a:gd name="T28" fmla="*/ 470 w 758"/>
                <a:gd name="T29" fmla="*/ 1282 h 1702"/>
                <a:gd name="T30" fmla="*/ 463 w 758"/>
                <a:gd name="T31" fmla="*/ 1321 h 1702"/>
                <a:gd name="T32" fmla="*/ 455 w 758"/>
                <a:gd name="T33" fmla="*/ 1356 h 1702"/>
                <a:gd name="T34" fmla="*/ 447 w 758"/>
                <a:gd name="T35" fmla="*/ 1395 h 1702"/>
                <a:gd name="T36" fmla="*/ 416 w 758"/>
                <a:gd name="T37" fmla="*/ 1418 h 1702"/>
                <a:gd name="T38" fmla="*/ 408 w 758"/>
                <a:gd name="T39" fmla="*/ 1449 h 1702"/>
                <a:gd name="T40" fmla="*/ 432 w 758"/>
                <a:gd name="T41" fmla="*/ 1469 h 1702"/>
                <a:gd name="T42" fmla="*/ 459 w 758"/>
                <a:gd name="T43" fmla="*/ 1492 h 1702"/>
                <a:gd name="T44" fmla="*/ 470 w 758"/>
                <a:gd name="T45" fmla="*/ 1531 h 1702"/>
                <a:gd name="T46" fmla="*/ 478 w 758"/>
                <a:gd name="T47" fmla="*/ 1570 h 1702"/>
                <a:gd name="T48" fmla="*/ 466 w 758"/>
                <a:gd name="T49" fmla="*/ 1613 h 1702"/>
                <a:gd name="T50" fmla="*/ 482 w 758"/>
                <a:gd name="T51" fmla="*/ 1632 h 1702"/>
                <a:gd name="T52" fmla="*/ 478 w 758"/>
                <a:gd name="T53" fmla="*/ 1667 h 1702"/>
                <a:gd name="T54" fmla="*/ 470 w 758"/>
                <a:gd name="T55" fmla="*/ 1702 h 1702"/>
                <a:gd name="T56" fmla="*/ 381 w 758"/>
                <a:gd name="T57" fmla="*/ 1702 h 1702"/>
                <a:gd name="T58" fmla="*/ 365 w 758"/>
                <a:gd name="T59" fmla="*/ 1659 h 1702"/>
                <a:gd name="T60" fmla="*/ 397 w 758"/>
                <a:gd name="T61" fmla="*/ 1624 h 1702"/>
                <a:gd name="T62" fmla="*/ 404 w 758"/>
                <a:gd name="T63" fmla="*/ 1574 h 1702"/>
                <a:gd name="T64" fmla="*/ 362 w 758"/>
                <a:gd name="T65" fmla="*/ 1558 h 1702"/>
                <a:gd name="T66" fmla="*/ 330 w 758"/>
                <a:gd name="T67" fmla="*/ 1523 h 1702"/>
                <a:gd name="T68" fmla="*/ 292 w 758"/>
                <a:gd name="T69" fmla="*/ 1492 h 1702"/>
                <a:gd name="T70" fmla="*/ 257 w 758"/>
                <a:gd name="T71" fmla="*/ 1453 h 1702"/>
                <a:gd name="T72" fmla="*/ 226 w 758"/>
                <a:gd name="T73" fmla="*/ 1414 h 1702"/>
                <a:gd name="T74" fmla="*/ 187 w 758"/>
                <a:gd name="T75" fmla="*/ 1379 h 1702"/>
                <a:gd name="T76" fmla="*/ 156 w 758"/>
                <a:gd name="T77" fmla="*/ 1341 h 1702"/>
                <a:gd name="T78" fmla="*/ 121 w 758"/>
                <a:gd name="T79" fmla="*/ 1306 h 1702"/>
                <a:gd name="T80" fmla="*/ 82 w 758"/>
                <a:gd name="T81" fmla="*/ 1286 h 1702"/>
                <a:gd name="T82" fmla="*/ 70 w 758"/>
                <a:gd name="T83" fmla="*/ 1232 h 1702"/>
                <a:gd name="T84" fmla="*/ 70 w 758"/>
                <a:gd name="T85" fmla="*/ 1181 h 1702"/>
                <a:gd name="T86" fmla="*/ 35 w 758"/>
                <a:gd name="T87" fmla="*/ 1146 h 1702"/>
                <a:gd name="T88" fmla="*/ 4 w 758"/>
                <a:gd name="T89" fmla="*/ 1111 h 1702"/>
                <a:gd name="T90" fmla="*/ 20 w 758"/>
                <a:gd name="T91" fmla="*/ 1061 h 1702"/>
                <a:gd name="T92" fmla="*/ 62 w 758"/>
                <a:gd name="T93" fmla="*/ 1022 h 1702"/>
                <a:gd name="T94" fmla="*/ 86 w 758"/>
                <a:gd name="T95" fmla="*/ 967 h 1702"/>
                <a:gd name="T96" fmla="*/ 82 w 758"/>
                <a:gd name="T97" fmla="*/ 921 h 1702"/>
                <a:gd name="T98" fmla="*/ 121 w 758"/>
                <a:gd name="T99" fmla="*/ 878 h 1702"/>
                <a:gd name="T100" fmla="*/ 152 w 758"/>
                <a:gd name="T101" fmla="*/ 835 h 1702"/>
                <a:gd name="T102" fmla="*/ 272 w 758"/>
                <a:gd name="T103" fmla="*/ 835 h 1702"/>
                <a:gd name="T104" fmla="*/ 264 w 758"/>
                <a:gd name="T105" fmla="*/ 66 h 1702"/>
                <a:gd name="T106" fmla="*/ 362 w 758"/>
                <a:gd name="T107" fmla="*/ 66 h 1702"/>
                <a:gd name="T108" fmla="*/ 428 w 758"/>
                <a:gd name="T109" fmla="*/ 151 h 1702"/>
                <a:gd name="T110" fmla="*/ 498 w 758"/>
                <a:gd name="T111" fmla="*/ 233 h 1702"/>
                <a:gd name="T112" fmla="*/ 568 w 758"/>
                <a:gd name="T113" fmla="*/ 315 h 1702"/>
                <a:gd name="T114" fmla="*/ 622 w 758"/>
                <a:gd name="T115" fmla="*/ 400 h 1702"/>
                <a:gd name="T116" fmla="*/ 692 w 758"/>
                <a:gd name="T117" fmla="*/ 486 h 1702"/>
                <a:gd name="T118" fmla="*/ 735 w 758"/>
                <a:gd name="T119" fmla="*/ 567 h 1702"/>
                <a:gd name="T120" fmla="*/ 739 w 758"/>
                <a:gd name="T121" fmla="*/ 645 h 17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58"/>
                <a:gd name="T184" fmla="*/ 0 h 1702"/>
                <a:gd name="T185" fmla="*/ 758 w 758"/>
                <a:gd name="T186" fmla="*/ 1702 h 17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58" h="1702">
                  <a:moveTo>
                    <a:pt x="739" y="645"/>
                  </a:moveTo>
                  <a:lnTo>
                    <a:pt x="746" y="645"/>
                  </a:lnTo>
                  <a:lnTo>
                    <a:pt x="754" y="645"/>
                  </a:lnTo>
                  <a:lnTo>
                    <a:pt x="758" y="645"/>
                  </a:lnTo>
                  <a:lnTo>
                    <a:pt x="754" y="653"/>
                  </a:lnTo>
                  <a:lnTo>
                    <a:pt x="754" y="660"/>
                  </a:lnTo>
                  <a:lnTo>
                    <a:pt x="750" y="668"/>
                  </a:lnTo>
                  <a:lnTo>
                    <a:pt x="746" y="672"/>
                  </a:lnTo>
                  <a:lnTo>
                    <a:pt x="746" y="676"/>
                  </a:lnTo>
                  <a:lnTo>
                    <a:pt x="742" y="684"/>
                  </a:lnTo>
                  <a:lnTo>
                    <a:pt x="739" y="692"/>
                  </a:lnTo>
                  <a:lnTo>
                    <a:pt x="739" y="695"/>
                  </a:lnTo>
                  <a:lnTo>
                    <a:pt x="735" y="699"/>
                  </a:lnTo>
                  <a:lnTo>
                    <a:pt x="735" y="707"/>
                  </a:lnTo>
                  <a:lnTo>
                    <a:pt x="731" y="715"/>
                  </a:lnTo>
                  <a:lnTo>
                    <a:pt x="727" y="723"/>
                  </a:lnTo>
                  <a:lnTo>
                    <a:pt x="723" y="730"/>
                  </a:lnTo>
                  <a:lnTo>
                    <a:pt x="719" y="738"/>
                  </a:lnTo>
                  <a:lnTo>
                    <a:pt x="715" y="746"/>
                  </a:lnTo>
                  <a:lnTo>
                    <a:pt x="715" y="754"/>
                  </a:lnTo>
                  <a:lnTo>
                    <a:pt x="711" y="761"/>
                  </a:lnTo>
                  <a:lnTo>
                    <a:pt x="707" y="769"/>
                  </a:lnTo>
                  <a:lnTo>
                    <a:pt x="704" y="777"/>
                  </a:lnTo>
                  <a:lnTo>
                    <a:pt x="704" y="781"/>
                  </a:lnTo>
                  <a:lnTo>
                    <a:pt x="704" y="789"/>
                  </a:lnTo>
                  <a:lnTo>
                    <a:pt x="707" y="796"/>
                  </a:lnTo>
                  <a:lnTo>
                    <a:pt x="707" y="804"/>
                  </a:lnTo>
                  <a:lnTo>
                    <a:pt x="711" y="812"/>
                  </a:lnTo>
                  <a:lnTo>
                    <a:pt x="711" y="824"/>
                  </a:lnTo>
                  <a:lnTo>
                    <a:pt x="715" y="831"/>
                  </a:lnTo>
                  <a:lnTo>
                    <a:pt x="719" y="839"/>
                  </a:lnTo>
                  <a:lnTo>
                    <a:pt x="719" y="847"/>
                  </a:lnTo>
                  <a:lnTo>
                    <a:pt x="719" y="851"/>
                  </a:lnTo>
                  <a:lnTo>
                    <a:pt x="723" y="855"/>
                  </a:lnTo>
                  <a:lnTo>
                    <a:pt x="723" y="863"/>
                  </a:lnTo>
                  <a:lnTo>
                    <a:pt x="727" y="870"/>
                  </a:lnTo>
                  <a:lnTo>
                    <a:pt x="731" y="882"/>
                  </a:lnTo>
                  <a:lnTo>
                    <a:pt x="731" y="890"/>
                  </a:lnTo>
                  <a:lnTo>
                    <a:pt x="731" y="894"/>
                  </a:lnTo>
                  <a:lnTo>
                    <a:pt x="731" y="901"/>
                  </a:lnTo>
                  <a:lnTo>
                    <a:pt x="731" y="909"/>
                  </a:lnTo>
                  <a:lnTo>
                    <a:pt x="731" y="913"/>
                  </a:lnTo>
                  <a:lnTo>
                    <a:pt x="731" y="921"/>
                  </a:lnTo>
                  <a:lnTo>
                    <a:pt x="731" y="929"/>
                  </a:lnTo>
                  <a:lnTo>
                    <a:pt x="731" y="932"/>
                  </a:lnTo>
                  <a:lnTo>
                    <a:pt x="731" y="936"/>
                  </a:lnTo>
                  <a:lnTo>
                    <a:pt x="727" y="944"/>
                  </a:lnTo>
                  <a:lnTo>
                    <a:pt x="727" y="952"/>
                  </a:lnTo>
                  <a:lnTo>
                    <a:pt x="727" y="960"/>
                  </a:lnTo>
                  <a:lnTo>
                    <a:pt x="727" y="971"/>
                  </a:lnTo>
                  <a:lnTo>
                    <a:pt x="727" y="979"/>
                  </a:lnTo>
                  <a:lnTo>
                    <a:pt x="727" y="987"/>
                  </a:lnTo>
                  <a:lnTo>
                    <a:pt x="723" y="995"/>
                  </a:lnTo>
                  <a:lnTo>
                    <a:pt x="723" y="1002"/>
                  </a:lnTo>
                  <a:lnTo>
                    <a:pt x="723" y="1010"/>
                  </a:lnTo>
                  <a:lnTo>
                    <a:pt x="723" y="1018"/>
                  </a:lnTo>
                  <a:lnTo>
                    <a:pt x="723" y="1026"/>
                  </a:lnTo>
                  <a:lnTo>
                    <a:pt x="723" y="1034"/>
                  </a:lnTo>
                  <a:lnTo>
                    <a:pt x="719" y="1041"/>
                  </a:lnTo>
                  <a:lnTo>
                    <a:pt x="719" y="1049"/>
                  </a:lnTo>
                  <a:lnTo>
                    <a:pt x="719" y="1057"/>
                  </a:lnTo>
                  <a:lnTo>
                    <a:pt x="719" y="1068"/>
                  </a:lnTo>
                  <a:lnTo>
                    <a:pt x="719" y="1076"/>
                  </a:lnTo>
                  <a:lnTo>
                    <a:pt x="719" y="1084"/>
                  </a:lnTo>
                  <a:lnTo>
                    <a:pt x="715" y="1092"/>
                  </a:lnTo>
                  <a:lnTo>
                    <a:pt x="715" y="1100"/>
                  </a:lnTo>
                  <a:lnTo>
                    <a:pt x="715" y="1107"/>
                  </a:lnTo>
                  <a:lnTo>
                    <a:pt x="715" y="1115"/>
                  </a:lnTo>
                  <a:lnTo>
                    <a:pt x="715" y="1123"/>
                  </a:lnTo>
                  <a:lnTo>
                    <a:pt x="715" y="1127"/>
                  </a:lnTo>
                  <a:lnTo>
                    <a:pt x="711" y="1135"/>
                  </a:lnTo>
                  <a:lnTo>
                    <a:pt x="707" y="1142"/>
                  </a:lnTo>
                  <a:lnTo>
                    <a:pt x="707" y="1146"/>
                  </a:lnTo>
                  <a:lnTo>
                    <a:pt x="707" y="1154"/>
                  </a:lnTo>
                  <a:lnTo>
                    <a:pt x="707" y="1162"/>
                  </a:lnTo>
                  <a:lnTo>
                    <a:pt x="711" y="1166"/>
                  </a:lnTo>
                  <a:lnTo>
                    <a:pt x="711" y="1170"/>
                  </a:lnTo>
                  <a:lnTo>
                    <a:pt x="711" y="1173"/>
                  </a:lnTo>
                  <a:lnTo>
                    <a:pt x="707" y="1177"/>
                  </a:lnTo>
                  <a:lnTo>
                    <a:pt x="707" y="1181"/>
                  </a:lnTo>
                  <a:lnTo>
                    <a:pt x="704" y="1181"/>
                  </a:lnTo>
                  <a:lnTo>
                    <a:pt x="704" y="1185"/>
                  </a:lnTo>
                  <a:lnTo>
                    <a:pt x="704" y="1189"/>
                  </a:lnTo>
                  <a:lnTo>
                    <a:pt x="700" y="1193"/>
                  </a:lnTo>
                  <a:lnTo>
                    <a:pt x="700" y="1197"/>
                  </a:lnTo>
                  <a:lnTo>
                    <a:pt x="696" y="1197"/>
                  </a:lnTo>
                  <a:lnTo>
                    <a:pt x="692" y="1201"/>
                  </a:lnTo>
                  <a:lnTo>
                    <a:pt x="688" y="1201"/>
                  </a:lnTo>
                  <a:lnTo>
                    <a:pt x="688" y="1205"/>
                  </a:lnTo>
                  <a:lnTo>
                    <a:pt x="684" y="1205"/>
                  </a:lnTo>
                  <a:lnTo>
                    <a:pt x="680" y="1205"/>
                  </a:lnTo>
                  <a:lnTo>
                    <a:pt x="676" y="1208"/>
                  </a:lnTo>
                  <a:lnTo>
                    <a:pt x="672" y="1208"/>
                  </a:lnTo>
                  <a:lnTo>
                    <a:pt x="672" y="1212"/>
                  </a:lnTo>
                  <a:lnTo>
                    <a:pt x="669" y="1212"/>
                  </a:lnTo>
                  <a:lnTo>
                    <a:pt x="665" y="1216"/>
                  </a:lnTo>
                  <a:lnTo>
                    <a:pt x="661" y="1220"/>
                  </a:lnTo>
                  <a:lnTo>
                    <a:pt x="657" y="1220"/>
                  </a:lnTo>
                  <a:lnTo>
                    <a:pt x="653" y="1220"/>
                  </a:lnTo>
                  <a:lnTo>
                    <a:pt x="649" y="1216"/>
                  </a:lnTo>
                  <a:lnTo>
                    <a:pt x="645" y="1216"/>
                  </a:lnTo>
                  <a:lnTo>
                    <a:pt x="641" y="1220"/>
                  </a:lnTo>
                  <a:lnTo>
                    <a:pt x="637" y="1220"/>
                  </a:lnTo>
                  <a:lnTo>
                    <a:pt x="637" y="1224"/>
                  </a:lnTo>
                  <a:lnTo>
                    <a:pt x="634" y="1224"/>
                  </a:lnTo>
                  <a:lnTo>
                    <a:pt x="630" y="1224"/>
                  </a:lnTo>
                  <a:lnTo>
                    <a:pt x="630" y="1228"/>
                  </a:lnTo>
                  <a:lnTo>
                    <a:pt x="626" y="1228"/>
                  </a:lnTo>
                  <a:lnTo>
                    <a:pt x="622" y="1228"/>
                  </a:lnTo>
                  <a:lnTo>
                    <a:pt x="618" y="1232"/>
                  </a:lnTo>
                  <a:lnTo>
                    <a:pt x="614" y="1232"/>
                  </a:lnTo>
                  <a:lnTo>
                    <a:pt x="610" y="1232"/>
                  </a:lnTo>
                  <a:lnTo>
                    <a:pt x="606" y="1232"/>
                  </a:lnTo>
                  <a:lnTo>
                    <a:pt x="603" y="1232"/>
                  </a:lnTo>
                  <a:lnTo>
                    <a:pt x="599" y="1232"/>
                  </a:lnTo>
                  <a:lnTo>
                    <a:pt x="595" y="1232"/>
                  </a:lnTo>
                  <a:lnTo>
                    <a:pt x="591" y="1232"/>
                  </a:lnTo>
                  <a:lnTo>
                    <a:pt x="587" y="1232"/>
                  </a:lnTo>
                  <a:lnTo>
                    <a:pt x="587" y="1236"/>
                  </a:lnTo>
                  <a:lnTo>
                    <a:pt x="583" y="1239"/>
                  </a:lnTo>
                  <a:lnTo>
                    <a:pt x="583" y="1243"/>
                  </a:lnTo>
                  <a:lnTo>
                    <a:pt x="583" y="1247"/>
                  </a:lnTo>
                  <a:lnTo>
                    <a:pt x="579" y="1247"/>
                  </a:lnTo>
                  <a:lnTo>
                    <a:pt x="575" y="1247"/>
                  </a:lnTo>
                  <a:lnTo>
                    <a:pt x="571" y="1247"/>
                  </a:lnTo>
                  <a:lnTo>
                    <a:pt x="571" y="1243"/>
                  </a:lnTo>
                  <a:lnTo>
                    <a:pt x="568" y="1243"/>
                  </a:lnTo>
                  <a:lnTo>
                    <a:pt x="568" y="1239"/>
                  </a:lnTo>
                  <a:lnTo>
                    <a:pt x="564" y="1236"/>
                  </a:lnTo>
                  <a:lnTo>
                    <a:pt x="564" y="1232"/>
                  </a:lnTo>
                  <a:lnTo>
                    <a:pt x="560" y="1228"/>
                  </a:lnTo>
                  <a:lnTo>
                    <a:pt x="556" y="1228"/>
                  </a:lnTo>
                  <a:lnTo>
                    <a:pt x="552" y="1228"/>
                  </a:lnTo>
                  <a:lnTo>
                    <a:pt x="548" y="1228"/>
                  </a:lnTo>
                  <a:lnTo>
                    <a:pt x="544" y="1228"/>
                  </a:lnTo>
                  <a:lnTo>
                    <a:pt x="544" y="1224"/>
                  </a:lnTo>
                  <a:lnTo>
                    <a:pt x="540" y="1224"/>
                  </a:lnTo>
                  <a:lnTo>
                    <a:pt x="536" y="1224"/>
                  </a:lnTo>
                  <a:lnTo>
                    <a:pt x="533" y="1224"/>
                  </a:lnTo>
                  <a:lnTo>
                    <a:pt x="529" y="1224"/>
                  </a:lnTo>
                  <a:lnTo>
                    <a:pt x="525" y="1228"/>
                  </a:lnTo>
                  <a:lnTo>
                    <a:pt x="521" y="1228"/>
                  </a:lnTo>
                  <a:lnTo>
                    <a:pt x="521" y="1232"/>
                  </a:lnTo>
                  <a:lnTo>
                    <a:pt x="517" y="1236"/>
                  </a:lnTo>
                  <a:lnTo>
                    <a:pt x="517" y="1239"/>
                  </a:lnTo>
                  <a:lnTo>
                    <a:pt x="513" y="1239"/>
                  </a:lnTo>
                  <a:lnTo>
                    <a:pt x="513" y="1243"/>
                  </a:lnTo>
                  <a:lnTo>
                    <a:pt x="509" y="1243"/>
                  </a:lnTo>
                  <a:lnTo>
                    <a:pt x="505" y="1247"/>
                  </a:lnTo>
                  <a:lnTo>
                    <a:pt x="501" y="1247"/>
                  </a:lnTo>
                  <a:lnTo>
                    <a:pt x="501" y="1251"/>
                  </a:lnTo>
                  <a:lnTo>
                    <a:pt x="498" y="1251"/>
                  </a:lnTo>
                  <a:lnTo>
                    <a:pt x="498" y="1255"/>
                  </a:lnTo>
                  <a:lnTo>
                    <a:pt x="494" y="1255"/>
                  </a:lnTo>
                  <a:lnTo>
                    <a:pt x="494" y="1259"/>
                  </a:lnTo>
                  <a:lnTo>
                    <a:pt x="490" y="1259"/>
                  </a:lnTo>
                  <a:lnTo>
                    <a:pt x="486" y="1263"/>
                  </a:lnTo>
                  <a:lnTo>
                    <a:pt x="482" y="1263"/>
                  </a:lnTo>
                  <a:lnTo>
                    <a:pt x="482" y="1267"/>
                  </a:lnTo>
                  <a:lnTo>
                    <a:pt x="478" y="1267"/>
                  </a:lnTo>
                  <a:lnTo>
                    <a:pt x="474" y="1271"/>
                  </a:lnTo>
                  <a:lnTo>
                    <a:pt x="474" y="1274"/>
                  </a:lnTo>
                  <a:lnTo>
                    <a:pt x="470" y="1274"/>
                  </a:lnTo>
                  <a:lnTo>
                    <a:pt x="470" y="1278"/>
                  </a:lnTo>
                  <a:lnTo>
                    <a:pt x="470" y="1282"/>
                  </a:lnTo>
                  <a:lnTo>
                    <a:pt x="470" y="1286"/>
                  </a:lnTo>
                  <a:lnTo>
                    <a:pt x="470" y="1290"/>
                  </a:lnTo>
                  <a:lnTo>
                    <a:pt x="470" y="1294"/>
                  </a:lnTo>
                  <a:lnTo>
                    <a:pt x="466" y="1298"/>
                  </a:lnTo>
                  <a:lnTo>
                    <a:pt x="466" y="1302"/>
                  </a:lnTo>
                  <a:lnTo>
                    <a:pt x="466" y="1306"/>
                  </a:lnTo>
                  <a:lnTo>
                    <a:pt x="466" y="1309"/>
                  </a:lnTo>
                  <a:lnTo>
                    <a:pt x="463" y="1309"/>
                  </a:lnTo>
                  <a:lnTo>
                    <a:pt x="463" y="1313"/>
                  </a:lnTo>
                  <a:lnTo>
                    <a:pt x="463" y="1317"/>
                  </a:lnTo>
                  <a:lnTo>
                    <a:pt x="463" y="1321"/>
                  </a:lnTo>
                  <a:lnTo>
                    <a:pt x="463" y="1325"/>
                  </a:lnTo>
                  <a:lnTo>
                    <a:pt x="463" y="1329"/>
                  </a:lnTo>
                  <a:lnTo>
                    <a:pt x="466" y="1333"/>
                  </a:lnTo>
                  <a:lnTo>
                    <a:pt x="470" y="1337"/>
                  </a:lnTo>
                  <a:lnTo>
                    <a:pt x="470" y="1341"/>
                  </a:lnTo>
                  <a:lnTo>
                    <a:pt x="466" y="1341"/>
                  </a:lnTo>
                  <a:lnTo>
                    <a:pt x="463" y="1344"/>
                  </a:lnTo>
                  <a:lnTo>
                    <a:pt x="459" y="1348"/>
                  </a:lnTo>
                  <a:lnTo>
                    <a:pt x="459" y="1352"/>
                  </a:lnTo>
                  <a:lnTo>
                    <a:pt x="455" y="1352"/>
                  </a:lnTo>
                  <a:lnTo>
                    <a:pt x="455" y="1356"/>
                  </a:lnTo>
                  <a:lnTo>
                    <a:pt x="455" y="1360"/>
                  </a:lnTo>
                  <a:lnTo>
                    <a:pt x="455" y="1364"/>
                  </a:lnTo>
                  <a:lnTo>
                    <a:pt x="455" y="1368"/>
                  </a:lnTo>
                  <a:lnTo>
                    <a:pt x="455" y="1372"/>
                  </a:lnTo>
                  <a:lnTo>
                    <a:pt x="455" y="1376"/>
                  </a:lnTo>
                  <a:lnTo>
                    <a:pt x="455" y="1379"/>
                  </a:lnTo>
                  <a:lnTo>
                    <a:pt x="455" y="1383"/>
                  </a:lnTo>
                  <a:lnTo>
                    <a:pt x="455" y="1387"/>
                  </a:lnTo>
                  <a:lnTo>
                    <a:pt x="451" y="1387"/>
                  </a:lnTo>
                  <a:lnTo>
                    <a:pt x="451" y="1391"/>
                  </a:lnTo>
                  <a:lnTo>
                    <a:pt x="447" y="1395"/>
                  </a:lnTo>
                  <a:lnTo>
                    <a:pt x="443" y="1395"/>
                  </a:lnTo>
                  <a:lnTo>
                    <a:pt x="439" y="1395"/>
                  </a:lnTo>
                  <a:lnTo>
                    <a:pt x="439" y="1399"/>
                  </a:lnTo>
                  <a:lnTo>
                    <a:pt x="435" y="1399"/>
                  </a:lnTo>
                  <a:lnTo>
                    <a:pt x="432" y="1403"/>
                  </a:lnTo>
                  <a:lnTo>
                    <a:pt x="428" y="1407"/>
                  </a:lnTo>
                  <a:lnTo>
                    <a:pt x="424" y="1410"/>
                  </a:lnTo>
                  <a:lnTo>
                    <a:pt x="420" y="1410"/>
                  </a:lnTo>
                  <a:lnTo>
                    <a:pt x="420" y="1414"/>
                  </a:lnTo>
                  <a:lnTo>
                    <a:pt x="416" y="1414"/>
                  </a:lnTo>
                  <a:lnTo>
                    <a:pt x="416" y="1418"/>
                  </a:lnTo>
                  <a:lnTo>
                    <a:pt x="412" y="1418"/>
                  </a:lnTo>
                  <a:lnTo>
                    <a:pt x="408" y="1422"/>
                  </a:lnTo>
                  <a:lnTo>
                    <a:pt x="404" y="1422"/>
                  </a:lnTo>
                  <a:lnTo>
                    <a:pt x="404" y="1426"/>
                  </a:lnTo>
                  <a:lnTo>
                    <a:pt x="400" y="1426"/>
                  </a:lnTo>
                  <a:lnTo>
                    <a:pt x="404" y="1430"/>
                  </a:lnTo>
                  <a:lnTo>
                    <a:pt x="404" y="1434"/>
                  </a:lnTo>
                  <a:lnTo>
                    <a:pt x="404" y="1438"/>
                  </a:lnTo>
                  <a:lnTo>
                    <a:pt x="408" y="1442"/>
                  </a:lnTo>
                  <a:lnTo>
                    <a:pt x="408" y="1445"/>
                  </a:lnTo>
                  <a:lnTo>
                    <a:pt x="408" y="1449"/>
                  </a:lnTo>
                  <a:lnTo>
                    <a:pt x="412" y="1449"/>
                  </a:lnTo>
                  <a:lnTo>
                    <a:pt x="412" y="1453"/>
                  </a:lnTo>
                  <a:lnTo>
                    <a:pt x="412" y="1457"/>
                  </a:lnTo>
                  <a:lnTo>
                    <a:pt x="416" y="1457"/>
                  </a:lnTo>
                  <a:lnTo>
                    <a:pt x="416" y="1461"/>
                  </a:lnTo>
                  <a:lnTo>
                    <a:pt x="420" y="1461"/>
                  </a:lnTo>
                  <a:lnTo>
                    <a:pt x="420" y="1465"/>
                  </a:lnTo>
                  <a:lnTo>
                    <a:pt x="424" y="1465"/>
                  </a:lnTo>
                  <a:lnTo>
                    <a:pt x="428" y="1465"/>
                  </a:lnTo>
                  <a:lnTo>
                    <a:pt x="428" y="1469"/>
                  </a:lnTo>
                  <a:lnTo>
                    <a:pt x="432" y="1469"/>
                  </a:lnTo>
                  <a:lnTo>
                    <a:pt x="435" y="1469"/>
                  </a:lnTo>
                  <a:lnTo>
                    <a:pt x="439" y="1473"/>
                  </a:lnTo>
                  <a:lnTo>
                    <a:pt x="443" y="1473"/>
                  </a:lnTo>
                  <a:lnTo>
                    <a:pt x="443" y="1477"/>
                  </a:lnTo>
                  <a:lnTo>
                    <a:pt x="447" y="1480"/>
                  </a:lnTo>
                  <a:lnTo>
                    <a:pt x="447" y="1484"/>
                  </a:lnTo>
                  <a:lnTo>
                    <a:pt x="451" y="1484"/>
                  </a:lnTo>
                  <a:lnTo>
                    <a:pt x="455" y="1484"/>
                  </a:lnTo>
                  <a:lnTo>
                    <a:pt x="455" y="1488"/>
                  </a:lnTo>
                  <a:lnTo>
                    <a:pt x="459" y="1488"/>
                  </a:lnTo>
                  <a:lnTo>
                    <a:pt x="459" y="1492"/>
                  </a:lnTo>
                  <a:lnTo>
                    <a:pt x="463" y="1496"/>
                  </a:lnTo>
                  <a:lnTo>
                    <a:pt x="463" y="1500"/>
                  </a:lnTo>
                  <a:lnTo>
                    <a:pt x="466" y="1500"/>
                  </a:lnTo>
                  <a:lnTo>
                    <a:pt x="466" y="1504"/>
                  </a:lnTo>
                  <a:lnTo>
                    <a:pt x="466" y="1508"/>
                  </a:lnTo>
                  <a:lnTo>
                    <a:pt x="466" y="1512"/>
                  </a:lnTo>
                  <a:lnTo>
                    <a:pt x="470" y="1515"/>
                  </a:lnTo>
                  <a:lnTo>
                    <a:pt x="470" y="1519"/>
                  </a:lnTo>
                  <a:lnTo>
                    <a:pt x="470" y="1523"/>
                  </a:lnTo>
                  <a:lnTo>
                    <a:pt x="470" y="1527"/>
                  </a:lnTo>
                  <a:lnTo>
                    <a:pt x="470" y="1531"/>
                  </a:lnTo>
                  <a:lnTo>
                    <a:pt x="466" y="1535"/>
                  </a:lnTo>
                  <a:lnTo>
                    <a:pt x="466" y="1539"/>
                  </a:lnTo>
                  <a:lnTo>
                    <a:pt x="470" y="1543"/>
                  </a:lnTo>
                  <a:lnTo>
                    <a:pt x="470" y="1546"/>
                  </a:lnTo>
                  <a:lnTo>
                    <a:pt x="474" y="1546"/>
                  </a:lnTo>
                  <a:lnTo>
                    <a:pt x="478" y="1550"/>
                  </a:lnTo>
                  <a:lnTo>
                    <a:pt x="478" y="1554"/>
                  </a:lnTo>
                  <a:lnTo>
                    <a:pt x="478" y="1558"/>
                  </a:lnTo>
                  <a:lnTo>
                    <a:pt x="478" y="1562"/>
                  </a:lnTo>
                  <a:lnTo>
                    <a:pt x="478" y="1566"/>
                  </a:lnTo>
                  <a:lnTo>
                    <a:pt x="478" y="1570"/>
                  </a:lnTo>
                  <a:lnTo>
                    <a:pt x="474" y="1574"/>
                  </a:lnTo>
                  <a:lnTo>
                    <a:pt x="470" y="1578"/>
                  </a:lnTo>
                  <a:lnTo>
                    <a:pt x="466" y="1581"/>
                  </a:lnTo>
                  <a:lnTo>
                    <a:pt x="466" y="1585"/>
                  </a:lnTo>
                  <a:lnTo>
                    <a:pt x="466" y="1589"/>
                  </a:lnTo>
                  <a:lnTo>
                    <a:pt x="466" y="1593"/>
                  </a:lnTo>
                  <a:lnTo>
                    <a:pt x="466" y="1597"/>
                  </a:lnTo>
                  <a:lnTo>
                    <a:pt x="466" y="1601"/>
                  </a:lnTo>
                  <a:lnTo>
                    <a:pt x="466" y="1605"/>
                  </a:lnTo>
                  <a:lnTo>
                    <a:pt x="466" y="1609"/>
                  </a:lnTo>
                  <a:lnTo>
                    <a:pt x="466" y="1613"/>
                  </a:lnTo>
                  <a:lnTo>
                    <a:pt x="463" y="1613"/>
                  </a:lnTo>
                  <a:lnTo>
                    <a:pt x="463" y="1616"/>
                  </a:lnTo>
                  <a:lnTo>
                    <a:pt x="463" y="1620"/>
                  </a:lnTo>
                  <a:lnTo>
                    <a:pt x="466" y="1620"/>
                  </a:lnTo>
                  <a:lnTo>
                    <a:pt x="466" y="1624"/>
                  </a:lnTo>
                  <a:lnTo>
                    <a:pt x="470" y="1624"/>
                  </a:lnTo>
                  <a:lnTo>
                    <a:pt x="474" y="1624"/>
                  </a:lnTo>
                  <a:lnTo>
                    <a:pt x="478" y="1624"/>
                  </a:lnTo>
                  <a:lnTo>
                    <a:pt x="478" y="1628"/>
                  </a:lnTo>
                  <a:lnTo>
                    <a:pt x="478" y="1632"/>
                  </a:lnTo>
                  <a:lnTo>
                    <a:pt x="482" y="1632"/>
                  </a:lnTo>
                  <a:lnTo>
                    <a:pt x="478" y="1636"/>
                  </a:lnTo>
                  <a:lnTo>
                    <a:pt x="478" y="1640"/>
                  </a:lnTo>
                  <a:lnTo>
                    <a:pt x="478" y="1644"/>
                  </a:lnTo>
                  <a:lnTo>
                    <a:pt x="474" y="1644"/>
                  </a:lnTo>
                  <a:lnTo>
                    <a:pt x="474" y="1648"/>
                  </a:lnTo>
                  <a:lnTo>
                    <a:pt x="474" y="1651"/>
                  </a:lnTo>
                  <a:lnTo>
                    <a:pt x="474" y="1655"/>
                  </a:lnTo>
                  <a:lnTo>
                    <a:pt x="474" y="1659"/>
                  </a:lnTo>
                  <a:lnTo>
                    <a:pt x="474" y="1663"/>
                  </a:lnTo>
                  <a:lnTo>
                    <a:pt x="478" y="1663"/>
                  </a:lnTo>
                  <a:lnTo>
                    <a:pt x="478" y="1667"/>
                  </a:lnTo>
                  <a:lnTo>
                    <a:pt x="478" y="1671"/>
                  </a:lnTo>
                  <a:lnTo>
                    <a:pt x="478" y="1675"/>
                  </a:lnTo>
                  <a:lnTo>
                    <a:pt x="478" y="1679"/>
                  </a:lnTo>
                  <a:lnTo>
                    <a:pt x="478" y="1683"/>
                  </a:lnTo>
                  <a:lnTo>
                    <a:pt x="478" y="1686"/>
                  </a:lnTo>
                  <a:lnTo>
                    <a:pt x="478" y="1690"/>
                  </a:lnTo>
                  <a:lnTo>
                    <a:pt x="478" y="1694"/>
                  </a:lnTo>
                  <a:lnTo>
                    <a:pt x="474" y="1694"/>
                  </a:lnTo>
                  <a:lnTo>
                    <a:pt x="474" y="1698"/>
                  </a:lnTo>
                  <a:lnTo>
                    <a:pt x="474" y="1702"/>
                  </a:lnTo>
                  <a:lnTo>
                    <a:pt x="470" y="1702"/>
                  </a:lnTo>
                  <a:lnTo>
                    <a:pt x="463" y="1702"/>
                  </a:lnTo>
                  <a:lnTo>
                    <a:pt x="455" y="1702"/>
                  </a:lnTo>
                  <a:lnTo>
                    <a:pt x="447" y="1702"/>
                  </a:lnTo>
                  <a:lnTo>
                    <a:pt x="439" y="1702"/>
                  </a:lnTo>
                  <a:lnTo>
                    <a:pt x="432" y="1702"/>
                  </a:lnTo>
                  <a:lnTo>
                    <a:pt x="424" y="1702"/>
                  </a:lnTo>
                  <a:lnTo>
                    <a:pt x="412" y="1702"/>
                  </a:lnTo>
                  <a:lnTo>
                    <a:pt x="404" y="1702"/>
                  </a:lnTo>
                  <a:lnTo>
                    <a:pt x="397" y="1702"/>
                  </a:lnTo>
                  <a:lnTo>
                    <a:pt x="389" y="1702"/>
                  </a:lnTo>
                  <a:lnTo>
                    <a:pt x="381" y="1702"/>
                  </a:lnTo>
                  <a:lnTo>
                    <a:pt x="377" y="1698"/>
                  </a:lnTo>
                  <a:lnTo>
                    <a:pt x="377" y="1694"/>
                  </a:lnTo>
                  <a:lnTo>
                    <a:pt x="381" y="1690"/>
                  </a:lnTo>
                  <a:lnTo>
                    <a:pt x="381" y="1686"/>
                  </a:lnTo>
                  <a:lnTo>
                    <a:pt x="381" y="1679"/>
                  </a:lnTo>
                  <a:lnTo>
                    <a:pt x="377" y="1675"/>
                  </a:lnTo>
                  <a:lnTo>
                    <a:pt x="373" y="1675"/>
                  </a:lnTo>
                  <a:lnTo>
                    <a:pt x="373" y="1671"/>
                  </a:lnTo>
                  <a:lnTo>
                    <a:pt x="369" y="1667"/>
                  </a:lnTo>
                  <a:lnTo>
                    <a:pt x="365" y="1663"/>
                  </a:lnTo>
                  <a:lnTo>
                    <a:pt x="365" y="1659"/>
                  </a:lnTo>
                  <a:lnTo>
                    <a:pt x="365" y="1651"/>
                  </a:lnTo>
                  <a:lnTo>
                    <a:pt x="365" y="1648"/>
                  </a:lnTo>
                  <a:lnTo>
                    <a:pt x="365" y="1644"/>
                  </a:lnTo>
                  <a:lnTo>
                    <a:pt x="369" y="1640"/>
                  </a:lnTo>
                  <a:lnTo>
                    <a:pt x="373" y="1640"/>
                  </a:lnTo>
                  <a:lnTo>
                    <a:pt x="377" y="1636"/>
                  </a:lnTo>
                  <a:lnTo>
                    <a:pt x="381" y="1632"/>
                  </a:lnTo>
                  <a:lnTo>
                    <a:pt x="385" y="1632"/>
                  </a:lnTo>
                  <a:lnTo>
                    <a:pt x="389" y="1628"/>
                  </a:lnTo>
                  <a:lnTo>
                    <a:pt x="393" y="1628"/>
                  </a:lnTo>
                  <a:lnTo>
                    <a:pt x="397" y="1624"/>
                  </a:lnTo>
                  <a:lnTo>
                    <a:pt x="400" y="1620"/>
                  </a:lnTo>
                  <a:lnTo>
                    <a:pt x="404" y="1616"/>
                  </a:lnTo>
                  <a:lnTo>
                    <a:pt x="404" y="1613"/>
                  </a:lnTo>
                  <a:lnTo>
                    <a:pt x="404" y="1609"/>
                  </a:lnTo>
                  <a:lnTo>
                    <a:pt x="404" y="1605"/>
                  </a:lnTo>
                  <a:lnTo>
                    <a:pt x="404" y="1601"/>
                  </a:lnTo>
                  <a:lnTo>
                    <a:pt x="404" y="1593"/>
                  </a:lnTo>
                  <a:lnTo>
                    <a:pt x="404" y="1589"/>
                  </a:lnTo>
                  <a:lnTo>
                    <a:pt x="404" y="1581"/>
                  </a:lnTo>
                  <a:lnTo>
                    <a:pt x="404" y="1578"/>
                  </a:lnTo>
                  <a:lnTo>
                    <a:pt x="404" y="1574"/>
                  </a:lnTo>
                  <a:lnTo>
                    <a:pt x="404" y="1566"/>
                  </a:lnTo>
                  <a:lnTo>
                    <a:pt x="404" y="1558"/>
                  </a:lnTo>
                  <a:lnTo>
                    <a:pt x="400" y="1554"/>
                  </a:lnTo>
                  <a:lnTo>
                    <a:pt x="397" y="1554"/>
                  </a:lnTo>
                  <a:lnTo>
                    <a:pt x="393" y="1554"/>
                  </a:lnTo>
                  <a:lnTo>
                    <a:pt x="389" y="1554"/>
                  </a:lnTo>
                  <a:lnTo>
                    <a:pt x="381" y="1554"/>
                  </a:lnTo>
                  <a:lnTo>
                    <a:pt x="377" y="1554"/>
                  </a:lnTo>
                  <a:lnTo>
                    <a:pt x="373" y="1558"/>
                  </a:lnTo>
                  <a:lnTo>
                    <a:pt x="369" y="1558"/>
                  </a:lnTo>
                  <a:lnTo>
                    <a:pt x="362" y="1558"/>
                  </a:lnTo>
                  <a:lnTo>
                    <a:pt x="358" y="1554"/>
                  </a:lnTo>
                  <a:lnTo>
                    <a:pt x="354" y="1554"/>
                  </a:lnTo>
                  <a:lnTo>
                    <a:pt x="350" y="1550"/>
                  </a:lnTo>
                  <a:lnTo>
                    <a:pt x="346" y="1546"/>
                  </a:lnTo>
                  <a:lnTo>
                    <a:pt x="342" y="1543"/>
                  </a:lnTo>
                  <a:lnTo>
                    <a:pt x="338" y="1543"/>
                  </a:lnTo>
                  <a:lnTo>
                    <a:pt x="338" y="1539"/>
                  </a:lnTo>
                  <a:lnTo>
                    <a:pt x="334" y="1535"/>
                  </a:lnTo>
                  <a:lnTo>
                    <a:pt x="334" y="1531"/>
                  </a:lnTo>
                  <a:lnTo>
                    <a:pt x="330" y="1527"/>
                  </a:lnTo>
                  <a:lnTo>
                    <a:pt x="330" y="1523"/>
                  </a:lnTo>
                  <a:lnTo>
                    <a:pt x="323" y="1523"/>
                  </a:lnTo>
                  <a:lnTo>
                    <a:pt x="319" y="1519"/>
                  </a:lnTo>
                  <a:lnTo>
                    <a:pt x="315" y="1519"/>
                  </a:lnTo>
                  <a:lnTo>
                    <a:pt x="311" y="1519"/>
                  </a:lnTo>
                  <a:lnTo>
                    <a:pt x="307" y="1515"/>
                  </a:lnTo>
                  <a:lnTo>
                    <a:pt x="303" y="1512"/>
                  </a:lnTo>
                  <a:lnTo>
                    <a:pt x="303" y="1508"/>
                  </a:lnTo>
                  <a:lnTo>
                    <a:pt x="303" y="1500"/>
                  </a:lnTo>
                  <a:lnTo>
                    <a:pt x="299" y="1500"/>
                  </a:lnTo>
                  <a:lnTo>
                    <a:pt x="296" y="1496"/>
                  </a:lnTo>
                  <a:lnTo>
                    <a:pt x="292" y="1492"/>
                  </a:lnTo>
                  <a:lnTo>
                    <a:pt x="288" y="1492"/>
                  </a:lnTo>
                  <a:lnTo>
                    <a:pt x="280" y="1488"/>
                  </a:lnTo>
                  <a:lnTo>
                    <a:pt x="276" y="1488"/>
                  </a:lnTo>
                  <a:lnTo>
                    <a:pt x="276" y="1480"/>
                  </a:lnTo>
                  <a:lnTo>
                    <a:pt x="272" y="1477"/>
                  </a:lnTo>
                  <a:lnTo>
                    <a:pt x="272" y="1473"/>
                  </a:lnTo>
                  <a:lnTo>
                    <a:pt x="272" y="1469"/>
                  </a:lnTo>
                  <a:lnTo>
                    <a:pt x="268" y="1461"/>
                  </a:lnTo>
                  <a:lnTo>
                    <a:pt x="264" y="1457"/>
                  </a:lnTo>
                  <a:lnTo>
                    <a:pt x="261" y="1457"/>
                  </a:lnTo>
                  <a:lnTo>
                    <a:pt x="257" y="1453"/>
                  </a:lnTo>
                  <a:lnTo>
                    <a:pt x="253" y="1453"/>
                  </a:lnTo>
                  <a:lnTo>
                    <a:pt x="249" y="1449"/>
                  </a:lnTo>
                  <a:lnTo>
                    <a:pt x="245" y="1445"/>
                  </a:lnTo>
                  <a:lnTo>
                    <a:pt x="241" y="1445"/>
                  </a:lnTo>
                  <a:lnTo>
                    <a:pt x="237" y="1442"/>
                  </a:lnTo>
                  <a:lnTo>
                    <a:pt x="237" y="1434"/>
                  </a:lnTo>
                  <a:lnTo>
                    <a:pt x="237" y="1430"/>
                  </a:lnTo>
                  <a:lnTo>
                    <a:pt x="233" y="1426"/>
                  </a:lnTo>
                  <a:lnTo>
                    <a:pt x="233" y="1422"/>
                  </a:lnTo>
                  <a:lnTo>
                    <a:pt x="229" y="1418"/>
                  </a:lnTo>
                  <a:lnTo>
                    <a:pt x="226" y="1414"/>
                  </a:lnTo>
                  <a:lnTo>
                    <a:pt x="222" y="1414"/>
                  </a:lnTo>
                  <a:lnTo>
                    <a:pt x="218" y="1410"/>
                  </a:lnTo>
                  <a:lnTo>
                    <a:pt x="214" y="1407"/>
                  </a:lnTo>
                  <a:lnTo>
                    <a:pt x="210" y="1403"/>
                  </a:lnTo>
                  <a:lnTo>
                    <a:pt x="202" y="1403"/>
                  </a:lnTo>
                  <a:lnTo>
                    <a:pt x="198" y="1403"/>
                  </a:lnTo>
                  <a:lnTo>
                    <a:pt x="194" y="1399"/>
                  </a:lnTo>
                  <a:lnTo>
                    <a:pt x="191" y="1395"/>
                  </a:lnTo>
                  <a:lnTo>
                    <a:pt x="191" y="1391"/>
                  </a:lnTo>
                  <a:lnTo>
                    <a:pt x="187" y="1387"/>
                  </a:lnTo>
                  <a:lnTo>
                    <a:pt x="187" y="1379"/>
                  </a:lnTo>
                  <a:lnTo>
                    <a:pt x="183" y="1376"/>
                  </a:lnTo>
                  <a:lnTo>
                    <a:pt x="179" y="1376"/>
                  </a:lnTo>
                  <a:lnTo>
                    <a:pt x="175" y="1372"/>
                  </a:lnTo>
                  <a:lnTo>
                    <a:pt x="171" y="1368"/>
                  </a:lnTo>
                  <a:lnTo>
                    <a:pt x="167" y="1368"/>
                  </a:lnTo>
                  <a:lnTo>
                    <a:pt x="163" y="1364"/>
                  </a:lnTo>
                  <a:lnTo>
                    <a:pt x="160" y="1360"/>
                  </a:lnTo>
                  <a:lnTo>
                    <a:pt x="156" y="1360"/>
                  </a:lnTo>
                  <a:lnTo>
                    <a:pt x="156" y="1352"/>
                  </a:lnTo>
                  <a:lnTo>
                    <a:pt x="156" y="1344"/>
                  </a:lnTo>
                  <a:lnTo>
                    <a:pt x="156" y="1341"/>
                  </a:lnTo>
                  <a:lnTo>
                    <a:pt x="152" y="1337"/>
                  </a:lnTo>
                  <a:lnTo>
                    <a:pt x="148" y="1333"/>
                  </a:lnTo>
                  <a:lnTo>
                    <a:pt x="148" y="1329"/>
                  </a:lnTo>
                  <a:lnTo>
                    <a:pt x="148" y="1325"/>
                  </a:lnTo>
                  <a:lnTo>
                    <a:pt x="148" y="1321"/>
                  </a:lnTo>
                  <a:lnTo>
                    <a:pt x="144" y="1317"/>
                  </a:lnTo>
                  <a:lnTo>
                    <a:pt x="140" y="1313"/>
                  </a:lnTo>
                  <a:lnTo>
                    <a:pt x="136" y="1309"/>
                  </a:lnTo>
                  <a:lnTo>
                    <a:pt x="132" y="1309"/>
                  </a:lnTo>
                  <a:lnTo>
                    <a:pt x="128" y="1306"/>
                  </a:lnTo>
                  <a:lnTo>
                    <a:pt x="121" y="1306"/>
                  </a:lnTo>
                  <a:lnTo>
                    <a:pt x="117" y="1306"/>
                  </a:lnTo>
                  <a:lnTo>
                    <a:pt x="113" y="1306"/>
                  </a:lnTo>
                  <a:lnTo>
                    <a:pt x="109" y="1306"/>
                  </a:lnTo>
                  <a:lnTo>
                    <a:pt x="105" y="1306"/>
                  </a:lnTo>
                  <a:lnTo>
                    <a:pt x="101" y="1306"/>
                  </a:lnTo>
                  <a:lnTo>
                    <a:pt x="97" y="1306"/>
                  </a:lnTo>
                  <a:lnTo>
                    <a:pt x="93" y="1302"/>
                  </a:lnTo>
                  <a:lnTo>
                    <a:pt x="90" y="1298"/>
                  </a:lnTo>
                  <a:lnTo>
                    <a:pt x="86" y="1294"/>
                  </a:lnTo>
                  <a:lnTo>
                    <a:pt x="86" y="1290"/>
                  </a:lnTo>
                  <a:lnTo>
                    <a:pt x="82" y="1286"/>
                  </a:lnTo>
                  <a:lnTo>
                    <a:pt x="82" y="1282"/>
                  </a:lnTo>
                  <a:lnTo>
                    <a:pt x="78" y="1278"/>
                  </a:lnTo>
                  <a:lnTo>
                    <a:pt x="78" y="1271"/>
                  </a:lnTo>
                  <a:lnTo>
                    <a:pt x="74" y="1267"/>
                  </a:lnTo>
                  <a:lnTo>
                    <a:pt x="74" y="1263"/>
                  </a:lnTo>
                  <a:lnTo>
                    <a:pt x="70" y="1259"/>
                  </a:lnTo>
                  <a:lnTo>
                    <a:pt x="74" y="1251"/>
                  </a:lnTo>
                  <a:lnTo>
                    <a:pt x="74" y="1247"/>
                  </a:lnTo>
                  <a:lnTo>
                    <a:pt x="74" y="1243"/>
                  </a:lnTo>
                  <a:lnTo>
                    <a:pt x="70" y="1239"/>
                  </a:lnTo>
                  <a:lnTo>
                    <a:pt x="70" y="1232"/>
                  </a:lnTo>
                  <a:lnTo>
                    <a:pt x="70" y="1228"/>
                  </a:lnTo>
                  <a:lnTo>
                    <a:pt x="74" y="1220"/>
                  </a:lnTo>
                  <a:lnTo>
                    <a:pt x="78" y="1216"/>
                  </a:lnTo>
                  <a:lnTo>
                    <a:pt x="78" y="1212"/>
                  </a:lnTo>
                  <a:lnTo>
                    <a:pt x="82" y="1208"/>
                  </a:lnTo>
                  <a:lnTo>
                    <a:pt x="82" y="1201"/>
                  </a:lnTo>
                  <a:lnTo>
                    <a:pt x="82" y="1197"/>
                  </a:lnTo>
                  <a:lnTo>
                    <a:pt x="78" y="1193"/>
                  </a:lnTo>
                  <a:lnTo>
                    <a:pt x="78" y="1189"/>
                  </a:lnTo>
                  <a:lnTo>
                    <a:pt x="74" y="1185"/>
                  </a:lnTo>
                  <a:lnTo>
                    <a:pt x="70" y="1181"/>
                  </a:lnTo>
                  <a:lnTo>
                    <a:pt x="66" y="1181"/>
                  </a:lnTo>
                  <a:lnTo>
                    <a:pt x="62" y="1177"/>
                  </a:lnTo>
                  <a:lnTo>
                    <a:pt x="58" y="1173"/>
                  </a:lnTo>
                  <a:lnTo>
                    <a:pt x="58" y="1170"/>
                  </a:lnTo>
                  <a:lnTo>
                    <a:pt x="55" y="1166"/>
                  </a:lnTo>
                  <a:lnTo>
                    <a:pt x="51" y="1162"/>
                  </a:lnTo>
                  <a:lnTo>
                    <a:pt x="47" y="1158"/>
                  </a:lnTo>
                  <a:lnTo>
                    <a:pt x="43" y="1158"/>
                  </a:lnTo>
                  <a:lnTo>
                    <a:pt x="43" y="1154"/>
                  </a:lnTo>
                  <a:lnTo>
                    <a:pt x="39" y="1150"/>
                  </a:lnTo>
                  <a:lnTo>
                    <a:pt x="35" y="1146"/>
                  </a:lnTo>
                  <a:lnTo>
                    <a:pt x="31" y="1142"/>
                  </a:lnTo>
                  <a:lnTo>
                    <a:pt x="27" y="1138"/>
                  </a:lnTo>
                  <a:lnTo>
                    <a:pt x="23" y="1138"/>
                  </a:lnTo>
                  <a:lnTo>
                    <a:pt x="20" y="1135"/>
                  </a:lnTo>
                  <a:lnTo>
                    <a:pt x="16" y="1135"/>
                  </a:lnTo>
                  <a:lnTo>
                    <a:pt x="12" y="1131"/>
                  </a:lnTo>
                  <a:lnTo>
                    <a:pt x="8" y="1127"/>
                  </a:lnTo>
                  <a:lnTo>
                    <a:pt x="4" y="1123"/>
                  </a:lnTo>
                  <a:lnTo>
                    <a:pt x="4" y="1119"/>
                  </a:lnTo>
                  <a:lnTo>
                    <a:pt x="4" y="1115"/>
                  </a:lnTo>
                  <a:lnTo>
                    <a:pt x="4" y="1111"/>
                  </a:lnTo>
                  <a:lnTo>
                    <a:pt x="4" y="1107"/>
                  </a:lnTo>
                  <a:lnTo>
                    <a:pt x="0" y="1100"/>
                  </a:lnTo>
                  <a:lnTo>
                    <a:pt x="0" y="1096"/>
                  </a:lnTo>
                  <a:lnTo>
                    <a:pt x="0" y="1092"/>
                  </a:lnTo>
                  <a:lnTo>
                    <a:pt x="4" y="1088"/>
                  </a:lnTo>
                  <a:lnTo>
                    <a:pt x="8" y="1080"/>
                  </a:lnTo>
                  <a:lnTo>
                    <a:pt x="4" y="1076"/>
                  </a:lnTo>
                  <a:lnTo>
                    <a:pt x="4" y="1072"/>
                  </a:lnTo>
                  <a:lnTo>
                    <a:pt x="8" y="1068"/>
                  </a:lnTo>
                  <a:lnTo>
                    <a:pt x="16" y="1061"/>
                  </a:lnTo>
                  <a:lnTo>
                    <a:pt x="20" y="1061"/>
                  </a:lnTo>
                  <a:lnTo>
                    <a:pt x="23" y="1053"/>
                  </a:lnTo>
                  <a:lnTo>
                    <a:pt x="27" y="1049"/>
                  </a:lnTo>
                  <a:lnTo>
                    <a:pt x="35" y="1045"/>
                  </a:lnTo>
                  <a:lnTo>
                    <a:pt x="39" y="1045"/>
                  </a:lnTo>
                  <a:lnTo>
                    <a:pt x="43" y="1045"/>
                  </a:lnTo>
                  <a:lnTo>
                    <a:pt x="47" y="1045"/>
                  </a:lnTo>
                  <a:lnTo>
                    <a:pt x="55" y="1041"/>
                  </a:lnTo>
                  <a:lnTo>
                    <a:pt x="55" y="1037"/>
                  </a:lnTo>
                  <a:lnTo>
                    <a:pt x="58" y="1034"/>
                  </a:lnTo>
                  <a:lnTo>
                    <a:pt x="58" y="1030"/>
                  </a:lnTo>
                  <a:lnTo>
                    <a:pt x="62" y="1022"/>
                  </a:lnTo>
                  <a:lnTo>
                    <a:pt x="66" y="1018"/>
                  </a:lnTo>
                  <a:lnTo>
                    <a:pt x="74" y="1014"/>
                  </a:lnTo>
                  <a:lnTo>
                    <a:pt x="78" y="1010"/>
                  </a:lnTo>
                  <a:lnTo>
                    <a:pt x="78" y="1006"/>
                  </a:lnTo>
                  <a:lnTo>
                    <a:pt x="82" y="999"/>
                  </a:lnTo>
                  <a:lnTo>
                    <a:pt x="82" y="995"/>
                  </a:lnTo>
                  <a:lnTo>
                    <a:pt x="82" y="991"/>
                  </a:lnTo>
                  <a:lnTo>
                    <a:pt x="86" y="983"/>
                  </a:lnTo>
                  <a:lnTo>
                    <a:pt x="86" y="979"/>
                  </a:lnTo>
                  <a:lnTo>
                    <a:pt x="86" y="975"/>
                  </a:lnTo>
                  <a:lnTo>
                    <a:pt x="86" y="967"/>
                  </a:lnTo>
                  <a:lnTo>
                    <a:pt x="86" y="964"/>
                  </a:lnTo>
                  <a:lnTo>
                    <a:pt x="86" y="960"/>
                  </a:lnTo>
                  <a:lnTo>
                    <a:pt x="90" y="956"/>
                  </a:lnTo>
                  <a:lnTo>
                    <a:pt x="86" y="948"/>
                  </a:lnTo>
                  <a:lnTo>
                    <a:pt x="86" y="944"/>
                  </a:lnTo>
                  <a:lnTo>
                    <a:pt x="82" y="940"/>
                  </a:lnTo>
                  <a:lnTo>
                    <a:pt x="82" y="936"/>
                  </a:lnTo>
                  <a:lnTo>
                    <a:pt x="82" y="932"/>
                  </a:lnTo>
                  <a:lnTo>
                    <a:pt x="78" y="929"/>
                  </a:lnTo>
                  <a:lnTo>
                    <a:pt x="82" y="925"/>
                  </a:lnTo>
                  <a:lnTo>
                    <a:pt x="82" y="921"/>
                  </a:lnTo>
                  <a:lnTo>
                    <a:pt x="86" y="917"/>
                  </a:lnTo>
                  <a:lnTo>
                    <a:pt x="90" y="913"/>
                  </a:lnTo>
                  <a:lnTo>
                    <a:pt x="93" y="913"/>
                  </a:lnTo>
                  <a:lnTo>
                    <a:pt x="97" y="909"/>
                  </a:lnTo>
                  <a:lnTo>
                    <a:pt x="101" y="901"/>
                  </a:lnTo>
                  <a:lnTo>
                    <a:pt x="101" y="898"/>
                  </a:lnTo>
                  <a:lnTo>
                    <a:pt x="105" y="894"/>
                  </a:lnTo>
                  <a:lnTo>
                    <a:pt x="109" y="894"/>
                  </a:lnTo>
                  <a:lnTo>
                    <a:pt x="113" y="890"/>
                  </a:lnTo>
                  <a:lnTo>
                    <a:pt x="117" y="886"/>
                  </a:lnTo>
                  <a:lnTo>
                    <a:pt x="121" y="878"/>
                  </a:lnTo>
                  <a:lnTo>
                    <a:pt x="121" y="874"/>
                  </a:lnTo>
                  <a:lnTo>
                    <a:pt x="121" y="870"/>
                  </a:lnTo>
                  <a:lnTo>
                    <a:pt x="121" y="866"/>
                  </a:lnTo>
                  <a:lnTo>
                    <a:pt x="125" y="859"/>
                  </a:lnTo>
                  <a:lnTo>
                    <a:pt x="128" y="855"/>
                  </a:lnTo>
                  <a:lnTo>
                    <a:pt x="132" y="855"/>
                  </a:lnTo>
                  <a:lnTo>
                    <a:pt x="140" y="855"/>
                  </a:lnTo>
                  <a:lnTo>
                    <a:pt x="144" y="847"/>
                  </a:lnTo>
                  <a:lnTo>
                    <a:pt x="144" y="843"/>
                  </a:lnTo>
                  <a:lnTo>
                    <a:pt x="144" y="839"/>
                  </a:lnTo>
                  <a:lnTo>
                    <a:pt x="152" y="835"/>
                  </a:lnTo>
                  <a:lnTo>
                    <a:pt x="156" y="831"/>
                  </a:lnTo>
                  <a:lnTo>
                    <a:pt x="156" y="824"/>
                  </a:lnTo>
                  <a:lnTo>
                    <a:pt x="156" y="820"/>
                  </a:lnTo>
                  <a:lnTo>
                    <a:pt x="156" y="816"/>
                  </a:lnTo>
                  <a:lnTo>
                    <a:pt x="156" y="812"/>
                  </a:lnTo>
                  <a:lnTo>
                    <a:pt x="156" y="808"/>
                  </a:lnTo>
                  <a:lnTo>
                    <a:pt x="241" y="820"/>
                  </a:lnTo>
                  <a:lnTo>
                    <a:pt x="253" y="828"/>
                  </a:lnTo>
                  <a:lnTo>
                    <a:pt x="257" y="839"/>
                  </a:lnTo>
                  <a:lnTo>
                    <a:pt x="261" y="855"/>
                  </a:lnTo>
                  <a:lnTo>
                    <a:pt x="272" y="835"/>
                  </a:lnTo>
                  <a:lnTo>
                    <a:pt x="276" y="824"/>
                  </a:lnTo>
                  <a:lnTo>
                    <a:pt x="296" y="730"/>
                  </a:lnTo>
                  <a:lnTo>
                    <a:pt x="303" y="699"/>
                  </a:lnTo>
                  <a:lnTo>
                    <a:pt x="338" y="602"/>
                  </a:lnTo>
                  <a:lnTo>
                    <a:pt x="334" y="579"/>
                  </a:lnTo>
                  <a:lnTo>
                    <a:pt x="323" y="567"/>
                  </a:lnTo>
                  <a:lnTo>
                    <a:pt x="229" y="454"/>
                  </a:lnTo>
                  <a:lnTo>
                    <a:pt x="222" y="272"/>
                  </a:lnTo>
                  <a:lnTo>
                    <a:pt x="226" y="241"/>
                  </a:lnTo>
                  <a:lnTo>
                    <a:pt x="241" y="167"/>
                  </a:lnTo>
                  <a:lnTo>
                    <a:pt x="264" y="66"/>
                  </a:lnTo>
                  <a:lnTo>
                    <a:pt x="284" y="0"/>
                  </a:lnTo>
                  <a:lnTo>
                    <a:pt x="296" y="8"/>
                  </a:lnTo>
                  <a:lnTo>
                    <a:pt x="303" y="11"/>
                  </a:lnTo>
                  <a:lnTo>
                    <a:pt x="311" y="19"/>
                  </a:lnTo>
                  <a:lnTo>
                    <a:pt x="315" y="27"/>
                  </a:lnTo>
                  <a:lnTo>
                    <a:pt x="323" y="31"/>
                  </a:lnTo>
                  <a:lnTo>
                    <a:pt x="330" y="39"/>
                  </a:lnTo>
                  <a:lnTo>
                    <a:pt x="338" y="46"/>
                  </a:lnTo>
                  <a:lnTo>
                    <a:pt x="346" y="50"/>
                  </a:lnTo>
                  <a:lnTo>
                    <a:pt x="354" y="58"/>
                  </a:lnTo>
                  <a:lnTo>
                    <a:pt x="362" y="66"/>
                  </a:lnTo>
                  <a:lnTo>
                    <a:pt x="369" y="70"/>
                  </a:lnTo>
                  <a:lnTo>
                    <a:pt x="377" y="78"/>
                  </a:lnTo>
                  <a:lnTo>
                    <a:pt x="385" y="81"/>
                  </a:lnTo>
                  <a:lnTo>
                    <a:pt x="389" y="93"/>
                  </a:lnTo>
                  <a:lnTo>
                    <a:pt x="393" y="101"/>
                  </a:lnTo>
                  <a:lnTo>
                    <a:pt x="400" y="109"/>
                  </a:lnTo>
                  <a:lnTo>
                    <a:pt x="404" y="116"/>
                  </a:lnTo>
                  <a:lnTo>
                    <a:pt x="412" y="124"/>
                  </a:lnTo>
                  <a:lnTo>
                    <a:pt x="416" y="136"/>
                  </a:lnTo>
                  <a:lnTo>
                    <a:pt x="424" y="144"/>
                  </a:lnTo>
                  <a:lnTo>
                    <a:pt x="428" y="151"/>
                  </a:lnTo>
                  <a:lnTo>
                    <a:pt x="432" y="155"/>
                  </a:lnTo>
                  <a:lnTo>
                    <a:pt x="439" y="163"/>
                  </a:lnTo>
                  <a:lnTo>
                    <a:pt x="447" y="175"/>
                  </a:lnTo>
                  <a:lnTo>
                    <a:pt x="455" y="182"/>
                  </a:lnTo>
                  <a:lnTo>
                    <a:pt x="463" y="190"/>
                  </a:lnTo>
                  <a:lnTo>
                    <a:pt x="470" y="198"/>
                  </a:lnTo>
                  <a:lnTo>
                    <a:pt x="478" y="206"/>
                  </a:lnTo>
                  <a:lnTo>
                    <a:pt x="486" y="214"/>
                  </a:lnTo>
                  <a:lnTo>
                    <a:pt x="494" y="221"/>
                  </a:lnTo>
                  <a:lnTo>
                    <a:pt x="498" y="229"/>
                  </a:lnTo>
                  <a:lnTo>
                    <a:pt x="498" y="233"/>
                  </a:lnTo>
                  <a:lnTo>
                    <a:pt x="505" y="241"/>
                  </a:lnTo>
                  <a:lnTo>
                    <a:pt x="513" y="249"/>
                  </a:lnTo>
                  <a:lnTo>
                    <a:pt x="521" y="256"/>
                  </a:lnTo>
                  <a:lnTo>
                    <a:pt x="529" y="264"/>
                  </a:lnTo>
                  <a:lnTo>
                    <a:pt x="536" y="272"/>
                  </a:lnTo>
                  <a:lnTo>
                    <a:pt x="544" y="280"/>
                  </a:lnTo>
                  <a:lnTo>
                    <a:pt x="552" y="291"/>
                  </a:lnTo>
                  <a:lnTo>
                    <a:pt x="560" y="299"/>
                  </a:lnTo>
                  <a:lnTo>
                    <a:pt x="564" y="303"/>
                  </a:lnTo>
                  <a:lnTo>
                    <a:pt x="564" y="311"/>
                  </a:lnTo>
                  <a:lnTo>
                    <a:pt x="568" y="315"/>
                  </a:lnTo>
                  <a:lnTo>
                    <a:pt x="568" y="318"/>
                  </a:lnTo>
                  <a:lnTo>
                    <a:pt x="571" y="326"/>
                  </a:lnTo>
                  <a:lnTo>
                    <a:pt x="575" y="334"/>
                  </a:lnTo>
                  <a:lnTo>
                    <a:pt x="579" y="346"/>
                  </a:lnTo>
                  <a:lnTo>
                    <a:pt x="587" y="353"/>
                  </a:lnTo>
                  <a:lnTo>
                    <a:pt x="595" y="365"/>
                  </a:lnTo>
                  <a:lnTo>
                    <a:pt x="599" y="373"/>
                  </a:lnTo>
                  <a:lnTo>
                    <a:pt x="606" y="381"/>
                  </a:lnTo>
                  <a:lnTo>
                    <a:pt x="614" y="388"/>
                  </a:lnTo>
                  <a:lnTo>
                    <a:pt x="622" y="396"/>
                  </a:lnTo>
                  <a:lnTo>
                    <a:pt x="622" y="400"/>
                  </a:lnTo>
                  <a:lnTo>
                    <a:pt x="630" y="408"/>
                  </a:lnTo>
                  <a:lnTo>
                    <a:pt x="634" y="416"/>
                  </a:lnTo>
                  <a:lnTo>
                    <a:pt x="641" y="423"/>
                  </a:lnTo>
                  <a:lnTo>
                    <a:pt x="649" y="435"/>
                  </a:lnTo>
                  <a:lnTo>
                    <a:pt x="657" y="443"/>
                  </a:lnTo>
                  <a:lnTo>
                    <a:pt x="665" y="451"/>
                  </a:lnTo>
                  <a:lnTo>
                    <a:pt x="669" y="458"/>
                  </a:lnTo>
                  <a:lnTo>
                    <a:pt x="672" y="462"/>
                  </a:lnTo>
                  <a:lnTo>
                    <a:pt x="676" y="466"/>
                  </a:lnTo>
                  <a:lnTo>
                    <a:pt x="684" y="478"/>
                  </a:lnTo>
                  <a:lnTo>
                    <a:pt x="692" y="486"/>
                  </a:lnTo>
                  <a:lnTo>
                    <a:pt x="700" y="493"/>
                  </a:lnTo>
                  <a:lnTo>
                    <a:pt x="704" y="501"/>
                  </a:lnTo>
                  <a:lnTo>
                    <a:pt x="711" y="513"/>
                  </a:lnTo>
                  <a:lnTo>
                    <a:pt x="719" y="521"/>
                  </a:lnTo>
                  <a:lnTo>
                    <a:pt x="727" y="528"/>
                  </a:lnTo>
                  <a:lnTo>
                    <a:pt x="735" y="532"/>
                  </a:lnTo>
                  <a:lnTo>
                    <a:pt x="735" y="536"/>
                  </a:lnTo>
                  <a:lnTo>
                    <a:pt x="735" y="544"/>
                  </a:lnTo>
                  <a:lnTo>
                    <a:pt x="735" y="556"/>
                  </a:lnTo>
                  <a:lnTo>
                    <a:pt x="735" y="563"/>
                  </a:lnTo>
                  <a:lnTo>
                    <a:pt x="735" y="567"/>
                  </a:lnTo>
                  <a:lnTo>
                    <a:pt x="735" y="575"/>
                  </a:lnTo>
                  <a:lnTo>
                    <a:pt x="735" y="583"/>
                  </a:lnTo>
                  <a:lnTo>
                    <a:pt x="735" y="587"/>
                  </a:lnTo>
                  <a:lnTo>
                    <a:pt x="735" y="594"/>
                  </a:lnTo>
                  <a:lnTo>
                    <a:pt x="735" y="598"/>
                  </a:lnTo>
                  <a:lnTo>
                    <a:pt x="739" y="610"/>
                  </a:lnTo>
                  <a:lnTo>
                    <a:pt x="739" y="618"/>
                  </a:lnTo>
                  <a:lnTo>
                    <a:pt x="739" y="625"/>
                  </a:lnTo>
                  <a:lnTo>
                    <a:pt x="739" y="633"/>
                  </a:lnTo>
                  <a:lnTo>
                    <a:pt x="739" y="641"/>
                  </a:lnTo>
                  <a:lnTo>
                    <a:pt x="739" y="645"/>
                  </a:lnTo>
                  <a:close/>
                </a:path>
              </a:pathLst>
            </a:custGeom>
            <a:solidFill>
              <a:schemeClr val="bg2">
                <a:lumMod val="90000"/>
                <a:lumOff val="10000"/>
              </a:schemeClr>
            </a:solidFill>
            <a:ln w="4">
              <a:solidFill>
                <a:schemeClr val="tx1">
                  <a:lumMod val="95000"/>
                </a:schemeClr>
              </a:solidFill>
              <a:prstDash val="solid"/>
              <a:round/>
              <a:headEnd/>
              <a:tailEnd/>
            </a:ln>
          </p:spPr>
          <p:txBody>
            <a:bodyPr/>
            <a:lstStyle/>
            <a:p>
              <a:pPr>
                <a:defRPr/>
              </a:pPr>
              <a:endParaRPr lang="en-US"/>
            </a:p>
          </p:txBody>
        </p:sp>
      </p:grpSp>
      <p:sp>
        <p:nvSpPr>
          <p:cNvPr id="22530" name="Rectangle 2"/>
          <p:cNvSpPr>
            <a:spLocks noGrp="1" noChangeArrowheads="1"/>
          </p:cNvSpPr>
          <p:nvPr>
            <p:ph type="title"/>
          </p:nvPr>
        </p:nvSpPr>
        <p:spPr>
          <a:xfrm>
            <a:off x="457200" y="0"/>
            <a:ext cx="8229600" cy="1143000"/>
          </a:xfrm>
        </p:spPr>
        <p:txBody>
          <a:bodyPr>
            <a:normAutofit/>
          </a:bodyPr>
          <a:lstStyle/>
          <a:p>
            <a:pPr eaLnBrk="1" hangingPunct="1"/>
            <a:r>
              <a:rPr lang="en-US" sz="4000" smtClean="0"/>
              <a:t>Children’s Use of ITNs by Region</a:t>
            </a:r>
          </a:p>
        </p:txBody>
      </p:sp>
      <p:sp>
        <p:nvSpPr>
          <p:cNvPr id="22531" name="Text Box 45"/>
          <p:cNvSpPr txBox="1">
            <a:spLocks noChangeArrowheads="1"/>
          </p:cNvSpPr>
          <p:nvPr/>
        </p:nvSpPr>
        <p:spPr bwMode="auto">
          <a:xfrm>
            <a:off x="6553200" y="5410140"/>
            <a:ext cx="2362200" cy="1200150"/>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of children under age 5 who slept under an ITN the night before the survey</a:t>
            </a:r>
          </a:p>
        </p:txBody>
      </p:sp>
      <p:sp>
        <p:nvSpPr>
          <p:cNvPr id="21" name="Text Box 45"/>
          <p:cNvSpPr txBox="1">
            <a:spLocks noChangeArrowheads="1"/>
          </p:cNvSpPr>
          <p:nvPr/>
        </p:nvSpPr>
        <p:spPr bwMode="auto">
          <a:xfrm>
            <a:off x="6781800" y="3469829"/>
            <a:ext cx="2133600" cy="1081980"/>
          </a:xfrm>
          <a:prstGeom prst="roundRect">
            <a:avLst>
              <a:gd name="adj" fmla="val 50000"/>
            </a:avLst>
          </a:prstGeom>
          <a:noFill/>
          <a:ln>
            <a:noFill/>
            <a:headEnd/>
            <a:tailEnd/>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fontAlgn="auto">
              <a:spcBef>
                <a:spcPct val="50000"/>
              </a:spcBef>
              <a:spcAft>
                <a:spcPts val="0"/>
              </a:spcAft>
              <a:defRPr/>
            </a:pPr>
            <a:r>
              <a:rPr lang="en-US" sz="2200" b="1" dirty="0">
                <a:solidFill>
                  <a:schemeClr val="tx1"/>
                </a:solidFill>
              </a:rPr>
              <a:t>National average</a:t>
            </a:r>
            <a:r>
              <a:rPr lang="en-US" sz="2200" b="1" dirty="0" smtClean="0">
                <a:solidFill>
                  <a:schemeClr val="tx1"/>
                </a:solidFill>
              </a:rPr>
              <a:t>: 56%</a:t>
            </a:r>
            <a:endParaRPr lang="en-US" sz="2200" b="1" dirty="0">
              <a:solidFill>
                <a:schemeClr val="tx1"/>
              </a:solidFill>
            </a:endParaRPr>
          </a:p>
        </p:txBody>
      </p:sp>
      <p:sp>
        <p:nvSpPr>
          <p:cNvPr id="62" name="TextBox 61"/>
          <p:cNvSpPr txBox="1"/>
          <p:nvPr/>
        </p:nvSpPr>
        <p:spPr>
          <a:xfrm>
            <a:off x="4155318" y="5426868"/>
            <a:ext cx="1936750" cy="707886"/>
          </a:xfrm>
          <a:prstGeom prst="rect">
            <a:avLst/>
          </a:prstGeom>
          <a:noFill/>
        </p:spPr>
        <p:txBody>
          <a:bodyPr wrap="square" rtlCol="0">
            <a:spAutoFit/>
          </a:bodyPr>
          <a:lstStyle/>
          <a:p>
            <a:pPr algn="ctr"/>
            <a:r>
              <a:rPr lang="en-US" sz="2000" b="1" dirty="0" smtClean="0">
                <a:solidFill>
                  <a:schemeClr val="bg1"/>
                </a:solidFill>
                <a:latin typeface="+mn-lt"/>
              </a:rPr>
              <a:t>Southern</a:t>
            </a:r>
          </a:p>
          <a:p>
            <a:pPr algn="ctr"/>
            <a:r>
              <a:rPr lang="en-US" sz="2000" b="1" dirty="0" smtClean="0">
                <a:solidFill>
                  <a:schemeClr val="bg1"/>
                </a:solidFill>
                <a:latin typeface="+mn-lt"/>
              </a:rPr>
              <a:t>52%</a:t>
            </a:r>
          </a:p>
        </p:txBody>
      </p:sp>
      <p:sp>
        <p:nvSpPr>
          <p:cNvPr id="63" name="TextBox 62"/>
          <p:cNvSpPr txBox="1"/>
          <p:nvPr/>
        </p:nvSpPr>
        <p:spPr>
          <a:xfrm>
            <a:off x="3224157" y="3715038"/>
            <a:ext cx="1936750" cy="707886"/>
          </a:xfrm>
          <a:prstGeom prst="rect">
            <a:avLst/>
          </a:prstGeom>
          <a:noFill/>
        </p:spPr>
        <p:txBody>
          <a:bodyPr wrap="square" rtlCol="0">
            <a:spAutoFit/>
          </a:bodyPr>
          <a:lstStyle/>
          <a:p>
            <a:pPr algn="ctr"/>
            <a:r>
              <a:rPr lang="en-US" sz="2000" b="1" dirty="0" smtClean="0">
                <a:solidFill>
                  <a:schemeClr val="bg1"/>
                </a:solidFill>
                <a:latin typeface="+mn-lt"/>
              </a:rPr>
              <a:t>Central</a:t>
            </a:r>
          </a:p>
          <a:p>
            <a:pPr algn="ctr"/>
            <a:r>
              <a:rPr lang="en-US" sz="2000" b="1" dirty="0" smtClean="0">
                <a:solidFill>
                  <a:schemeClr val="bg1"/>
                </a:solidFill>
                <a:latin typeface="+mn-lt"/>
              </a:rPr>
              <a:t>59%</a:t>
            </a:r>
          </a:p>
        </p:txBody>
      </p:sp>
      <p:sp>
        <p:nvSpPr>
          <p:cNvPr id="64" name="TextBox 63"/>
          <p:cNvSpPr txBox="1"/>
          <p:nvPr/>
        </p:nvSpPr>
        <p:spPr>
          <a:xfrm>
            <a:off x="3359888" y="1981200"/>
            <a:ext cx="1936750" cy="707886"/>
          </a:xfrm>
          <a:prstGeom prst="rect">
            <a:avLst/>
          </a:prstGeom>
          <a:noFill/>
        </p:spPr>
        <p:txBody>
          <a:bodyPr wrap="square" rtlCol="0">
            <a:spAutoFit/>
          </a:bodyPr>
          <a:lstStyle/>
          <a:p>
            <a:pPr algn="ctr"/>
            <a:r>
              <a:rPr lang="en-US" sz="2000" b="1" dirty="0" smtClean="0">
                <a:solidFill>
                  <a:schemeClr val="bg1"/>
                </a:solidFill>
                <a:latin typeface="+mn-lt"/>
              </a:rPr>
              <a:t>Northern</a:t>
            </a:r>
          </a:p>
          <a:p>
            <a:pPr algn="ctr"/>
            <a:r>
              <a:rPr lang="en-US" sz="2000" b="1" dirty="0" smtClean="0">
                <a:solidFill>
                  <a:schemeClr val="bg1"/>
                </a:solidFill>
                <a:latin typeface="+mn-lt"/>
              </a:rPr>
              <a:t>60%</a:t>
            </a:r>
          </a:p>
        </p:txBody>
      </p:sp>
    </p:spTree>
    <p:extLst>
      <p:ext uri="{BB962C8B-B14F-4D97-AF65-F5344CB8AC3E}">
        <p14:creationId xmlns:p14="http://schemas.microsoft.com/office/powerpoint/2010/main" val="5302526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Malawi MIS 2012">
      <a:dk1>
        <a:srgbClr val="000000"/>
      </a:dk1>
      <a:lt1>
        <a:srgbClr val="FFFFFF"/>
      </a:lt1>
      <a:dk2>
        <a:srgbClr val="A3E385"/>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Malawi MIS 2012">
      <a:dk1>
        <a:srgbClr val="000000"/>
      </a:dk1>
      <a:lt1>
        <a:srgbClr val="FFFFFF"/>
      </a:lt1>
      <a:dk2>
        <a:srgbClr val="A3E385"/>
      </a:dk2>
      <a:lt2>
        <a:srgbClr val="430C07"/>
      </a:lt2>
      <a:accent1>
        <a:srgbClr val="595959"/>
      </a:accent1>
      <a:accent2>
        <a:srgbClr val="BFBF00"/>
      </a:accent2>
      <a:accent3>
        <a:srgbClr val="90632A"/>
      </a:accent3>
      <a:accent4>
        <a:srgbClr val="661021"/>
      </a:accent4>
      <a:accent5>
        <a:srgbClr val="1C325E"/>
      </a:accent5>
      <a:accent6>
        <a:srgbClr val="004C2D"/>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4285</TotalTime>
  <Words>1551</Words>
  <Application>Microsoft Office PowerPoint</Application>
  <PresentationFormat>On-screen Show (4:3)</PresentationFormat>
  <Paragraphs>125</Paragraphs>
  <Slides>21</Slides>
  <Notes>20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Default Design</vt:lpstr>
      <vt:lpstr>Custom Design</vt:lpstr>
      <vt:lpstr>PowerPoint Presentation</vt:lpstr>
      <vt:lpstr>PowerPoint Presentation</vt:lpstr>
      <vt:lpstr>Ownership of Mosquito Nets</vt:lpstr>
      <vt:lpstr>Trends in Net Ownership by Residence</vt:lpstr>
      <vt:lpstr>Ownership of ITNs by Region</vt:lpstr>
      <vt:lpstr>Ownership of ITNs by Wealth Quintile</vt:lpstr>
      <vt:lpstr>Access to ITNs</vt:lpstr>
      <vt:lpstr>Use of ITNs</vt:lpstr>
      <vt:lpstr>Children’s Use of ITNs by Region</vt:lpstr>
      <vt:lpstr>Pregnant Women’s Use of ITNs by Region</vt:lpstr>
      <vt:lpstr>Trends in Use of ITNs</vt:lpstr>
      <vt:lpstr>PowerPoint Presentation</vt:lpstr>
      <vt:lpstr>Indoor Residual Spraying (IRS)</vt:lpstr>
      <vt:lpstr>IRS by Region</vt:lpstr>
      <vt:lpstr>IRS and ITN Ownership</vt:lpstr>
      <vt:lpstr>PowerPoint Presentation</vt:lpstr>
      <vt:lpstr>Intermittent Preventive Treatment during Pregnancy</vt:lpstr>
      <vt:lpstr>PowerPoint Presentation</vt:lpstr>
      <vt:lpstr>PowerPoint Presentation</vt:lpstr>
      <vt:lpstr>Intermittent Preventive Treatment during Pregnancy by Education</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SZ</cp:lastModifiedBy>
  <cp:revision>256</cp:revision>
  <dcterms:created xsi:type="dcterms:W3CDTF">2005-10-11T14:32:07Z</dcterms:created>
  <dcterms:modified xsi:type="dcterms:W3CDTF">2013-05-06T20:13:15Z</dcterms:modified>
</cp:coreProperties>
</file>