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14"/>
  </p:notesMasterIdLst>
  <p:handoutMasterIdLst>
    <p:handoutMasterId r:id="rId15"/>
  </p:handoutMasterIdLst>
  <p:sldIdLst>
    <p:sldId id="257" r:id="rId3"/>
    <p:sldId id="356" r:id="rId4"/>
    <p:sldId id="363" r:id="rId5"/>
    <p:sldId id="388" r:id="rId6"/>
    <p:sldId id="373" r:id="rId7"/>
    <p:sldId id="387" r:id="rId8"/>
    <p:sldId id="366" r:id="rId9"/>
    <p:sldId id="375" r:id="rId10"/>
    <p:sldId id="390" r:id="rId11"/>
    <p:sldId id="391" r:id="rId12"/>
    <p:sldId id="384" r:id="rId13"/>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836" autoAdjust="0"/>
  </p:normalViewPr>
  <p:slideViewPr>
    <p:cSldViewPr>
      <p:cViewPr>
        <p:scale>
          <a:sx n="80" d="100"/>
          <a:sy n="80" d="100"/>
        </p:scale>
        <p:origin x="-780" y="-4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3780" y="84"/>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0437199C-A553-49BB-B456-31EE6BDE3203}"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A497CF7C-9993-49C6-B72D-A704546F9660}" type="slidenum">
              <a:rPr lang="en-US"/>
              <a:pPr>
                <a:defRPr/>
              </a:pPr>
              <a:t>‹#›</a:t>
            </a:fld>
            <a:endParaRPr lang="en-US"/>
          </a:p>
        </p:txBody>
      </p:sp>
    </p:spTree>
    <p:extLst>
      <p:ext uri="{BB962C8B-B14F-4D97-AF65-F5344CB8AC3E}">
        <p14:creationId xmlns:p14="http://schemas.microsoft.com/office/powerpoint/2010/main" val="5759659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CEEFFCE4-2D0A-405E-BD70-50F2C054D8CE}" type="slidenum">
              <a:rPr lang="en-US"/>
              <a:pPr>
                <a:defRPr/>
              </a:pPr>
              <a:t>‹#›</a:t>
            </a:fld>
            <a:endParaRPr lang="en-US"/>
          </a:p>
        </p:txBody>
      </p:sp>
    </p:spTree>
    <p:extLst>
      <p:ext uri="{BB962C8B-B14F-4D97-AF65-F5344CB8AC3E}">
        <p14:creationId xmlns:p14="http://schemas.microsoft.com/office/powerpoint/2010/main" val="23705202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Mada hii ina taarifa kuhusu wasichana na wavulana wenye miaka 15-24.</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B114E21-5EEE-4EAD-904F-6A1F74721A8E}"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nusu ya wasichana wamewahi kupima VVU. Karibu 1 katika kila 3 amewahi kupima VVU na kupokea majibu mwaka mmoja kabla ya utafiti.</a:t>
            </a:r>
          </a:p>
          <a:p>
            <a:r>
              <a:rPr lang="en-US" smtClean="0">
                <a:latin typeface="Arial" pitchFamily="34" charset="0"/>
                <a:cs typeface="Arial" pitchFamily="34" charset="0"/>
              </a:rPr>
              <a:t>Kwa wanaume, 21% tu ndio ambao wamewahi kupima na kupokea majibu yao miezi 12 kabla ya utafiti.</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C3A5DC-3A81-4084-B640-78650842D095}"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C6582C-1394-4FC6-97FD-3D1533D50D0F}" type="slidenum">
              <a:rPr lang="en-US" smtClean="0"/>
              <a:pPr eaLnBrk="1" hangingPunct="1"/>
              <a:t>11</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25C2A2E-A63F-45D4-88FA-96E65C651697}" type="slidenum">
              <a:rPr lang="en-US" smtClean="0"/>
              <a:pPr eaLnBrk="1" hangingPunct="1"/>
              <a:t>2</a:t>
            </a:fld>
            <a:endParaRPr lang="en-US" smtClean="0"/>
          </a:p>
        </p:txBody>
      </p:sp>
      <p:sp>
        <p:nvSpPr>
          <p:cNvPr id="29699" name="Rectangle 2"/>
          <p:cNvSpPr>
            <a:spLocks noGrp="1" noRot="1" noChangeAspect="1" noChangeArrowheads="1" noTextEdit="1"/>
          </p:cNvSpPr>
          <p:nvPr>
            <p:ph type="sldImg"/>
          </p:nvPr>
        </p:nvSpPr>
        <p:spPr>
          <a:xfrm>
            <a:off x="1106488" y="696913"/>
            <a:ext cx="4646612" cy="3486150"/>
          </a:xfrm>
          <a:ln/>
        </p:spPr>
      </p:sp>
      <p:sp>
        <p:nvSpPr>
          <p:cNvPr id="29700"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Ufahamu wa kina ni kiashiria kinachopima kiwango cha ufahamu wa vijana kuhusu maambukizi ya VVU na namna ya kuzuia VVU. Ufahamu wa kina unahusisha kufahamu kwamba kutumia kondom na kuwa na mwenzi mmoja tu asiye na maambukizi kunamkinga mtu dhidi ya maambukizi, kwamba mtu anayeonekana mwenye afya anaweza kuwa na maambukizi ya VVU na kutokukubaliana na imani potofu mbili zilizoenea sana katika jamii kuhusu kaambukizi ya VVU.</a:t>
            </a:r>
          </a:p>
          <a:p>
            <a:endParaRPr lang="en-US" smtClean="0">
              <a:latin typeface="Arial" pitchFamily="34" charset="0"/>
              <a:cs typeface="Arial" pitchFamily="34" charset="0"/>
            </a:endParaRPr>
          </a:p>
          <a:p>
            <a:r>
              <a:rPr lang="en-US" smtClean="0">
                <a:latin typeface="Arial" pitchFamily="34" charset="0"/>
                <a:cs typeface="Arial" pitchFamily="34" charset="0"/>
              </a:rPr>
              <a:t>Slaidi hii inaonyesha kwamba wasichana kwa kiasi fulani wana uelewa mdogo kuliko wavulana, na kwamba wasichana na wavulana wa mijini wana kiwango kikubwa cha taarifa kuliko wenzao wa vijijini</a:t>
            </a:r>
          </a:p>
          <a:p>
            <a:endParaRPr lang="en-US" smtClean="0">
              <a:latin typeface="Arial" pitchFamily="34" charset="0"/>
              <a:cs typeface="Arial" pitchFamily="34" charset="0"/>
            </a:endParaRPr>
          </a:p>
          <a:p>
            <a:r>
              <a:rPr lang="en-US" smtClean="0">
                <a:latin typeface="Arial" pitchFamily="34" charset="0"/>
                <a:cs typeface="Arial" pitchFamily="34" charset="0"/>
              </a:rPr>
              <a:t>Kama ilivyotarajiwa, vijana wenye miaka 20-24 wana uelewa mkubwa kuliko wale wa miaka 15-19. Pia, vijana wenye kiwango kikubwa cha elimu wana uelewa mkubwa kuhusu VVU/UKIMWI.</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1432C0C-C4E3-453C-8D78-3123F16FC0EE}"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Wavulana wana uelewa mkubwa wa mahali pa kuweza kupata kondom kuliko wasichana—85% ya wavulana dhidi ya 65% ya wasichana. Vijana wa mijini wana taarifa zaidi kuliko wenzao wa vijijini.</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2E87BE6-6E19-48C2-9C3F-F384DDDC239D}"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3A3AF65-EE91-47FB-A707-6AA3BAA76871}" type="slidenum">
              <a:rPr lang="en-US" smtClean="0"/>
              <a:pPr eaLnBrk="1" hangingPunct="1"/>
              <a:t>5</a:t>
            </a:fld>
            <a:endParaRPr lang="en-US" smtClean="0"/>
          </a:p>
        </p:txBody>
      </p:sp>
      <p:sp>
        <p:nvSpPr>
          <p:cNvPr id="32771" name="Rectangle 2"/>
          <p:cNvSpPr>
            <a:spLocks noGrp="1" noRot="1" noChangeAspect="1" noChangeArrowheads="1" noTextEdit="1"/>
          </p:cNvSpPr>
          <p:nvPr>
            <p:ph type="sldImg"/>
          </p:nvPr>
        </p:nvSpPr>
        <p:spPr>
          <a:xfrm>
            <a:off x="1106488" y="696913"/>
            <a:ext cx="4646612" cy="3486150"/>
          </a:xfrm>
          <a:ln/>
        </p:spPr>
      </p:sp>
      <p:sp>
        <p:nvSpPr>
          <p:cNvPr id="3277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Vijana wanaoanza kujamiiana katika umri mdogo wako katika hatari kubwa ya kupata maambukizi ya VVU. Miongoni mwa wasichana wenye miaka 15-24 zaidi ya 10% walijamiiana kabla ya kutimiza miaka 15 katika Kanda ya Magharibi, Kusini na Kanda ya Ziwa. Zaidi ya 10% ya wavulana walijamiiana kwa mara ya kwanza kabla ya kutimiza miaka 15 katika Kanda ya Mashariki, Kusini (20%), Nyanda za Juu Kusini na Kanda ya Ziwa.</a:t>
            </a:r>
          </a:p>
          <a:p>
            <a:r>
              <a:rPr lang="en-US" smtClean="0">
                <a:latin typeface="Arial" pitchFamily="34" charset="0"/>
                <a:cs typeface="Arial" pitchFamily="34" charset="0"/>
              </a:rPr>
              <a:t>Ukilinganisha na mwaka 2007-08, kuna mabadiliko kidogo tu katika asilimia ya wasichana na wavulana waliokuwa wamejamiiana kabla ya kutimiza miaka 15.  Hata hivyo, miongoni mwa wanawake wenye miaka 18-19, waliokuwa wamejamiiana kabla ya kutimiza miaka 18, idadi imepungua kutoka 58% mwaka 2007-08 hadi 53% mwaka 2011-12.</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0881BE-C287-4A36-A079-A26D1A439564}"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Hii ni slaidi ngumu sana. Kwa upande wa kushoto, slaidi hii inaonyesha kwamba 59% ya wasichana na 48% ya wavulana hawajawahi kujamiiana; 32% ya wasichana na 42% ya wavulana walikuwa wamejamiiana miezi 12 kabla ya utafiti.</a:t>
            </a:r>
          </a:p>
          <a:p>
            <a:endParaRPr lang="en-US" smtClean="0">
              <a:latin typeface="Arial" pitchFamily="34" charset="0"/>
              <a:cs typeface="Arial" pitchFamily="34" charset="0"/>
            </a:endParaRPr>
          </a:p>
          <a:p>
            <a:r>
              <a:rPr lang="en-US" smtClean="0">
                <a:latin typeface="Arial" pitchFamily="34" charset="0"/>
                <a:cs typeface="Arial" pitchFamily="34" charset="0"/>
              </a:rPr>
              <a:t>Upande wa kulia wa slaidi hii unaonyesha kwamba miongoni mwa vijana ambao walikuwa wamejamiiana mwaka mmoja kabla ya utafiti, karibu 60% walitumia kondom mara ya mwisho walipojamiiana. Kwa wasichana na wavulana, matumizi ya kondom yanaongezeka sambamba na kiwango cha elimu na ni ya kiwango kikubwa miongoni mwa vijana waishio mijini kuliko wale wa vijijini.</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CA5D008-3C4A-430D-B729-AC04BACEC31D}"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Ukilinganisha na tafiti zilizopita, idadi ya wasichana wenye miaka 15-24 ambao hawajawahi kuolewa waliokuwa wamejamiiana miezi 12 kabla ya utafiti imebadilika kidogo tangu 2007-08.  Miongoni mwa wavulana idadi ya waliojamiiana miezi 12 kabla ya utafiti imeongezeka kutoka 33% mwaka 2007-08 hadi 42% mwaka 2011-12.</a:t>
            </a: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ABC313-CDAE-4DA5-BC8D-4F21F44BC5AA}"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Slaidi hii inatia moyo. Matumizi ya kondom mara ya mwisho ya kujamiiana yameongezeka miongoni mwa vijana. 49% ya wasichana waliokuwa wamejamiiana miezi 12 kabla ya utafiti walitumia kondom mara ya mwisho walipojamiiana mwaka 2007-08 ukilinganisha na 58% mwaka 2011-12. Miongoni mwa wavulana, idadi imeongezeka kutoka 49% mwaka 2007-08  hadi 59% mwaka 2011-12.</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91A7B0B-6CFC-4C71-8580-EFE7D680BC94}"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5" name="Rectangle 4"/>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22827036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A4EE400-4667-4C47-8404-B489402702F8}" type="slidenum">
              <a:rPr lang="en-US"/>
              <a:pPr>
                <a:defRPr/>
              </a:pPr>
              <a:t>‹#›</a:t>
            </a:fld>
            <a:endParaRPr lang="en-US"/>
          </a:p>
        </p:txBody>
      </p:sp>
    </p:spTree>
    <p:extLst>
      <p:ext uri="{BB962C8B-B14F-4D97-AF65-F5344CB8AC3E}">
        <p14:creationId xmlns:p14="http://schemas.microsoft.com/office/powerpoint/2010/main" val="135355528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9D1DEEC-3CE5-4502-BD37-74B6D60460C7}" type="slidenum">
              <a:rPr lang="en-US"/>
              <a:pPr>
                <a:defRPr/>
              </a:pPr>
              <a:t>‹#›</a:t>
            </a:fld>
            <a:endParaRPr lang="en-US"/>
          </a:p>
        </p:txBody>
      </p:sp>
    </p:spTree>
    <p:extLst>
      <p:ext uri="{BB962C8B-B14F-4D97-AF65-F5344CB8AC3E}">
        <p14:creationId xmlns:p14="http://schemas.microsoft.com/office/powerpoint/2010/main" val="1785141024"/>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764BD70-82C1-4579-B4FD-E71A8C8DCEBA}" type="slidenum">
              <a:rPr lang="en-US"/>
              <a:pPr>
                <a:defRPr/>
              </a:pPr>
              <a:t>‹#›</a:t>
            </a:fld>
            <a:endParaRPr lang="en-US"/>
          </a:p>
        </p:txBody>
      </p:sp>
    </p:spTree>
    <p:extLst>
      <p:ext uri="{BB962C8B-B14F-4D97-AF65-F5344CB8AC3E}">
        <p14:creationId xmlns:p14="http://schemas.microsoft.com/office/powerpoint/2010/main" val="611737056"/>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EC3C8164-60A9-4399-8EB8-E0E4B3829108}" type="slidenum">
              <a:rPr lang="en-US"/>
              <a:pPr>
                <a:defRPr/>
              </a:pPr>
              <a:t>‹#›</a:t>
            </a:fld>
            <a:endParaRPr lang="en-US"/>
          </a:p>
        </p:txBody>
      </p:sp>
    </p:spTree>
    <p:extLst>
      <p:ext uri="{BB962C8B-B14F-4D97-AF65-F5344CB8AC3E}">
        <p14:creationId xmlns:p14="http://schemas.microsoft.com/office/powerpoint/2010/main" val="1584911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BD4CC323-B389-448C-816C-18A195642E15}" type="slidenum">
              <a:rPr lang="en-US"/>
              <a:pPr>
                <a:defRPr/>
              </a:pPr>
              <a:t>‹#›</a:t>
            </a:fld>
            <a:endParaRPr lang="en-US"/>
          </a:p>
        </p:txBody>
      </p:sp>
    </p:spTree>
    <p:extLst>
      <p:ext uri="{BB962C8B-B14F-4D97-AF65-F5344CB8AC3E}">
        <p14:creationId xmlns:p14="http://schemas.microsoft.com/office/powerpoint/2010/main" val="2565259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343F817-00F9-41A1-9EC6-FC34114C3F9F}"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14C186-B107-46E2-A5F7-F6786DA97496}" type="slidenum">
              <a:rPr lang="en-US"/>
              <a:pPr>
                <a:defRPr/>
              </a:pPr>
              <a:t>‹#›</a:t>
            </a:fld>
            <a:endParaRPr lang="en-US"/>
          </a:p>
        </p:txBody>
      </p:sp>
    </p:spTree>
    <p:extLst>
      <p:ext uri="{BB962C8B-B14F-4D97-AF65-F5344CB8AC3E}">
        <p14:creationId xmlns:p14="http://schemas.microsoft.com/office/powerpoint/2010/main" val="130156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B8E719E-BA07-49A9-B322-B1B7EE600496}"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31CAFEA-9B87-4303-9160-DF4FBC7C25CE}" type="slidenum">
              <a:rPr lang="en-US"/>
              <a:pPr>
                <a:defRPr/>
              </a:pPr>
              <a:t>‹#›</a:t>
            </a:fld>
            <a:endParaRPr lang="en-US"/>
          </a:p>
        </p:txBody>
      </p:sp>
    </p:spTree>
    <p:extLst>
      <p:ext uri="{BB962C8B-B14F-4D97-AF65-F5344CB8AC3E}">
        <p14:creationId xmlns:p14="http://schemas.microsoft.com/office/powerpoint/2010/main" val="40508268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E94178F-71D0-4F11-8A21-4DD3E3F03B03}"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2D60B03-2EF7-40F1-A2C7-B800F67A4037}" type="slidenum">
              <a:rPr lang="en-US"/>
              <a:pPr>
                <a:defRPr/>
              </a:pPr>
              <a:t>‹#›</a:t>
            </a:fld>
            <a:endParaRPr lang="en-US"/>
          </a:p>
        </p:txBody>
      </p:sp>
    </p:spTree>
    <p:extLst>
      <p:ext uri="{BB962C8B-B14F-4D97-AF65-F5344CB8AC3E}">
        <p14:creationId xmlns:p14="http://schemas.microsoft.com/office/powerpoint/2010/main" val="35987218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7FCA76A-1D9B-422F-A885-5B12A4DFC275}"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E1FF49C-E68E-460D-8222-3262576287A9}" type="slidenum">
              <a:rPr lang="en-US"/>
              <a:pPr>
                <a:defRPr/>
              </a:pPr>
              <a:t>‹#›</a:t>
            </a:fld>
            <a:endParaRPr lang="en-US"/>
          </a:p>
        </p:txBody>
      </p:sp>
    </p:spTree>
    <p:extLst>
      <p:ext uri="{BB962C8B-B14F-4D97-AF65-F5344CB8AC3E}">
        <p14:creationId xmlns:p14="http://schemas.microsoft.com/office/powerpoint/2010/main" val="1634655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55070BF-FE5C-449B-81A6-863E865C4E68}"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8ACEE9B-E30C-49B1-B1ED-D31A070E2003}" type="slidenum">
              <a:rPr lang="en-US"/>
              <a:pPr>
                <a:defRPr/>
              </a:pPr>
              <a:t>‹#›</a:t>
            </a:fld>
            <a:endParaRPr lang="en-US"/>
          </a:p>
        </p:txBody>
      </p:sp>
    </p:spTree>
    <p:extLst>
      <p:ext uri="{BB962C8B-B14F-4D97-AF65-F5344CB8AC3E}">
        <p14:creationId xmlns:p14="http://schemas.microsoft.com/office/powerpoint/2010/main" val="1889633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562C669F-8649-4D66-B68E-A2439690A5A0}" type="slidenum">
              <a:rPr lang="en-US"/>
              <a:pPr>
                <a:defRPr/>
              </a:pPr>
              <a:t>‹#›</a:t>
            </a:fld>
            <a:endParaRPr lang="en-US"/>
          </a:p>
        </p:txBody>
      </p:sp>
    </p:spTree>
    <p:extLst>
      <p:ext uri="{BB962C8B-B14F-4D97-AF65-F5344CB8AC3E}">
        <p14:creationId xmlns:p14="http://schemas.microsoft.com/office/powerpoint/2010/main" val="2542688503"/>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5B05ECC-5F62-401F-AE1C-DFEDA942FD5A}"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C71E77E-A902-4042-913F-A94E6C094C34}" type="slidenum">
              <a:rPr lang="en-US"/>
              <a:pPr>
                <a:defRPr/>
              </a:pPr>
              <a:t>‹#›</a:t>
            </a:fld>
            <a:endParaRPr lang="en-US"/>
          </a:p>
        </p:txBody>
      </p:sp>
    </p:spTree>
    <p:extLst>
      <p:ext uri="{BB962C8B-B14F-4D97-AF65-F5344CB8AC3E}">
        <p14:creationId xmlns:p14="http://schemas.microsoft.com/office/powerpoint/2010/main" val="3820554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2BFBFF1-5DB9-4F91-8178-DE2C656F50F6}"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E5B514-829D-46DD-B452-809190CC75A8}" type="slidenum">
              <a:rPr lang="en-US"/>
              <a:pPr>
                <a:defRPr/>
              </a:pPr>
              <a:t>‹#›</a:t>
            </a:fld>
            <a:endParaRPr lang="en-US"/>
          </a:p>
        </p:txBody>
      </p:sp>
    </p:spTree>
    <p:extLst>
      <p:ext uri="{BB962C8B-B14F-4D97-AF65-F5344CB8AC3E}">
        <p14:creationId xmlns:p14="http://schemas.microsoft.com/office/powerpoint/2010/main" val="2005369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128499B-B300-4BB9-AD9B-9A49846FA1FA}"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3A1F9F-D3A0-4DDE-8F54-CB109AE180B9}" type="slidenum">
              <a:rPr lang="en-US"/>
              <a:pPr>
                <a:defRPr/>
              </a:pPr>
              <a:t>‹#›</a:t>
            </a:fld>
            <a:endParaRPr lang="en-US"/>
          </a:p>
        </p:txBody>
      </p:sp>
    </p:spTree>
    <p:extLst>
      <p:ext uri="{BB962C8B-B14F-4D97-AF65-F5344CB8AC3E}">
        <p14:creationId xmlns:p14="http://schemas.microsoft.com/office/powerpoint/2010/main" val="79015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0417B46-A0A4-402E-BEC8-478E92783410}"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981FEA6-515B-44DA-8524-076CFC83CFCF}" type="slidenum">
              <a:rPr lang="en-US"/>
              <a:pPr>
                <a:defRPr/>
              </a:pPr>
              <a:t>‹#›</a:t>
            </a:fld>
            <a:endParaRPr lang="en-US"/>
          </a:p>
        </p:txBody>
      </p:sp>
    </p:spTree>
    <p:extLst>
      <p:ext uri="{BB962C8B-B14F-4D97-AF65-F5344CB8AC3E}">
        <p14:creationId xmlns:p14="http://schemas.microsoft.com/office/powerpoint/2010/main" val="1310324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127B676-C104-4D17-85DB-22D4094D674A}"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5B1617-2CF5-45C5-B5D3-FE0F53D1AAD8}" type="slidenum">
              <a:rPr lang="en-US"/>
              <a:pPr>
                <a:defRPr/>
              </a:pPr>
              <a:t>‹#›</a:t>
            </a:fld>
            <a:endParaRPr lang="en-US"/>
          </a:p>
        </p:txBody>
      </p:sp>
    </p:spTree>
    <p:extLst>
      <p:ext uri="{BB962C8B-B14F-4D97-AF65-F5344CB8AC3E}">
        <p14:creationId xmlns:p14="http://schemas.microsoft.com/office/powerpoint/2010/main" val="1860641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46C03F-70C8-4C6B-8EF0-17DC20F9B37F}"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2259DA0-389F-458D-B9BD-A15C726A6EEE}" type="slidenum">
              <a:rPr lang="en-US"/>
              <a:pPr>
                <a:defRPr/>
              </a:pPr>
              <a:t>‹#›</a:t>
            </a:fld>
            <a:endParaRPr lang="en-US"/>
          </a:p>
        </p:txBody>
      </p:sp>
    </p:spTree>
    <p:extLst>
      <p:ext uri="{BB962C8B-B14F-4D97-AF65-F5344CB8AC3E}">
        <p14:creationId xmlns:p14="http://schemas.microsoft.com/office/powerpoint/2010/main" val="31564891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A5E47AE7-95D3-432E-ADC9-F8E374BA2ABE}" type="slidenum">
              <a:rPr lang="en-US"/>
              <a:pPr>
                <a:defRPr/>
              </a:pPr>
              <a:t>‹#›</a:t>
            </a:fld>
            <a:endParaRPr lang="en-US"/>
          </a:p>
        </p:txBody>
      </p:sp>
    </p:spTree>
    <p:extLst>
      <p:ext uri="{BB962C8B-B14F-4D97-AF65-F5344CB8AC3E}">
        <p14:creationId xmlns:p14="http://schemas.microsoft.com/office/powerpoint/2010/main" val="64665272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AE19DBF3-E2EC-4C32-AED0-7738C06D5815}" type="slidenum">
              <a:rPr lang="en-US"/>
              <a:pPr>
                <a:defRPr/>
              </a:pPr>
              <a:t>‹#›</a:t>
            </a:fld>
            <a:endParaRPr lang="en-US"/>
          </a:p>
        </p:txBody>
      </p:sp>
    </p:spTree>
    <p:extLst>
      <p:ext uri="{BB962C8B-B14F-4D97-AF65-F5344CB8AC3E}">
        <p14:creationId xmlns:p14="http://schemas.microsoft.com/office/powerpoint/2010/main" val="659071193"/>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17EEBD44-969E-4A7E-95E5-B6E67A853E3D}" type="slidenum">
              <a:rPr lang="en-US"/>
              <a:pPr>
                <a:defRPr/>
              </a:pPr>
              <a:t>‹#›</a:t>
            </a:fld>
            <a:endParaRPr lang="en-US"/>
          </a:p>
        </p:txBody>
      </p:sp>
    </p:spTree>
    <p:extLst>
      <p:ext uri="{BB962C8B-B14F-4D97-AF65-F5344CB8AC3E}">
        <p14:creationId xmlns:p14="http://schemas.microsoft.com/office/powerpoint/2010/main" val="318119888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08D8339C-C3B1-4563-9E64-9F69109BF98A}" type="slidenum">
              <a:rPr lang="en-US"/>
              <a:pPr>
                <a:defRPr/>
              </a:pPr>
              <a:t>‹#›</a:t>
            </a:fld>
            <a:endParaRPr lang="en-US"/>
          </a:p>
        </p:txBody>
      </p:sp>
    </p:spTree>
    <p:extLst>
      <p:ext uri="{BB962C8B-B14F-4D97-AF65-F5344CB8AC3E}">
        <p14:creationId xmlns:p14="http://schemas.microsoft.com/office/powerpoint/2010/main" val="271377005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E13D5EF4-1D0C-45A3-9940-D98045D04224}" type="slidenum">
              <a:rPr lang="en-US"/>
              <a:pPr>
                <a:defRPr/>
              </a:pPr>
              <a:t>‹#›</a:t>
            </a:fld>
            <a:endParaRPr lang="en-US"/>
          </a:p>
        </p:txBody>
      </p:sp>
    </p:spTree>
    <p:extLst>
      <p:ext uri="{BB962C8B-B14F-4D97-AF65-F5344CB8AC3E}">
        <p14:creationId xmlns:p14="http://schemas.microsoft.com/office/powerpoint/2010/main" val="286581389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D625D36-B1AA-42C8-A341-6DAB1AA0882B}" type="slidenum">
              <a:rPr lang="en-US"/>
              <a:pPr>
                <a:defRPr/>
              </a:pPr>
              <a:t>‹#›</a:t>
            </a:fld>
            <a:endParaRPr lang="en-US"/>
          </a:p>
        </p:txBody>
      </p:sp>
    </p:spTree>
    <p:extLst>
      <p:ext uri="{BB962C8B-B14F-4D97-AF65-F5344CB8AC3E}">
        <p14:creationId xmlns:p14="http://schemas.microsoft.com/office/powerpoint/2010/main" val="2263560467"/>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27F33BB-AE67-4692-A8CF-56602CB4F33E}" type="slidenum">
              <a:rPr lang="en-US"/>
              <a:pPr>
                <a:defRPr/>
              </a:pPr>
              <a:t>‹#›</a:t>
            </a:fld>
            <a:endParaRPr lang="en-US"/>
          </a:p>
        </p:txBody>
      </p:sp>
    </p:spTree>
    <p:extLst>
      <p:ext uri="{BB962C8B-B14F-4D97-AF65-F5344CB8AC3E}">
        <p14:creationId xmlns:p14="http://schemas.microsoft.com/office/powerpoint/2010/main" val="203990559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9FFB832-0A66-499A-AD0D-F7F2975B5529}" type="slidenum">
              <a:rPr lang="en-US"/>
              <a:pPr>
                <a:defRPr/>
              </a:pPr>
              <a:t>‹#›</a:t>
            </a:fld>
            <a:endParaRPr lang="en-US"/>
          </a:p>
        </p:txBody>
      </p:sp>
    </p:spTree>
    <p:extLst>
      <p:ext uri="{BB962C8B-B14F-4D97-AF65-F5344CB8AC3E}">
        <p14:creationId xmlns:p14="http://schemas.microsoft.com/office/powerpoint/2010/main" val="36411674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3017B147-0BA2-4A71-BF44-BCF9DFBC15C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036" r:id="rId1"/>
    <p:sldLayoutId id="2147484023" r:id="rId2"/>
    <p:sldLayoutId id="2147484024"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Lst>
  <p:transition spd="slow"/>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F7F7EE39-5468-4A74-99AB-9130CE920A60}"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851E78B4-E50E-4524-B233-F8DE40F963B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48" r:id="rId12"/>
  </p:sldLayoutIdLst>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subTitle" idx="4294967295"/>
          </p:nvPr>
        </p:nvSpPr>
        <p:spPr>
          <a:xfrm>
            <a:off x="-17463" y="457200"/>
            <a:ext cx="9144001" cy="1066800"/>
          </a:xfrm>
        </p:spPr>
        <p:txBody>
          <a:bodyPr/>
          <a:lstStyle/>
          <a:p>
            <a:pPr algn="ctr" eaLnBrk="1" hangingPunct="1">
              <a:buFontTx/>
              <a:buNone/>
            </a:pPr>
            <a:r>
              <a:rPr lang="en-US" sz="4400" b="1" smtClean="0"/>
              <a:t>Vijana na VVU</a:t>
            </a:r>
            <a:endParaRPr lang="en-US" sz="3600" smtClean="0"/>
          </a:p>
        </p:txBody>
      </p:sp>
      <p:sp>
        <p:nvSpPr>
          <p:cNvPr id="16387" name="Subtitle 2"/>
          <p:cNvSpPr txBox="1">
            <a:spLocks/>
          </p:cNvSpPr>
          <p:nvPr/>
        </p:nvSpPr>
        <p:spPr bwMode="auto">
          <a:xfrm>
            <a:off x="1371600" y="4876800"/>
            <a:ext cx="6400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Utafiti wa Viashiria vya VVU/UKIMWI na Malaria Tanzania 2011-12 </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a:xfrm>
            <a:off x="457200" y="0"/>
            <a:ext cx="8229600" cy="1143000"/>
          </a:xfrm>
        </p:spPr>
        <p:txBody>
          <a:bodyPr/>
          <a:lstStyle/>
          <a:p>
            <a:pPr eaLnBrk="1" hangingPunct="1"/>
            <a:r>
              <a:rPr lang="en-US" smtClean="0"/>
              <a:t>Upimaji wa VVU</a:t>
            </a:r>
          </a:p>
        </p:txBody>
      </p:sp>
      <p:graphicFrame>
        <p:nvGraphicFramePr>
          <p:cNvPr id="25603" name="Content Placeholder 2"/>
          <p:cNvGraphicFramePr>
            <a:graphicFrameLocks noGrp="1"/>
          </p:cNvGraphicFramePr>
          <p:nvPr>
            <p:ph idx="1"/>
          </p:nvPr>
        </p:nvGraphicFramePr>
        <p:xfrm>
          <a:off x="406400" y="1778000"/>
          <a:ext cx="8331200" cy="5130800"/>
        </p:xfrm>
        <a:graphic>
          <a:graphicData uri="http://schemas.openxmlformats.org/presentationml/2006/ole">
            <mc:AlternateContent xmlns:mc="http://schemas.openxmlformats.org/markup-compatibility/2006">
              <mc:Choice xmlns:v="urn:schemas-microsoft-com:vml" Requires="v">
                <p:oleObj spid="_x0000_s25606" r:id="rId4" imgW="8327858" imgH="5127180" progId="Excel.Chart.8">
                  <p:embed/>
                </p:oleObj>
              </mc:Choice>
              <mc:Fallback>
                <p:oleObj r:id="rId4" imgW="8327858" imgH="5127180"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78000"/>
                        <a:ext cx="83312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TextBox 8"/>
          <p:cNvSpPr txBox="1"/>
          <p:nvPr/>
        </p:nvSpPr>
        <p:spPr>
          <a:xfrm>
            <a:off x="0" y="1066800"/>
            <a:ext cx="91440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wasichana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wavulana</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ambao</a:t>
            </a:r>
            <a:r>
              <a:rPr lang="en-US" i="1" dirty="0">
                <a:latin typeface="+mn-lt"/>
                <a:cs typeface="Arial" charset="0"/>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0" y="-26988"/>
            <a:ext cx="9144000" cy="762001"/>
          </a:xfrm>
        </p:spPr>
        <p:txBody>
          <a:bodyPr/>
          <a:lstStyle/>
          <a:p>
            <a:pPr eaLnBrk="1" hangingPunct="1"/>
            <a:r>
              <a:rPr lang="en-US" smtClean="0"/>
              <a:t>Matokeo Muhimu</a:t>
            </a:r>
          </a:p>
        </p:txBody>
      </p:sp>
      <p:sp>
        <p:nvSpPr>
          <p:cNvPr id="26627" name="Text Box 5"/>
          <p:cNvSpPr txBox="1">
            <a:spLocks noChangeArrowheads="1"/>
          </p:cNvSpPr>
          <p:nvPr/>
        </p:nvSpPr>
        <p:spPr bwMode="auto">
          <a:xfrm>
            <a:off x="0" y="3657600"/>
            <a:ext cx="9144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endParaRPr lang="fr-FR" sz="4400">
              <a:solidFill>
                <a:schemeClr val="tx2"/>
              </a:solidFill>
              <a:latin typeface="Gill Sans Std" pitchFamily="34" charset="0"/>
            </a:endParaRPr>
          </a:p>
        </p:txBody>
      </p:sp>
      <p:sp>
        <p:nvSpPr>
          <p:cNvPr id="2" name="TextBox 1"/>
          <p:cNvSpPr txBox="1"/>
          <p:nvPr/>
        </p:nvSpPr>
        <p:spPr>
          <a:xfrm>
            <a:off x="152400" y="914400"/>
            <a:ext cx="8763000" cy="4832350"/>
          </a:xfrm>
          <a:prstGeom prst="rect">
            <a:avLst/>
          </a:prstGeom>
          <a:noFill/>
        </p:spPr>
        <p:txBody>
          <a:bodyPr>
            <a:spAutoFit/>
          </a:bodyPr>
          <a:lstStyle/>
          <a:p>
            <a:pPr marL="285750" indent="-285750">
              <a:buFont typeface="Arial" pitchFamily="34" charset="0"/>
              <a:buChar char="•"/>
              <a:defRPr/>
            </a:pPr>
            <a:r>
              <a:rPr lang="en-US" sz="2800" b="1" dirty="0">
                <a:solidFill>
                  <a:schemeClr val="tx2"/>
                </a:solidFill>
                <a:latin typeface="+mn-lt"/>
                <a:cs typeface="Arial" charset="0"/>
              </a:rPr>
              <a:t>40%</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wasichana</a:t>
            </a:r>
            <a:r>
              <a:rPr lang="en-US" sz="2800" dirty="0">
                <a:latin typeface="+mn-lt"/>
                <a:cs typeface="Arial" charset="0"/>
              </a:rPr>
              <a:t> </a:t>
            </a:r>
            <a:r>
              <a:rPr lang="en-US" sz="2800" dirty="0" err="1">
                <a:latin typeface="+mn-lt"/>
                <a:cs typeface="Arial" charset="0"/>
              </a:rPr>
              <a:t>na</a:t>
            </a:r>
            <a:r>
              <a:rPr lang="en-US" sz="2800" dirty="0">
                <a:latin typeface="+mn-lt"/>
                <a:cs typeface="Arial" charset="0"/>
              </a:rPr>
              <a:t> </a:t>
            </a:r>
            <a:r>
              <a:rPr lang="en-US" sz="2800" b="1" dirty="0">
                <a:solidFill>
                  <a:schemeClr val="tx2"/>
                </a:solidFill>
                <a:latin typeface="+mn-lt"/>
                <a:cs typeface="Arial" charset="0"/>
              </a:rPr>
              <a:t>47%</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wavulana</a:t>
            </a:r>
            <a:r>
              <a:rPr lang="en-US" sz="2800" dirty="0">
                <a:latin typeface="+mn-lt"/>
                <a:cs typeface="Arial" charset="0"/>
              </a:rPr>
              <a:t> </a:t>
            </a:r>
            <a:r>
              <a:rPr lang="en-US" sz="2800" dirty="0" err="1">
                <a:latin typeface="+mn-lt"/>
                <a:cs typeface="Arial" charset="0"/>
              </a:rPr>
              <a:t>miaka</a:t>
            </a:r>
            <a:r>
              <a:rPr lang="en-US" sz="2800" dirty="0">
                <a:latin typeface="+mn-lt"/>
                <a:cs typeface="Arial" charset="0"/>
              </a:rPr>
              <a:t> 15-24 </a:t>
            </a:r>
            <a:r>
              <a:rPr lang="en-US" sz="2800" dirty="0" err="1">
                <a:latin typeface="+mn-lt"/>
                <a:cs typeface="Arial" charset="0"/>
              </a:rPr>
              <a:t>wana</a:t>
            </a:r>
            <a:r>
              <a:rPr lang="en-US" sz="2800" dirty="0">
                <a:latin typeface="+mn-lt"/>
                <a:cs typeface="Arial" charset="0"/>
              </a:rPr>
              <a:t> </a:t>
            </a:r>
            <a:r>
              <a:rPr lang="en-US" sz="2800" b="1" dirty="0" err="1">
                <a:solidFill>
                  <a:schemeClr val="tx2"/>
                </a:solidFill>
                <a:latin typeface="+mn-lt"/>
                <a:cs typeface="Arial" charset="0"/>
              </a:rPr>
              <a:t>ufahamu</a:t>
            </a:r>
            <a:r>
              <a:rPr lang="en-US" sz="2800" b="1" dirty="0">
                <a:solidFill>
                  <a:schemeClr val="tx2"/>
                </a:solidFill>
                <a:latin typeface="+mn-lt"/>
                <a:cs typeface="Arial" charset="0"/>
              </a:rPr>
              <a:t> </a:t>
            </a:r>
            <a:r>
              <a:rPr lang="en-US" sz="2800" b="1" dirty="0" err="1">
                <a:solidFill>
                  <a:schemeClr val="tx2"/>
                </a:solidFill>
                <a:latin typeface="+mn-lt"/>
                <a:cs typeface="Arial" charset="0"/>
              </a:rPr>
              <a:t>wa</a:t>
            </a:r>
            <a:r>
              <a:rPr lang="en-US" sz="2800" b="1" dirty="0">
                <a:solidFill>
                  <a:schemeClr val="tx2"/>
                </a:solidFill>
                <a:latin typeface="+mn-lt"/>
                <a:cs typeface="Arial" charset="0"/>
              </a:rPr>
              <a:t> kina </a:t>
            </a:r>
            <a:r>
              <a:rPr lang="en-US" sz="2800" b="1" dirty="0" err="1">
                <a:solidFill>
                  <a:schemeClr val="tx2"/>
                </a:solidFill>
                <a:latin typeface="+mn-lt"/>
                <a:cs typeface="Arial" charset="0"/>
              </a:rPr>
              <a:t>kuhusu</a:t>
            </a:r>
            <a:r>
              <a:rPr lang="en-US" sz="2800" b="1" dirty="0">
                <a:solidFill>
                  <a:schemeClr val="tx2"/>
                </a:solidFill>
                <a:latin typeface="+mn-lt"/>
                <a:cs typeface="Arial" charset="0"/>
              </a:rPr>
              <a:t> UKIMWI</a:t>
            </a:r>
            <a:r>
              <a:rPr lang="en-US" sz="2800" dirty="0">
                <a:latin typeface="+mn-lt"/>
                <a:cs typeface="Arial" charset="0"/>
              </a:rPr>
              <a:t>.</a:t>
            </a:r>
          </a:p>
          <a:p>
            <a:pPr marL="285750" indent="-285750">
              <a:buFont typeface="Arial" pitchFamily="34" charset="0"/>
              <a:buChar char="•"/>
              <a:defRPr/>
            </a:pPr>
            <a:r>
              <a:rPr lang="en-US" sz="2800" b="1" dirty="0">
                <a:solidFill>
                  <a:schemeClr val="tx2"/>
                </a:solidFill>
                <a:latin typeface="+mn-lt"/>
                <a:cs typeface="Arial" charset="0"/>
              </a:rPr>
              <a:t>65%</a:t>
            </a:r>
            <a:r>
              <a:rPr lang="en-US" sz="2800" b="1" dirty="0">
                <a:solidFill>
                  <a:schemeClr val="bg2"/>
                </a:solidFill>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wasichana</a:t>
            </a:r>
            <a:r>
              <a:rPr lang="en-US" sz="2800" dirty="0">
                <a:latin typeface="+mn-lt"/>
                <a:cs typeface="Arial" charset="0"/>
              </a:rPr>
              <a:t> </a:t>
            </a:r>
            <a:r>
              <a:rPr lang="en-US" sz="2800" dirty="0" err="1">
                <a:latin typeface="+mn-lt"/>
                <a:cs typeface="Arial" charset="0"/>
              </a:rPr>
              <a:t>na</a:t>
            </a:r>
            <a:r>
              <a:rPr lang="en-US" sz="2800" dirty="0">
                <a:latin typeface="+mn-lt"/>
                <a:cs typeface="Arial" charset="0"/>
              </a:rPr>
              <a:t> </a:t>
            </a:r>
            <a:r>
              <a:rPr lang="en-US" sz="2800" b="1" dirty="0">
                <a:solidFill>
                  <a:schemeClr val="tx2"/>
                </a:solidFill>
                <a:latin typeface="+mn-lt"/>
                <a:cs typeface="Arial" charset="0"/>
              </a:rPr>
              <a:t>85%</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wavulana</a:t>
            </a:r>
            <a:r>
              <a:rPr lang="en-US" sz="2800" dirty="0">
                <a:latin typeface="+mn-lt"/>
                <a:cs typeface="Arial" charset="0"/>
              </a:rPr>
              <a:t> </a:t>
            </a:r>
            <a:r>
              <a:rPr lang="en-US" sz="2800" dirty="0" err="1">
                <a:latin typeface="+mn-lt"/>
                <a:cs typeface="Arial" charset="0"/>
              </a:rPr>
              <a:t>miaka</a:t>
            </a:r>
            <a:r>
              <a:rPr lang="en-US" sz="2800" dirty="0">
                <a:latin typeface="+mn-lt"/>
                <a:cs typeface="Arial" charset="0"/>
              </a:rPr>
              <a:t> 15-24 </a:t>
            </a:r>
            <a:r>
              <a:rPr lang="en-US" sz="2800" dirty="0" err="1">
                <a:latin typeface="+mn-lt"/>
                <a:cs typeface="Arial" charset="0"/>
              </a:rPr>
              <a:t>wanafahamu</a:t>
            </a:r>
            <a:r>
              <a:rPr lang="en-US" sz="2800" dirty="0">
                <a:latin typeface="+mn-lt"/>
                <a:cs typeface="Arial" charset="0"/>
              </a:rPr>
              <a:t> </a:t>
            </a:r>
            <a:r>
              <a:rPr lang="en-US" sz="2800" dirty="0" err="1">
                <a:latin typeface="+mn-lt"/>
                <a:cs typeface="Arial" charset="0"/>
              </a:rPr>
              <a:t>mahali</a:t>
            </a:r>
            <a:r>
              <a:rPr lang="en-US" sz="2800" dirty="0">
                <a:latin typeface="+mn-lt"/>
                <a:cs typeface="Arial" charset="0"/>
              </a:rPr>
              <a:t> pa </a:t>
            </a:r>
            <a:r>
              <a:rPr lang="en-US" sz="2800" dirty="0" err="1">
                <a:latin typeface="+mn-lt"/>
                <a:cs typeface="Arial" charset="0"/>
              </a:rPr>
              <a:t>kupata</a:t>
            </a:r>
            <a:r>
              <a:rPr lang="en-US" sz="2800" dirty="0">
                <a:latin typeface="+mn-lt"/>
                <a:cs typeface="Arial" charset="0"/>
              </a:rPr>
              <a:t> </a:t>
            </a:r>
            <a:r>
              <a:rPr lang="en-US" sz="2800" dirty="0" err="1">
                <a:latin typeface="+mn-lt"/>
                <a:cs typeface="Arial" charset="0"/>
              </a:rPr>
              <a:t>kondom</a:t>
            </a:r>
            <a:r>
              <a:rPr lang="en-US" sz="2800" dirty="0">
                <a:latin typeface="+mn-lt"/>
                <a:cs typeface="Arial" charset="0"/>
              </a:rPr>
              <a:t>.</a:t>
            </a:r>
          </a:p>
          <a:p>
            <a:pPr marL="285750" indent="-285750">
              <a:buFont typeface="Arial" pitchFamily="34" charset="0"/>
              <a:buChar char="•"/>
              <a:defRPr/>
            </a:pPr>
            <a:r>
              <a:rPr lang="en-US" sz="2800" b="1" dirty="0">
                <a:solidFill>
                  <a:schemeClr val="tx2"/>
                </a:solidFill>
                <a:latin typeface="+mn-lt"/>
                <a:cs typeface="Arial" charset="0"/>
              </a:rPr>
              <a:t>9%</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wasichana</a:t>
            </a:r>
            <a:r>
              <a:rPr lang="en-US" sz="2800" dirty="0">
                <a:latin typeface="+mn-lt"/>
                <a:cs typeface="Arial" charset="0"/>
              </a:rPr>
              <a:t> </a:t>
            </a:r>
            <a:r>
              <a:rPr lang="en-US" sz="2800" dirty="0" err="1">
                <a:latin typeface="+mn-lt"/>
                <a:cs typeface="Arial" charset="0"/>
              </a:rPr>
              <a:t>na</a:t>
            </a:r>
            <a:r>
              <a:rPr lang="en-US" sz="2800" dirty="0">
                <a:latin typeface="+mn-lt"/>
                <a:cs typeface="Arial" charset="0"/>
              </a:rPr>
              <a:t> </a:t>
            </a:r>
            <a:r>
              <a:rPr lang="en-US" sz="2800" b="1" dirty="0">
                <a:solidFill>
                  <a:schemeClr val="tx2"/>
                </a:solidFill>
                <a:latin typeface="+mn-lt"/>
                <a:cs typeface="Arial" charset="0"/>
              </a:rPr>
              <a:t>10%</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wavulana</a:t>
            </a:r>
            <a:r>
              <a:rPr lang="en-US" sz="2800" dirty="0">
                <a:latin typeface="+mn-lt"/>
                <a:cs typeface="Arial" charset="0"/>
              </a:rPr>
              <a:t> </a:t>
            </a:r>
            <a:r>
              <a:rPr lang="en-US" sz="2800" dirty="0" err="1">
                <a:latin typeface="+mn-lt"/>
                <a:cs typeface="Arial" charset="0"/>
              </a:rPr>
              <a:t>wenye</a:t>
            </a:r>
            <a:r>
              <a:rPr lang="en-US" sz="2800" dirty="0">
                <a:latin typeface="+mn-lt"/>
                <a:cs typeface="Arial" charset="0"/>
              </a:rPr>
              <a:t> </a:t>
            </a:r>
            <a:r>
              <a:rPr lang="en-US" sz="2800" dirty="0" err="1">
                <a:latin typeface="+mn-lt"/>
                <a:cs typeface="Arial" charset="0"/>
              </a:rPr>
              <a:t>miaka</a:t>
            </a:r>
            <a:r>
              <a:rPr lang="en-US" sz="2800" dirty="0">
                <a:latin typeface="+mn-lt"/>
                <a:cs typeface="Arial" charset="0"/>
              </a:rPr>
              <a:t> 15-24 </a:t>
            </a:r>
            <a:r>
              <a:rPr lang="en-US" sz="2800" dirty="0" err="1">
                <a:latin typeface="+mn-lt"/>
                <a:cs typeface="Arial" charset="0"/>
              </a:rPr>
              <a:t>walikuwa</a:t>
            </a:r>
            <a:r>
              <a:rPr lang="en-US" sz="2800" dirty="0">
                <a:latin typeface="+mn-lt"/>
                <a:cs typeface="Arial" charset="0"/>
              </a:rPr>
              <a:t> </a:t>
            </a:r>
            <a:r>
              <a:rPr lang="en-US" sz="2800" dirty="0" err="1">
                <a:latin typeface="+mn-lt"/>
                <a:cs typeface="Arial" charset="0"/>
              </a:rPr>
              <a:t>wamejamiiana</a:t>
            </a:r>
            <a:r>
              <a:rPr lang="en-US" sz="2800" dirty="0">
                <a:latin typeface="+mn-lt"/>
                <a:cs typeface="Arial" charset="0"/>
              </a:rPr>
              <a:t> </a:t>
            </a:r>
            <a:r>
              <a:rPr lang="en-US" sz="2800" b="1" dirty="0" err="1">
                <a:solidFill>
                  <a:schemeClr val="tx2"/>
                </a:solidFill>
                <a:latin typeface="+mn-lt"/>
                <a:cs typeface="Arial" charset="0"/>
              </a:rPr>
              <a:t>kabla</a:t>
            </a:r>
            <a:r>
              <a:rPr lang="en-US" sz="2800" b="1" dirty="0">
                <a:solidFill>
                  <a:schemeClr val="tx2"/>
                </a:solidFill>
                <a:latin typeface="+mn-lt"/>
                <a:cs typeface="Arial" charset="0"/>
              </a:rPr>
              <a:t> </a:t>
            </a:r>
            <a:r>
              <a:rPr lang="en-US" sz="2800" b="1" dirty="0" err="1">
                <a:solidFill>
                  <a:schemeClr val="tx2"/>
                </a:solidFill>
                <a:latin typeface="+mn-lt"/>
                <a:cs typeface="Arial" charset="0"/>
              </a:rPr>
              <a:t>ya</a:t>
            </a:r>
            <a:r>
              <a:rPr lang="en-US" sz="2800" b="1" dirty="0">
                <a:solidFill>
                  <a:schemeClr val="tx2"/>
                </a:solidFill>
                <a:latin typeface="+mn-lt"/>
                <a:cs typeface="Arial" charset="0"/>
              </a:rPr>
              <a:t> </a:t>
            </a:r>
            <a:r>
              <a:rPr lang="en-US" sz="2800" b="1" dirty="0" err="1">
                <a:solidFill>
                  <a:schemeClr val="tx2"/>
                </a:solidFill>
                <a:latin typeface="+mn-lt"/>
                <a:cs typeface="Arial" charset="0"/>
              </a:rPr>
              <a:t>kutimiza</a:t>
            </a:r>
            <a:r>
              <a:rPr lang="en-US" sz="2800" b="1" dirty="0">
                <a:solidFill>
                  <a:schemeClr val="tx2"/>
                </a:solidFill>
                <a:latin typeface="+mn-lt"/>
                <a:cs typeface="Arial" charset="0"/>
              </a:rPr>
              <a:t> </a:t>
            </a:r>
            <a:r>
              <a:rPr lang="en-US" sz="2800" b="1" dirty="0" err="1">
                <a:solidFill>
                  <a:schemeClr val="tx2"/>
                </a:solidFill>
                <a:latin typeface="+mn-lt"/>
                <a:cs typeface="Arial" charset="0"/>
              </a:rPr>
              <a:t>miaka</a:t>
            </a:r>
            <a:r>
              <a:rPr lang="en-US" sz="2800" b="1" dirty="0">
                <a:solidFill>
                  <a:schemeClr val="tx2"/>
                </a:solidFill>
                <a:latin typeface="+mn-lt"/>
                <a:cs typeface="Arial" charset="0"/>
              </a:rPr>
              <a:t> 15</a:t>
            </a:r>
            <a:r>
              <a:rPr lang="en-US" sz="2800" dirty="0">
                <a:latin typeface="+mn-lt"/>
                <a:cs typeface="Arial" charset="0"/>
              </a:rPr>
              <a:t>.</a:t>
            </a:r>
          </a:p>
          <a:p>
            <a:pPr marL="285750" indent="-285750">
              <a:buFont typeface="Arial" pitchFamily="34" charset="0"/>
              <a:buChar char="•"/>
              <a:defRPr/>
            </a:pPr>
            <a:r>
              <a:rPr lang="en-US" sz="2800" b="1" dirty="0">
                <a:solidFill>
                  <a:schemeClr val="tx2"/>
                </a:solidFill>
                <a:latin typeface="+mn-lt"/>
                <a:cs typeface="Arial" charset="0"/>
              </a:rPr>
              <a:t>59%</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wasichana</a:t>
            </a:r>
            <a:r>
              <a:rPr lang="en-US" sz="2800" dirty="0">
                <a:latin typeface="+mn-lt"/>
                <a:cs typeface="Arial" charset="0"/>
              </a:rPr>
              <a:t> </a:t>
            </a:r>
            <a:r>
              <a:rPr lang="en-US" sz="2800" dirty="0" err="1">
                <a:latin typeface="+mn-lt"/>
                <a:cs typeface="Arial" charset="0"/>
              </a:rPr>
              <a:t>ambao</a:t>
            </a:r>
            <a:r>
              <a:rPr lang="en-US" sz="2800" dirty="0">
                <a:latin typeface="+mn-lt"/>
                <a:cs typeface="Arial" charset="0"/>
              </a:rPr>
              <a:t> </a:t>
            </a:r>
            <a:r>
              <a:rPr lang="en-US" sz="2800" dirty="0" err="1">
                <a:latin typeface="+mn-lt"/>
                <a:cs typeface="Arial" charset="0"/>
              </a:rPr>
              <a:t>hawajawahi</a:t>
            </a:r>
            <a:r>
              <a:rPr lang="en-US" sz="2800" dirty="0">
                <a:latin typeface="+mn-lt"/>
                <a:cs typeface="Arial" charset="0"/>
              </a:rPr>
              <a:t> </a:t>
            </a:r>
            <a:r>
              <a:rPr lang="en-US" sz="2800" dirty="0" err="1">
                <a:latin typeface="+mn-lt"/>
                <a:cs typeface="Arial" charset="0"/>
              </a:rPr>
              <a:t>kuolewa</a:t>
            </a:r>
            <a:r>
              <a:rPr lang="en-US" sz="2800" dirty="0">
                <a:latin typeface="+mn-lt"/>
                <a:cs typeface="Arial" charset="0"/>
              </a:rPr>
              <a:t> </a:t>
            </a:r>
            <a:r>
              <a:rPr lang="en-US" sz="2800" dirty="0" err="1">
                <a:latin typeface="+mn-lt"/>
                <a:cs typeface="Arial" charset="0"/>
              </a:rPr>
              <a:t>na</a:t>
            </a:r>
            <a:r>
              <a:rPr lang="en-US" sz="2800" dirty="0">
                <a:latin typeface="+mn-lt"/>
                <a:cs typeface="Arial" charset="0"/>
              </a:rPr>
              <a:t> </a:t>
            </a:r>
            <a:r>
              <a:rPr lang="en-US" sz="2800" b="1" dirty="0">
                <a:solidFill>
                  <a:schemeClr val="tx2"/>
                </a:solidFill>
                <a:latin typeface="+mn-lt"/>
                <a:cs typeface="Arial" charset="0"/>
              </a:rPr>
              <a:t>48%</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wavulana</a:t>
            </a:r>
            <a:r>
              <a:rPr lang="en-US" sz="2800" dirty="0">
                <a:latin typeface="+mn-lt"/>
                <a:cs typeface="Arial" charset="0"/>
              </a:rPr>
              <a:t> </a:t>
            </a:r>
            <a:r>
              <a:rPr lang="en-US" sz="2800" dirty="0" err="1">
                <a:latin typeface="+mn-lt"/>
                <a:cs typeface="Arial" charset="0"/>
              </a:rPr>
              <a:t>ambao</a:t>
            </a:r>
            <a:r>
              <a:rPr lang="en-US" sz="2800" dirty="0">
                <a:latin typeface="+mn-lt"/>
                <a:cs typeface="Arial" charset="0"/>
              </a:rPr>
              <a:t> </a:t>
            </a:r>
            <a:r>
              <a:rPr lang="en-US" sz="2800" dirty="0" err="1">
                <a:latin typeface="+mn-lt"/>
                <a:cs typeface="Arial" charset="0"/>
              </a:rPr>
              <a:t>hawajawahi</a:t>
            </a:r>
            <a:r>
              <a:rPr lang="en-US" sz="2800" dirty="0">
                <a:latin typeface="+mn-lt"/>
                <a:cs typeface="Arial" charset="0"/>
              </a:rPr>
              <a:t> </a:t>
            </a:r>
            <a:r>
              <a:rPr lang="en-US" sz="2800" dirty="0" err="1">
                <a:latin typeface="+mn-lt"/>
                <a:cs typeface="Arial" charset="0"/>
              </a:rPr>
              <a:t>kuoa</a:t>
            </a:r>
            <a:r>
              <a:rPr lang="en-US" sz="2800" dirty="0">
                <a:latin typeface="+mn-lt"/>
                <a:cs typeface="Arial" charset="0"/>
              </a:rPr>
              <a:t> </a:t>
            </a:r>
            <a:r>
              <a:rPr lang="en-US" sz="2800" dirty="0" err="1">
                <a:latin typeface="+mn-lt"/>
                <a:cs typeface="Arial" charset="0"/>
              </a:rPr>
              <a:t>wenye</a:t>
            </a:r>
            <a:r>
              <a:rPr lang="en-US" sz="2800" dirty="0">
                <a:latin typeface="+mn-lt"/>
                <a:cs typeface="Arial" charset="0"/>
              </a:rPr>
              <a:t> </a:t>
            </a:r>
            <a:r>
              <a:rPr lang="en-US" sz="2800" dirty="0" err="1">
                <a:latin typeface="+mn-lt"/>
                <a:cs typeface="Arial" charset="0"/>
              </a:rPr>
              <a:t>miaka</a:t>
            </a:r>
            <a:r>
              <a:rPr lang="en-US" sz="2800" dirty="0">
                <a:latin typeface="+mn-lt"/>
                <a:cs typeface="Arial" charset="0"/>
              </a:rPr>
              <a:t> 15-24 </a:t>
            </a:r>
            <a:r>
              <a:rPr lang="en-US" sz="2800" b="1" dirty="0" err="1">
                <a:solidFill>
                  <a:schemeClr val="tx2"/>
                </a:solidFill>
                <a:latin typeface="+mn-lt"/>
                <a:cs typeface="Arial" charset="0"/>
              </a:rPr>
              <a:t>hawajawahi</a:t>
            </a:r>
            <a:r>
              <a:rPr lang="en-US" sz="2800" b="1" dirty="0">
                <a:solidFill>
                  <a:schemeClr val="tx2"/>
                </a:solidFill>
                <a:latin typeface="+mn-lt"/>
                <a:cs typeface="Arial" charset="0"/>
              </a:rPr>
              <a:t> </a:t>
            </a:r>
            <a:r>
              <a:rPr lang="en-US" sz="2800" b="1" dirty="0" err="1">
                <a:solidFill>
                  <a:schemeClr val="tx2"/>
                </a:solidFill>
                <a:latin typeface="+mn-lt"/>
                <a:cs typeface="Arial" charset="0"/>
              </a:rPr>
              <a:t>kujamiiana</a:t>
            </a:r>
            <a:r>
              <a:rPr lang="en-US" sz="2800" dirty="0">
                <a:latin typeface="+mn-lt"/>
                <a:cs typeface="Arial" charset="0"/>
              </a:rPr>
              <a:t>.</a:t>
            </a:r>
          </a:p>
          <a:p>
            <a:pPr marL="285750" indent="-285750">
              <a:buFont typeface="Arial" pitchFamily="34" charset="0"/>
              <a:buChar char="•"/>
              <a:defRPr/>
            </a:pPr>
            <a:r>
              <a:rPr lang="en-US" sz="2800" b="1" dirty="0">
                <a:solidFill>
                  <a:schemeClr val="tx2"/>
                </a:solidFill>
                <a:latin typeface="+mn-lt"/>
                <a:cs typeface="Arial" charset="0"/>
              </a:rPr>
              <a:t>49%</a:t>
            </a:r>
            <a:r>
              <a:rPr lang="en-US" sz="2800" b="1" dirty="0">
                <a:solidFill>
                  <a:schemeClr val="bg2"/>
                </a:solidFill>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wasichana</a:t>
            </a:r>
            <a:r>
              <a:rPr lang="en-US" sz="2800" dirty="0">
                <a:latin typeface="+mn-lt"/>
                <a:cs typeface="Arial" charset="0"/>
              </a:rPr>
              <a:t> </a:t>
            </a:r>
            <a:r>
              <a:rPr lang="en-US" sz="2800" dirty="0" err="1">
                <a:latin typeface="+mn-lt"/>
                <a:cs typeface="Arial" charset="0"/>
              </a:rPr>
              <a:t>na</a:t>
            </a:r>
            <a:r>
              <a:rPr lang="en-US" sz="2800" dirty="0">
                <a:latin typeface="+mn-lt"/>
                <a:cs typeface="Arial" charset="0"/>
              </a:rPr>
              <a:t> </a:t>
            </a:r>
            <a:r>
              <a:rPr lang="en-US" sz="2800" b="1" dirty="0">
                <a:solidFill>
                  <a:schemeClr val="tx2"/>
                </a:solidFill>
                <a:latin typeface="+mn-lt"/>
                <a:cs typeface="Arial" charset="0"/>
              </a:rPr>
              <a:t>32%</a:t>
            </a:r>
            <a:r>
              <a:rPr lang="en-US" sz="2800" dirty="0">
                <a:latin typeface="+mn-lt"/>
                <a:cs typeface="Arial" charset="0"/>
              </a:rPr>
              <a:t> </a:t>
            </a:r>
            <a:r>
              <a:rPr lang="en-US" sz="2800" dirty="0" err="1">
                <a:latin typeface="+mn-lt"/>
                <a:cs typeface="Arial" charset="0"/>
              </a:rPr>
              <a:t>ya</a:t>
            </a:r>
            <a:r>
              <a:rPr lang="en-US" sz="2800" dirty="0">
                <a:latin typeface="+mn-lt"/>
                <a:cs typeface="Arial" charset="0"/>
              </a:rPr>
              <a:t> </a:t>
            </a:r>
            <a:r>
              <a:rPr lang="en-US" sz="2800" dirty="0" err="1">
                <a:latin typeface="+mn-lt"/>
                <a:cs typeface="Arial" charset="0"/>
              </a:rPr>
              <a:t>wavulana</a:t>
            </a:r>
            <a:r>
              <a:rPr lang="en-US" sz="2800" dirty="0">
                <a:latin typeface="+mn-lt"/>
                <a:cs typeface="Arial" charset="0"/>
              </a:rPr>
              <a:t> </a:t>
            </a:r>
            <a:r>
              <a:rPr lang="en-US" sz="2800" dirty="0" err="1">
                <a:latin typeface="+mn-lt"/>
                <a:cs typeface="Arial" charset="0"/>
              </a:rPr>
              <a:t>wenye</a:t>
            </a:r>
            <a:r>
              <a:rPr lang="en-US" sz="2800" dirty="0">
                <a:latin typeface="+mn-lt"/>
                <a:cs typeface="Arial" charset="0"/>
              </a:rPr>
              <a:t> </a:t>
            </a:r>
            <a:r>
              <a:rPr lang="en-US" sz="2800" dirty="0" err="1">
                <a:latin typeface="+mn-lt"/>
                <a:cs typeface="Arial" charset="0"/>
              </a:rPr>
              <a:t>miaka</a:t>
            </a:r>
            <a:r>
              <a:rPr lang="en-US" sz="2800" dirty="0">
                <a:latin typeface="+mn-lt"/>
                <a:cs typeface="Arial" charset="0"/>
              </a:rPr>
              <a:t> 15-24 </a:t>
            </a:r>
            <a:r>
              <a:rPr lang="en-US" sz="2800" b="1" dirty="0" err="1">
                <a:solidFill>
                  <a:schemeClr val="tx2"/>
                </a:solidFill>
                <a:latin typeface="+mn-lt"/>
                <a:cs typeface="Arial" charset="0"/>
              </a:rPr>
              <a:t>wamewahi</a:t>
            </a:r>
            <a:r>
              <a:rPr lang="en-US" sz="2800" b="1" dirty="0">
                <a:solidFill>
                  <a:schemeClr val="tx2"/>
                </a:solidFill>
                <a:latin typeface="+mn-lt"/>
                <a:cs typeface="Arial" charset="0"/>
              </a:rPr>
              <a:t> </a:t>
            </a:r>
            <a:r>
              <a:rPr lang="en-US" sz="2800" b="1" dirty="0" err="1">
                <a:solidFill>
                  <a:schemeClr val="tx2"/>
                </a:solidFill>
                <a:latin typeface="+mn-lt"/>
                <a:cs typeface="Arial" charset="0"/>
              </a:rPr>
              <a:t>kupima</a:t>
            </a:r>
            <a:r>
              <a:rPr lang="en-US" sz="2800" b="1" dirty="0">
                <a:solidFill>
                  <a:schemeClr val="tx2"/>
                </a:solidFill>
                <a:latin typeface="+mn-lt"/>
                <a:cs typeface="Arial" charset="0"/>
              </a:rPr>
              <a:t> VVU </a:t>
            </a:r>
            <a:r>
              <a:rPr lang="en-US" sz="2800" b="1" dirty="0" err="1">
                <a:solidFill>
                  <a:schemeClr val="tx2"/>
                </a:solidFill>
                <a:latin typeface="+mn-lt"/>
                <a:cs typeface="Arial" charset="0"/>
              </a:rPr>
              <a:t>na</a:t>
            </a:r>
            <a:r>
              <a:rPr lang="en-US" sz="2800" b="1" dirty="0">
                <a:solidFill>
                  <a:schemeClr val="tx2"/>
                </a:solidFill>
                <a:latin typeface="+mn-lt"/>
                <a:cs typeface="Arial" charset="0"/>
              </a:rPr>
              <a:t> </a:t>
            </a:r>
            <a:r>
              <a:rPr lang="en-US" sz="2800" b="1" dirty="0" err="1">
                <a:solidFill>
                  <a:schemeClr val="tx2"/>
                </a:solidFill>
                <a:latin typeface="+mn-lt"/>
                <a:cs typeface="Arial" charset="0"/>
              </a:rPr>
              <a:t>kupokea</a:t>
            </a:r>
            <a:r>
              <a:rPr lang="en-US" sz="2800" b="1" dirty="0">
                <a:solidFill>
                  <a:schemeClr val="tx2"/>
                </a:solidFill>
                <a:latin typeface="+mn-lt"/>
                <a:cs typeface="Arial" charset="0"/>
              </a:rPr>
              <a:t> </a:t>
            </a:r>
            <a:r>
              <a:rPr lang="en-US" sz="2800" b="1">
                <a:solidFill>
                  <a:schemeClr val="tx2"/>
                </a:solidFill>
                <a:latin typeface="+mn-lt"/>
                <a:cs typeface="Arial" charset="0"/>
              </a:rPr>
              <a:t>majibu</a:t>
            </a:r>
            <a:r>
              <a:rPr lang="en-US" sz="2800">
                <a:latin typeface="+mn-lt"/>
                <a:cs typeface="Arial" charset="0"/>
              </a:rPr>
              <a:t>.</a:t>
            </a:r>
            <a:endParaRPr lang="en-US" sz="2800" dirty="0">
              <a:latin typeface="+mn-lt"/>
              <a:cs typeface="Arial" charset="0"/>
            </a:endParaRPr>
          </a:p>
        </p:txBody>
      </p:sp>
      <p:sp>
        <p:nvSpPr>
          <p:cNvPr id="5" name="TextBox 4"/>
          <p:cNvSpPr txBox="1"/>
          <p:nvPr/>
        </p:nvSpPr>
        <p:spPr>
          <a:xfrm>
            <a:off x="-15875" y="6242050"/>
            <a:ext cx="9175750" cy="615950"/>
          </a:xfrm>
          <a:prstGeom prst="rect">
            <a:avLst/>
          </a:prstGeom>
          <a:noFill/>
        </p:spPr>
        <p:txBody>
          <a:bodyPr>
            <a:spAutoFit/>
          </a:bodyPr>
          <a:lstStyle/>
          <a:p>
            <a:pPr algn="ctr">
              <a:defRPr/>
            </a:pPr>
            <a:r>
              <a:rPr lang="en-US" sz="1700" dirty="0" err="1">
                <a:latin typeface="+mn-lt"/>
                <a:cs typeface="Arial" charset="0"/>
              </a:rPr>
              <a:t>Jiunge</a:t>
            </a:r>
            <a:r>
              <a:rPr lang="en-US" sz="1700" dirty="0">
                <a:latin typeface="+mn-lt"/>
                <a:cs typeface="Arial" charset="0"/>
              </a:rPr>
              <a:t> </a:t>
            </a:r>
            <a:r>
              <a:rPr lang="en-US" sz="1700" dirty="0" err="1">
                <a:latin typeface="+mn-lt"/>
                <a:cs typeface="Arial" charset="0"/>
              </a:rPr>
              <a:t>nasi</a:t>
            </a:r>
            <a:r>
              <a:rPr lang="en-US" sz="1700" dirty="0">
                <a:latin typeface="+mn-lt"/>
                <a:cs typeface="Arial" charset="0"/>
              </a:rPr>
              <a:t> </a:t>
            </a:r>
            <a:r>
              <a:rPr lang="en-US" sz="1700">
                <a:latin typeface="+mn-lt"/>
                <a:cs typeface="Arial" charset="0"/>
              </a:rPr>
              <a:t>katika:</a:t>
            </a:r>
            <a:endParaRPr lang="en-US" sz="1700" dirty="0">
              <a:latin typeface="+mn-lt"/>
              <a:cs typeface="Arial" charset="0"/>
            </a:endParaRP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Ufahamu</a:t>
            </a:r>
            <a:endParaRPr lang="en-US" sz="2400" b="1" dirty="0">
              <a:solidFill>
                <a:schemeClr val="tx2"/>
              </a:solidFill>
              <a:latin typeface="+mn-lt"/>
              <a:cs typeface="Arial" charset="0"/>
            </a:endParaRP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Tabia</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lstStyle/>
          <a:p>
            <a:pPr eaLnBrk="1" hangingPunct="1"/>
            <a:r>
              <a:rPr lang="en-US" smtClean="0"/>
              <a:t>Ufahamu wa Kina wa UKIMWI Miongoni mwa Vijana kwa Makazi</a:t>
            </a:r>
          </a:p>
        </p:txBody>
      </p:sp>
      <p:graphicFrame>
        <p:nvGraphicFramePr>
          <p:cNvPr id="18435" name="Content Placeholder 3"/>
          <p:cNvGraphicFramePr>
            <a:graphicFrameLocks noGrp="1"/>
          </p:cNvGraphicFramePr>
          <p:nvPr>
            <p:ph idx="1"/>
          </p:nvPr>
        </p:nvGraphicFramePr>
        <p:xfrm>
          <a:off x="406400" y="1701800"/>
          <a:ext cx="8331200" cy="4452938"/>
        </p:xfrm>
        <a:graphic>
          <a:graphicData uri="http://schemas.openxmlformats.org/presentationml/2006/ole">
            <mc:AlternateContent xmlns:mc="http://schemas.openxmlformats.org/markup-compatibility/2006">
              <mc:Choice xmlns:v="urn:schemas-microsoft-com:vml" Requires="v">
                <p:oleObj spid="_x0000_s18439" r:id="rId4" imgW="8327858" imgH="4456562" progId="Excel.Chart.8">
                  <p:embed/>
                </p:oleObj>
              </mc:Choice>
              <mc:Fallback>
                <p:oleObj r:id="rId4" imgW="8327858" imgH="4456562"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01800"/>
                        <a:ext cx="83312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cs typeface="Arial" charset="0"/>
              </a:rPr>
              <a:t>*</a:t>
            </a:r>
            <a:r>
              <a:rPr lang="en-US" sz="1400" dirty="0">
                <a:cs typeface="Arial" charset="0"/>
              </a:rPr>
              <a:t>*</a:t>
            </a:r>
            <a:r>
              <a:rPr lang="en-US" sz="1400" dirty="0" err="1">
                <a:cs typeface="Arial" charset="0"/>
              </a:rPr>
              <a:t>Ufahamu</a:t>
            </a:r>
            <a:r>
              <a:rPr lang="en-US" sz="1400" dirty="0">
                <a:cs typeface="Arial" charset="0"/>
              </a:rPr>
              <a:t> </a:t>
            </a:r>
            <a:r>
              <a:rPr lang="en-US" sz="1400" dirty="0" err="1">
                <a:cs typeface="Arial" charset="0"/>
              </a:rPr>
              <a:t>wa</a:t>
            </a:r>
            <a:r>
              <a:rPr lang="en-US" sz="1400" dirty="0">
                <a:cs typeface="Arial" charset="0"/>
              </a:rPr>
              <a:t> kina </a:t>
            </a:r>
            <a:r>
              <a:rPr lang="en-US" sz="1400" dirty="0" err="1">
                <a:cs typeface="Arial" charset="0"/>
              </a:rPr>
              <a:t>maana</a:t>
            </a:r>
            <a:r>
              <a:rPr lang="en-US" sz="1400" dirty="0">
                <a:cs typeface="Arial" charset="0"/>
              </a:rPr>
              <a:t> </a:t>
            </a:r>
            <a:r>
              <a:rPr lang="en-US" sz="1400" dirty="0" err="1">
                <a:cs typeface="Arial" charset="0"/>
              </a:rPr>
              <a:t>yake</a:t>
            </a:r>
            <a:r>
              <a:rPr lang="en-US" sz="1400" dirty="0">
                <a:cs typeface="Arial" charset="0"/>
              </a:rPr>
              <a:t> </a:t>
            </a:r>
            <a:r>
              <a:rPr lang="en-US" sz="1400" dirty="0" err="1">
                <a:cs typeface="Arial" charset="0"/>
              </a:rPr>
              <a:t>ni</a:t>
            </a:r>
            <a:r>
              <a:rPr lang="en-US" sz="1400" dirty="0">
                <a:cs typeface="Arial" charset="0"/>
              </a:rPr>
              <a:t> </a:t>
            </a:r>
            <a:r>
              <a:rPr lang="en-US" sz="1400" dirty="0" err="1">
                <a:cs typeface="Arial" charset="0"/>
              </a:rPr>
              <a:t>kujua</a:t>
            </a:r>
            <a:r>
              <a:rPr lang="en-US" sz="1400" dirty="0">
                <a:cs typeface="Arial" charset="0"/>
              </a:rPr>
              <a:t> </a:t>
            </a:r>
            <a:r>
              <a:rPr lang="en-US" sz="1400" dirty="0" err="1">
                <a:cs typeface="Arial" charset="0"/>
              </a:rPr>
              <a:t>kwamba</a:t>
            </a:r>
            <a:r>
              <a:rPr lang="en-US" sz="1400" dirty="0">
                <a:cs typeface="Arial" charset="0"/>
              </a:rPr>
              <a:t> </a:t>
            </a:r>
            <a:r>
              <a:rPr lang="en-US" sz="1400" dirty="0" err="1">
                <a:cs typeface="Arial" charset="0"/>
              </a:rPr>
              <a:t>hatari</a:t>
            </a:r>
            <a:r>
              <a:rPr lang="en-US" sz="1400" dirty="0">
                <a:cs typeface="Arial" charset="0"/>
              </a:rPr>
              <a:t> </a:t>
            </a:r>
            <a:r>
              <a:rPr lang="en-US" sz="1400" dirty="0" err="1">
                <a:cs typeface="Arial" charset="0"/>
              </a:rPr>
              <a:t>ya</a:t>
            </a:r>
            <a:r>
              <a:rPr lang="en-US" sz="1400" dirty="0">
                <a:cs typeface="Arial" charset="0"/>
              </a:rPr>
              <a:t> </a:t>
            </a:r>
            <a:r>
              <a:rPr lang="en-US" sz="1400" dirty="0" err="1">
                <a:cs typeface="Arial" charset="0"/>
              </a:rPr>
              <a:t>kuambukizwa</a:t>
            </a:r>
            <a:r>
              <a:rPr lang="en-US" sz="1400" dirty="0">
                <a:cs typeface="Arial" charset="0"/>
              </a:rPr>
              <a:t> VVU </a:t>
            </a:r>
            <a:r>
              <a:rPr lang="en-US" sz="1400" dirty="0" err="1">
                <a:cs typeface="Arial" charset="0"/>
              </a:rPr>
              <a:t>inaweza</a:t>
            </a:r>
            <a:r>
              <a:rPr lang="en-US" sz="1400" dirty="0">
                <a:cs typeface="Arial" charset="0"/>
              </a:rPr>
              <a:t> </a:t>
            </a:r>
            <a:r>
              <a:rPr lang="en-US" sz="1400" dirty="0" err="1">
                <a:cs typeface="Arial" charset="0"/>
              </a:rPr>
              <a:t>kupungua</a:t>
            </a:r>
            <a:r>
              <a:rPr lang="en-US" sz="1400" dirty="0">
                <a:cs typeface="Arial" charset="0"/>
              </a:rPr>
              <a:t> </a:t>
            </a:r>
            <a:r>
              <a:rPr lang="en-US" sz="1400" dirty="0" err="1">
                <a:cs typeface="Arial" charset="0"/>
              </a:rPr>
              <a:t>kwa</a:t>
            </a:r>
            <a:r>
              <a:rPr lang="en-US" sz="1400" dirty="0">
                <a:cs typeface="Arial" charset="0"/>
              </a:rPr>
              <a:t> </a:t>
            </a:r>
            <a:r>
              <a:rPr lang="en-US" sz="1400" dirty="0" err="1">
                <a:cs typeface="Arial" charset="0"/>
              </a:rPr>
              <a:t>kutumia</a:t>
            </a:r>
            <a:r>
              <a:rPr lang="en-US" sz="1400" dirty="0">
                <a:cs typeface="Arial" charset="0"/>
              </a:rPr>
              <a:t> </a:t>
            </a:r>
            <a:r>
              <a:rPr lang="en-US" sz="1400" dirty="0" err="1">
                <a:cs typeface="Arial" charset="0"/>
              </a:rPr>
              <a:t>kondom</a:t>
            </a:r>
            <a:r>
              <a:rPr lang="en-US" sz="1400" dirty="0">
                <a:cs typeface="Arial" charset="0"/>
              </a:rPr>
              <a:t>, </a:t>
            </a:r>
            <a:r>
              <a:rPr lang="en-US" sz="1400" dirty="0" err="1">
                <a:cs typeface="Arial" charset="0"/>
              </a:rPr>
              <a:t>kuwa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mwenzi</a:t>
            </a:r>
            <a:r>
              <a:rPr lang="en-US" sz="1400" dirty="0">
                <a:cs typeface="Arial" charset="0"/>
              </a:rPr>
              <a:t> </a:t>
            </a:r>
            <a:r>
              <a:rPr lang="en-US" sz="1400" dirty="0" err="1">
                <a:cs typeface="Arial" charset="0"/>
              </a:rPr>
              <a:t>mmoja</a:t>
            </a:r>
            <a:r>
              <a:rPr lang="en-US" sz="1400" dirty="0">
                <a:cs typeface="Arial" charset="0"/>
              </a:rPr>
              <a:t> </a:t>
            </a:r>
            <a:r>
              <a:rPr lang="en-US" sz="1400" dirty="0" err="1">
                <a:cs typeface="Arial" charset="0"/>
              </a:rPr>
              <a:t>tu</a:t>
            </a:r>
            <a:r>
              <a:rPr lang="en-US" sz="1400" dirty="0">
                <a:cs typeface="Arial" charset="0"/>
              </a:rPr>
              <a:t> </a:t>
            </a:r>
            <a:r>
              <a:rPr lang="en-US" sz="1400" dirty="0" err="1">
                <a:cs typeface="Arial" charset="0"/>
              </a:rPr>
              <a:t>asiye</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maambukizi</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kufahamu</a:t>
            </a:r>
            <a:r>
              <a:rPr lang="en-US" sz="1400" dirty="0">
                <a:cs typeface="Arial" charset="0"/>
              </a:rPr>
              <a:t> </a:t>
            </a:r>
            <a:r>
              <a:rPr lang="en-US" sz="1400" dirty="0" err="1">
                <a:cs typeface="Arial" charset="0"/>
              </a:rPr>
              <a:t>kwamba</a:t>
            </a:r>
            <a:r>
              <a:rPr lang="en-US" sz="1400" dirty="0">
                <a:cs typeface="Arial" charset="0"/>
              </a:rPr>
              <a:t> </a:t>
            </a:r>
            <a:r>
              <a:rPr lang="en-US" sz="1400" dirty="0" err="1">
                <a:cs typeface="Arial" charset="0"/>
              </a:rPr>
              <a:t>mtu</a:t>
            </a:r>
            <a:r>
              <a:rPr lang="en-US" sz="1400" dirty="0">
                <a:cs typeface="Arial" charset="0"/>
              </a:rPr>
              <a:t> </a:t>
            </a:r>
            <a:r>
              <a:rPr lang="en-US" sz="1400" dirty="0" err="1">
                <a:cs typeface="Arial" charset="0"/>
              </a:rPr>
              <a:t>anayeonekana</a:t>
            </a:r>
            <a:r>
              <a:rPr lang="en-US" sz="1400" dirty="0">
                <a:cs typeface="Arial" charset="0"/>
              </a:rPr>
              <a:t> </a:t>
            </a:r>
            <a:r>
              <a:rPr lang="en-US" sz="1400" dirty="0" err="1">
                <a:cs typeface="Arial" charset="0"/>
              </a:rPr>
              <a:t>mwenye</a:t>
            </a:r>
            <a:r>
              <a:rPr lang="en-US" sz="1400" dirty="0">
                <a:cs typeface="Arial" charset="0"/>
              </a:rPr>
              <a:t> </a:t>
            </a:r>
            <a:r>
              <a:rPr lang="en-US" sz="1400" dirty="0" err="1">
                <a:cs typeface="Arial" charset="0"/>
              </a:rPr>
              <a:t>afya</a:t>
            </a:r>
            <a:r>
              <a:rPr lang="en-US" sz="1400" dirty="0">
                <a:cs typeface="Arial" charset="0"/>
              </a:rPr>
              <a:t> </a:t>
            </a:r>
            <a:r>
              <a:rPr lang="en-US" sz="1400" dirty="0" err="1">
                <a:cs typeface="Arial" charset="0"/>
              </a:rPr>
              <a:t>anaweza</a:t>
            </a:r>
            <a:r>
              <a:rPr lang="en-US" sz="1400" dirty="0">
                <a:cs typeface="Arial" charset="0"/>
              </a:rPr>
              <a:t> </a:t>
            </a:r>
            <a:r>
              <a:rPr lang="en-US" sz="1400" dirty="0" err="1">
                <a:cs typeface="Arial" charset="0"/>
              </a:rPr>
              <a:t>kuwa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maambukizi</a:t>
            </a:r>
            <a:r>
              <a:rPr lang="en-US" sz="1400" dirty="0">
                <a:cs typeface="Arial" charset="0"/>
              </a:rPr>
              <a:t> </a:t>
            </a:r>
            <a:r>
              <a:rPr lang="en-US" sz="1400" dirty="0" err="1">
                <a:cs typeface="Arial" charset="0"/>
              </a:rPr>
              <a:t>ya</a:t>
            </a:r>
            <a:r>
              <a:rPr lang="en-US" sz="1400" dirty="0">
                <a:cs typeface="Arial" charset="0"/>
              </a:rPr>
              <a:t> VVU,  </a:t>
            </a:r>
            <a:r>
              <a:rPr lang="en-US" sz="1400" dirty="0" err="1">
                <a:cs typeface="Arial" charset="0"/>
              </a:rPr>
              <a:t>na</a:t>
            </a:r>
            <a:r>
              <a:rPr lang="en-US" sz="1400" dirty="0">
                <a:cs typeface="Arial" charset="0"/>
              </a:rPr>
              <a:t> </a:t>
            </a:r>
            <a:r>
              <a:rPr lang="en-US" sz="1400" dirty="0" err="1">
                <a:cs typeface="Arial" charset="0"/>
              </a:rPr>
              <a:t>kutokukubaliana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imani</a:t>
            </a:r>
            <a:r>
              <a:rPr lang="en-US" sz="1400" dirty="0">
                <a:cs typeface="Arial" charset="0"/>
              </a:rPr>
              <a:t> </a:t>
            </a:r>
            <a:r>
              <a:rPr lang="en-US" sz="1400" dirty="0" err="1">
                <a:cs typeface="Arial" charset="0"/>
              </a:rPr>
              <a:t>mbili</a:t>
            </a:r>
            <a:r>
              <a:rPr lang="en-US" sz="1400" dirty="0">
                <a:cs typeface="Arial" charset="0"/>
              </a:rPr>
              <a:t> </a:t>
            </a:r>
            <a:r>
              <a:rPr lang="en-US" sz="1400" dirty="0" err="1">
                <a:cs typeface="Arial" charset="0"/>
              </a:rPr>
              <a:t>potofu</a:t>
            </a:r>
            <a:r>
              <a:rPr lang="en-US" sz="1400" dirty="0">
                <a:cs typeface="Arial" charset="0"/>
              </a:rPr>
              <a:t> </a:t>
            </a:r>
            <a:r>
              <a:rPr lang="en-US" sz="1400" dirty="0" err="1">
                <a:cs typeface="Arial" charset="0"/>
              </a:rPr>
              <a:t>zilizoenea</a:t>
            </a:r>
            <a:r>
              <a:rPr lang="en-US" sz="1400" dirty="0">
                <a:cs typeface="Arial" charset="0"/>
              </a:rPr>
              <a:t> </a:t>
            </a:r>
            <a:r>
              <a:rPr lang="en-US" sz="1400" dirty="0" err="1">
                <a:cs typeface="Arial" charset="0"/>
              </a:rPr>
              <a:t>sana</a:t>
            </a:r>
            <a:r>
              <a:rPr lang="en-US" sz="1400" dirty="0">
                <a:cs typeface="Arial" charset="0"/>
              </a:rPr>
              <a:t> </a:t>
            </a:r>
            <a:r>
              <a:rPr lang="en-US" sz="1400" dirty="0" err="1">
                <a:cs typeface="Arial" charset="0"/>
              </a:rPr>
              <a:t>kuhusu</a:t>
            </a:r>
            <a:r>
              <a:rPr lang="en-US" sz="1400" dirty="0">
                <a:cs typeface="Arial" charset="0"/>
              </a:rPr>
              <a:t> VVU.</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wasichana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wavulana</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wenye</a:t>
            </a:r>
            <a:r>
              <a:rPr lang="en-US" i="1" dirty="0">
                <a:latin typeface="+mn-lt"/>
                <a:cs typeface="Arial" charset="0"/>
              </a:rPr>
              <a:t> </a:t>
            </a:r>
            <a:r>
              <a:rPr lang="en-US" i="1" dirty="0" err="1">
                <a:latin typeface="+mn-lt"/>
                <a:cs typeface="Arial" charset="0"/>
              </a:rPr>
              <a:t>ufahamu</a:t>
            </a:r>
            <a:r>
              <a:rPr lang="en-US" i="1" dirty="0">
                <a:latin typeface="+mn-lt"/>
                <a:cs typeface="Arial" charset="0"/>
              </a:rPr>
              <a:t> </a:t>
            </a:r>
            <a:r>
              <a:rPr lang="en-US" i="1" dirty="0" err="1">
                <a:latin typeface="+mn-lt"/>
                <a:cs typeface="Arial" charset="0"/>
              </a:rPr>
              <a:t>wa</a:t>
            </a:r>
            <a:r>
              <a:rPr lang="en-US" i="1" dirty="0">
                <a:latin typeface="+mn-lt"/>
                <a:cs typeface="Arial" charset="0"/>
              </a:rPr>
              <a:t> kina* </a:t>
            </a:r>
            <a:r>
              <a:rPr lang="en-US" i="1" dirty="0" err="1">
                <a:latin typeface="+mn-lt"/>
                <a:cs typeface="Arial" charset="0"/>
              </a:rPr>
              <a:t>kuhusu</a:t>
            </a:r>
            <a:r>
              <a:rPr lang="en-US" i="1" dirty="0">
                <a:latin typeface="+mn-lt"/>
                <a:cs typeface="Arial" charset="0"/>
              </a:rPr>
              <a:t> VVU</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lstStyle/>
          <a:p>
            <a:pPr eaLnBrk="1" hangingPunct="1"/>
            <a:r>
              <a:rPr lang="en-US" smtClean="0"/>
              <a:t>Ufahamu wa Vijana Kuhusu Mahali pa Kupata Kondom – kwa Makazi</a:t>
            </a:r>
          </a:p>
        </p:txBody>
      </p:sp>
      <p:graphicFrame>
        <p:nvGraphicFramePr>
          <p:cNvPr id="19459" name="Content Placeholder 3"/>
          <p:cNvGraphicFramePr>
            <a:graphicFrameLocks noGrp="1"/>
          </p:cNvGraphicFramePr>
          <p:nvPr>
            <p:ph idx="1"/>
          </p:nvPr>
        </p:nvGraphicFramePr>
        <p:xfrm>
          <a:off x="406400" y="2006600"/>
          <a:ext cx="8331200" cy="4902200"/>
        </p:xfrm>
        <a:graphic>
          <a:graphicData uri="http://schemas.openxmlformats.org/presentationml/2006/ole">
            <mc:AlternateContent xmlns:mc="http://schemas.openxmlformats.org/markup-compatibility/2006">
              <mc:Choice xmlns:v="urn:schemas-microsoft-com:vml" Requires="v">
                <p:oleObj spid="_x0000_s19462" r:id="rId4" imgW="8327858" imgH="4901609" progId="Excel.Chart.8">
                  <p:embed/>
                </p:oleObj>
              </mc:Choice>
              <mc:Fallback>
                <p:oleObj r:id="rId4" imgW="8327858" imgH="4901609"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06600"/>
                        <a:ext cx="8331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0" y="1457325"/>
            <a:ext cx="91440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wanaofahamu</a:t>
            </a:r>
            <a:r>
              <a:rPr lang="en-US" i="1" dirty="0">
                <a:latin typeface="+mn-lt"/>
                <a:cs typeface="Arial" charset="0"/>
              </a:rPr>
              <a:t> </a:t>
            </a:r>
            <a:r>
              <a:rPr lang="en-US" i="1" dirty="0" err="1">
                <a:latin typeface="+mn-lt"/>
                <a:cs typeface="Arial" charset="0"/>
              </a:rPr>
              <a:t>mahali</a:t>
            </a:r>
            <a:r>
              <a:rPr lang="en-US" i="1" dirty="0">
                <a:latin typeface="+mn-lt"/>
                <a:cs typeface="Arial" charset="0"/>
              </a:rPr>
              <a:t> pa </a:t>
            </a:r>
            <a:r>
              <a:rPr lang="en-US" i="1" dirty="0" err="1">
                <a:latin typeface="+mn-lt"/>
                <a:cs typeface="Arial" charset="0"/>
              </a:rPr>
              <a:t>kuweza</a:t>
            </a:r>
            <a:r>
              <a:rPr lang="en-US" i="1" dirty="0">
                <a:latin typeface="+mn-lt"/>
                <a:cs typeface="Arial" charset="0"/>
              </a:rPr>
              <a:t> </a:t>
            </a:r>
            <a:r>
              <a:rPr lang="en-US" i="1" dirty="0" err="1">
                <a:latin typeface="+mn-lt"/>
                <a:cs typeface="Arial" charset="0"/>
              </a:rPr>
              <a:t>kupata</a:t>
            </a:r>
            <a:r>
              <a:rPr lang="en-US" i="1" dirty="0">
                <a:latin typeface="+mn-lt"/>
                <a:cs typeface="Arial" charset="0"/>
              </a:rPr>
              <a:t> </a:t>
            </a:r>
            <a:r>
              <a:rPr lang="en-US" i="1" dirty="0" err="1">
                <a:latin typeface="+mn-lt"/>
                <a:cs typeface="Arial" charset="0"/>
              </a:rPr>
              <a:t>kondom</a:t>
            </a:r>
            <a:endParaRPr lang="en-US" i="1" dirty="0">
              <a:latin typeface="+mn-lt"/>
              <a:cs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Ufahamu</a:t>
            </a:r>
            <a:endParaRPr lang="en-US" sz="2400" dirty="0">
              <a:latin typeface="+mn-lt"/>
              <a:cs typeface="Arial" charset="0"/>
            </a:endParaRPr>
          </a:p>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Tabia</a:t>
            </a:r>
            <a:endParaRPr lang="en-US" sz="2400" b="1" dirty="0">
              <a:solidFill>
                <a:schemeClr val="tx2"/>
              </a:solidFill>
              <a:latin typeface="+mn-lt"/>
              <a:cs typeface="Arial"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a:bodyPr>
          <a:lstStyle/>
          <a:p>
            <a:pPr eaLnBrk="1" fontAlgn="auto" hangingPunct="1">
              <a:spcAft>
                <a:spcPts val="0"/>
              </a:spcAft>
              <a:defRPr/>
            </a:pPr>
            <a:r>
              <a:rPr lang="en-US" b="1" dirty="0" smtClean="0">
                <a:solidFill>
                  <a:schemeClr val="tx2"/>
                </a:solidFill>
              </a:rPr>
              <a:t>9%</a:t>
            </a:r>
            <a:r>
              <a:rPr lang="en-US" dirty="0" smtClean="0"/>
              <a:t> </a:t>
            </a:r>
            <a:r>
              <a:rPr lang="en-US" dirty="0" err="1" smtClean="0"/>
              <a:t>ya</a:t>
            </a:r>
            <a:r>
              <a:rPr lang="en-US" dirty="0" smtClean="0"/>
              <a:t> </a:t>
            </a:r>
            <a:r>
              <a:rPr lang="en-US" dirty="0" err="1" smtClean="0"/>
              <a:t>wasichana</a:t>
            </a:r>
            <a:r>
              <a:rPr lang="en-US" dirty="0" smtClean="0"/>
              <a:t> </a:t>
            </a:r>
            <a:r>
              <a:rPr lang="en-US" dirty="0" err="1" smtClean="0"/>
              <a:t>na</a:t>
            </a:r>
            <a:r>
              <a:rPr lang="en-US" dirty="0" smtClean="0"/>
              <a:t> </a:t>
            </a:r>
            <a:r>
              <a:rPr lang="en-US" b="1" dirty="0" smtClean="0">
                <a:solidFill>
                  <a:schemeClr val="tx2"/>
                </a:solidFill>
              </a:rPr>
              <a:t>10%</a:t>
            </a:r>
            <a:r>
              <a:rPr lang="en-US" dirty="0" smtClean="0"/>
              <a:t> </a:t>
            </a:r>
            <a:r>
              <a:rPr lang="en-US" dirty="0" err="1" smtClean="0"/>
              <a:t>ya</a:t>
            </a:r>
            <a:r>
              <a:rPr lang="en-US" dirty="0" smtClean="0"/>
              <a:t> </a:t>
            </a:r>
            <a:r>
              <a:rPr lang="en-US" dirty="0" err="1" smtClean="0"/>
              <a:t>wavulana</a:t>
            </a:r>
            <a:r>
              <a:rPr lang="en-US" dirty="0" smtClean="0"/>
              <a:t> </a:t>
            </a:r>
            <a:r>
              <a:rPr lang="en-US" dirty="0" err="1" smtClean="0"/>
              <a:t>wenye</a:t>
            </a:r>
            <a:r>
              <a:rPr lang="en-US" dirty="0" smtClean="0"/>
              <a:t> </a:t>
            </a:r>
            <a:r>
              <a:rPr lang="en-US" dirty="0" err="1" smtClean="0"/>
              <a:t>miaka</a:t>
            </a:r>
            <a:r>
              <a:rPr lang="en-US" dirty="0" smtClean="0"/>
              <a:t> 15-24 </a:t>
            </a:r>
            <a:r>
              <a:rPr lang="en-US" dirty="0" err="1" smtClean="0"/>
              <a:t>wamejamiiana</a:t>
            </a:r>
            <a:r>
              <a:rPr lang="en-US" dirty="0" smtClean="0"/>
              <a:t> </a:t>
            </a:r>
            <a:r>
              <a:rPr lang="en-US" b="1" dirty="0" err="1" smtClean="0">
                <a:solidFill>
                  <a:schemeClr val="tx2"/>
                </a:solidFill>
              </a:rPr>
              <a:t>kabla</a:t>
            </a:r>
            <a:r>
              <a:rPr lang="en-US" b="1" dirty="0" smtClean="0">
                <a:solidFill>
                  <a:schemeClr val="tx2"/>
                </a:solidFill>
              </a:rPr>
              <a:t> </a:t>
            </a:r>
            <a:r>
              <a:rPr lang="en-US" b="1" dirty="0" err="1" smtClean="0">
                <a:solidFill>
                  <a:schemeClr val="tx2"/>
                </a:solidFill>
              </a:rPr>
              <a:t>ya</a:t>
            </a:r>
            <a:r>
              <a:rPr lang="en-US" b="1" dirty="0" smtClean="0">
                <a:solidFill>
                  <a:schemeClr val="tx2"/>
                </a:solidFill>
              </a:rPr>
              <a:t> </a:t>
            </a:r>
            <a:r>
              <a:rPr lang="en-US" b="1" dirty="0" err="1" smtClean="0">
                <a:solidFill>
                  <a:schemeClr val="tx2"/>
                </a:solidFill>
              </a:rPr>
              <a:t>kutimiza</a:t>
            </a:r>
            <a:r>
              <a:rPr lang="en-US" b="1" dirty="0" smtClean="0">
                <a:solidFill>
                  <a:schemeClr val="tx2"/>
                </a:solidFill>
              </a:rPr>
              <a:t> </a:t>
            </a:r>
            <a:r>
              <a:rPr lang="en-US" b="1" dirty="0" err="1" smtClean="0">
                <a:solidFill>
                  <a:schemeClr val="tx2"/>
                </a:solidFill>
              </a:rPr>
              <a:t>miaka</a:t>
            </a:r>
            <a:r>
              <a:rPr lang="en-US" b="1" dirty="0" smtClean="0">
                <a:solidFill>
                  <a:schemeClr val="tx2"/>
                </a:solidFill>
              </a:rPr>
              <a:t> 15</a:t>
            </a:r>
            <a:r>
              <a:rPr lang="en-US" dirty="0" smtClean="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defRPr/>
            </a:pPr>
            <a:r>
              <a:rPr lang="en-US" b="1" dirty="0" smtClean="0">
                <a:solidFill>
                  <a:schemeClr val="tx2"/>
                </a:solidFill>
              </a:rPr>
              <a:t>50%</a:t>
            </a:r>
            <a:r>
              <a:rPr lang="en-US" dirty="0" smtClean="0"/>
              <a:t> </a:t>
            </a:r>
            <a:r>
              <a:rPr lang="en-US" dirty="0" err="1" smtClean="0"/>
              <a:t>ya</a:t>
            </a:r>
            <a:r>
              <a:rPr lang="en-US" dirty="0" smtClean="0"/>
              <a:t> </a:t>
            </a:r>
            <a:r>
              <a:rPr lang="en-US" dirty="0" err="1" smtClean="0"/>
              <a:t>wasichana</a:t>
            </a:r>
            <a:r>
              <a:rPr lang="en-US" dirty="0" smtClean="0"/>
              <a:t> </a:t>
            </a:r>
            <a:r>
              <a:rPr lang="en-US" dirty="0" err="1" smtClean="0"/>
              <a:t>na</a:t>
            </a:r>
            <a:r>
              <a:rPr lang="en-US" dirty="0" smtClean="0"/>
              <a:t> </a:t>
            </a:r>
            <a:r>
              <a:rPr lang="en-US" b="1" dirty="0" smtClean="0">
                <a:solidFill>
                  <a:schemeClr val="tx2"/>
                </a:solidFill>
              </a:rPr>
              <a:t>43%</a:t>
            </a:r>
            <a:r>
              <a:rPr lang="en-US" dirty="0" smtClean="0"/>
              <a:t> </a:t>
            </a:r>
            <a:r>
              <a:rPr lang="en-US" dirty="0" err="1" smtClean="0"/>
              <a:t>ya</a:t>
            </a:r>
            <a:r>
              <a:rPr lang="en-US" dirty="0" smtClean="0"/>
              <a:t> </a:t>
            </a:r>
            <a:r>
              <a:rPr lang="en-US" dirty="0" err="1" smtClean="0"/>
              <a:t>wavulana</a:t>
            </a:r>
            <a:r>
              <a:rPr lang="en-US" dirty="0" smtClean="0"/>
              <a:t> </a:t>
            </a:r>
            <a:r>
              <a:rPr lang="en-US" dirty="0" err="1" smtClean="0"/>
              <a:t>wenye</a:t>
            </a:r>
            <a:r>
              <a:rPr lang="en-US" dirty="0" smtClean="0"/>
              <a:t> </a:t>
            </a:r>
            <a:r>
              <a:rPr lang="en-US" dirty="0" err="1" smtClean="0"/>
              <a:t>miaka</a:t>
            </a:r>
            <a:r>
              <a:rPr lang="en-US" dirty="0" smtClean="0"/>
              <a:t> 18-24 </a:t>
            </a:r>
            <a:r>
              <a:rPr lang="en-US" dirty="0" err="1" smtClean="0"/>
              <a:t>walijamiiana</a:t>
            </a:r>
            <a:r>
              <a:rPr lang="en-US" dirty="0" smtClean="0"/>
              <a:t> </a:t>
            </a:r>
            <a:r>
              <a:rPr lang="en-US" b="1" dirty="0" err="1" smtClean="0">
                <a:solidFill>
                  <a:schemeClr val="tx2"/>
                </a:solidFill>
              </a:rPr>
              <a:t>kabla</a:t>
            </a:r>
            <a:r>
              <a:rPr lang="en-US" b="1" dirty="0" smtClean="0">
                <a:solidFill>
                  <a:schemeClr val="tx2"/>
                </a:solidFill>
              </a:rPr>
              <a:t> </a:t>
            </a:r>
            <a:r>
              <a:rPr lang="en-US" b="1" dirty="0" err="1" smtClean="0">
                <a:solidFill>
                  <a:schemeClr val="tx2"/>
                </a:solidFill>
              </a:rPr>
              <a:t>ya</a:t>
            </a:r>
            <a:r>
              <a:rPr lang="en-US" b="1" dirty="0" smtClean="0">
                <a:solidFill>
                  <a:schemeClr val="tx2"/>
                </a:solidFill>
              </a:rPr>
              <a:t> </a:t>
            </a:r>
            <a:r>
              <a:rPr lang="en-US" b="1" dirty="0" err="1" smtClean="0">
                <a:solidFill>
                  <a:schemeClr val="tx2"/>
                </a:solidFill>
              </a:rPr>
              <a:t>kutimiza</a:t>
            </a:r>
            <a:r>
              <a:rPr lang="en-US" b="1" dirty="0" smtClean="0">
                <a:solidFill>
                  <a:schemeClr val="tx2"/>
                </a:solidFill>
              </a:rPr>
              <a:t> </a:t>
            </a:r>
            <a:r>
              <a:rPr lang="en-US" b="1" dirty="0" err="1" smtClean="0">
                <a:solidFill>
                  <a:schemeClr val="tx2"/>
                </a:solidFill>
              </a:rPr>
              <a:t>miaka</a:t>
            </a:r>
            <a:r>
              <a:rPr lang="en-US" b="1" dirty="0" smtClean="0">
                <a:solidFill>
                  <a:schemeClr val="tx2"/>
                </a:solidFill>
              </a:rPr>
              <a:t> 18</a:t>
            </a:r>
            <a:r>
              <a:rPr lang="en-US" dirty="0" smtClean="0"/>
              <a:t>.</a:t>
            </a:r>
            <a:endParaRPr lang="en-US" dirty="0"/>
          </a:p>
          <a:p>
            <a:pPr marL="0" indent="0" eaLnBrk="1" fontAlgn="auto" hangingPunct="1">
              <a:spcAft>
                <a:spcPts val="0"/>
              </a:spcAft>
              <a:buFont typeface="Arial" pitchFamily="34" charset="0"/>
              <a:buNone/>
              <a:defRPr/>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Umri Wakati wa Kuanza Kujamiiana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err="1" smtClean="0"/>
              <a:t>Ngono</a:t>
            </a:r>
            <a:r>
              <a:rPr lang="en-US" dirty="0" smtClean="0"/>
              <a:t> </a:t>
            </a:r>
            <a:r>
              <a:rPr lang="en-US" dirty="0" err="1" smtClean="0"/>
              <a:t>Kabla</a:t>
            </a:r>
            <a:r>
              <a:rPr lang="en-US" dirty="0" smtClean="0"/>
              <a:t> </a:t>
            </a:r>
            <a:r>
              <a:rPr lang="en-US" dirty="0" err="1" smtClean="0"/>
              <a:t>ya</a:t>
            </a:r>
            <a:r>
              <a:rPr lang="en-US" dirty="0" smtClean="0"/>
              <a:t> </a:t>
            </a:r>
            <a:r>
              <a:rPr lang="en-US" dirty="0" err="1" smtClean="0"/>
              <a:t>Ndoa</a:t>
            </a:r>
            <a:r>
              <a:rPr lang="en-US" dirty="0" smtClean="0"/>
              <a:t> </a:t>
            </a:r>
            <a:r>
              <a:rPr lang="en-US" dirty="0" err="1" smtClean="0"/>
              <a:t>na</a:t>
            </a:r>
            <a:r>
              <a:rPr lang="en-US" dirty="0" smtClean="0"/>
              <a:t> </a:t>
            </a:r>
            <a:r>
              <a:rPr lang="en-US" dirty="0" err="1" smtClean="0"/>
              <a:t>Matumizi</a:t>
            </a:r>
            <a:r>
              <a:rPr lang="en-US" dirty="0" smtClean="0"/>
              <a:t> </a:t>
            </a:r>
            <a:r>
              <a:rPr lang="en-US" dirty="0" err="1" smtClean="0"/>
              <a:t>ya</a:t>
            </a:r>
            <a:r>
              <a:rPr lang="en-US" dirty="0" smtClean="0"/>
              <a:t> </a:t>
            </a:r>
            <a:r>
              <a:rPr lang="en-US" dirty="0" err="1" smtClean="0"/>
              <a:t>Kondom</a:t>
            </a:r>
            <a:endParaRPr lang="en-US" dirty="0"/>
          </a:p>
        </p:txBody>
      </p:sp>
      <p:graphicFrame>
        <p:nvGraphicFramePr>
          <p:cNvPr id="22531" name="Content Placeholder 2"/>
          <p:cNvGraphicFramePr>
            <a:graphicFrameLocks noGrp="1"/>
          </p:cNvGraphicFramePr>
          <p:nvPr>
            <p:ph idx="1"/>
          </p:nvPr>
        </p:nvGraphicFramePr>
        <p:xfrm>
          <a:off x="-50800" y="1092200"/>
          <a:ext cx="9245600" cy="5816600"/>
        </p:xfrm>
        <a:graphic>
          <a:graphicData uri="http://schemas.openxmlformats.org/presentationml/2006/ole">
            <mc:AlternateContent xmlns:mc="http://schemas.openxmlformats.org/markup-compatibility/2006">
              <mc:Choice xmlns:v="urn:schemas-microsoft-com:vml" Requires="v">
                <p:oleObj spid="_x0000_s22538" r:id="rId4" imgW="9242337" imgH="5816088" progId="Excel.Chart.8">
                  <p:embed/>
                </p:oleObj>
              </mc:Choice>
              <mc:Fallback>
                <p:oleObj r:id="rId4" imgW="9242337" imgH="5816088"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092200"/>
                        <a:ext cx="92456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150813" y="2474913"/>
            <a:ext cx="5259387" cy="646112"/>
          </a:xfrm>
          <a:prstGeom prst="rect">
            <a:avLst/>
          </a:prstGeom>
          <a:noFill/>
        </p:spPr>
        <p:txBody>
          <a:bodyPr>
            <a:spAutoFit/>
          </a:bodyPr>
          <a:lstStyle/>
          <a:p>
            <a:pPr algn="ctr">
              <a:defRPr/>
            </a:pPr>
            <a:r>
              <a:rPr lang="en-US" dirty="0" err="1">
                <a:latin typeface="+mn-lt"/>
                <a:cs typeface="Arial" charset="0"/>
              </a:rPr>
              <a:t>Asilimia</a:t>
            </a:r>
            <a:r>
              <a:rPr lang="en-US" dirty="0">
                <a:latin typeface="+mn-lt"/>
                <a:cs typeface="Arial" charset="0"/>
              </a:rPr>
              <a:t> </a:t>
            </a:r>
            <a:r>
              <a:rPr lang="en-US" dirty="0" err="1">
                <a:latin typeface="+mn-lt"/>
                <a:cs typeface="Arial" charset="0"/>
              </a:rPr>
              <a:t>ya</a:t>
            </a:r>
            <a:r>
              <a:rPr lang="en-US" dirty="0">
                <a:latin typeface="+mn-lt"/>
                <a:cs typeface="Arial" charset="0"/>
              </a:rPr>
              <a:t> </a:t>
            </a:r>
            <a:r>
              <a:rPr lang="en-US" dirty="0" err="1">
                <a:latin typeface="+mn-lt"/>
                <a:cs typeface="Arial" charset="0"/>
              </a:rPr>
              <a:t>wasichana</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wavulana</a:t>
            </a:r>
            <a:r>
              <a:rPr lang="en-US" dirty="0">
                <a:latin typeface="+mn-lt"/>
                <a:cs typeface="Arial" charset="0"/>
              </a:rPr>
              <a:t> </a:t>
            </a:r>
            <a:r>
              <a:rPr lang="en-US" dirty="0" err="1">
                <a:latin typeface="+mn-lt"/>
                <a:cs typeface="Arial" charset="0"/>
              </a:rPr>
              <a:t>miaka</a:t>
            </a:r>
            <a:r>
              <a:rPr lang="en-US" dirty="0">
                <a:latin typeface="+mn-lt"/>
                <a:cs typeface="Arial" charset="0"/>
              </a:rPr>
              <a:t> 15-24 </a:t>
            </a:r>
            <a:r>
              <a:rPr lang="en-US" dirty="0" err="1">
                <a:latin typeface="+mn-lt"/>
                <a:cs typeface="Arial" charset="0"/>
              </a:rPr>
              <a:t>ambao</a:t>
            </a:r>
            <a:r>
              <a:rPr lang="en-US" dirty="0">
                <a:latin typeface="+mn-lt"/>
                <a:cs typeface="Arial" charset="0"/>
              </a:rPr>
              <a:t> </a:t>
            </a:r>
            <a:r>
              <a:rPr lang="en-US" dirty="0" err="1">
                <a:latin typeface="+mn-lt"/>
                <a:cs typeface="Arial" charset="0"/>
              </a:rPr>
              <a:t>hawajawahi</a:t>
            </a:r>
            <a:r>
              <a:rPr lang="en-US" dirty="0">
                <a:latin typeface="+mn-lt"/>
                <a:cs typeface="Arial" charset="0"/>
              </a:rPr>
              <a:t> </a:t>
            </a:r>
            <a:r>
              <a:rPr lang="en-US" dirty="0" err="1">
                <a:latin typeface="+mn-lt"/>
                <a:cs typeface="Arial" charset="0"/>
              </a:rPr>
              <a:t>kuolewa</a:t>
            </a:r>
            <a:r>
              <a:rPr lang="en-US" dirty="0">
                <a:latin typeface="+mn-lt"/>
                <a:cs typeface="Arial" charset="0"/>
              </a:rPr>
              <a:t>/</a:t>
            </a:r>
            <a:r>
              <a:rPr lang="en-US" dirty="0" err="1">
                <a:latin typeface="+mn-lt"/>
                <a:cs typeface="Arial" charset="0"/>
              </a:rPr>
              <a:t>kuoa</a:t>
            </a:r>
            <a:r>
              <a:rPr lang="en-US" dirty="0">
                <a:latin typeface="+mn-lt"/>
                <a:cs typeface="Arial" charset="0"/>
              </a:rPr>
              <a:t> </a:t>
            </a:r>
            <a:r>
              <a:rPr lang="en-US" dirty="0" err="1">
                <a:latin typeface="+mn-lt"/>
                <a:cs typeface="Arial" charset="0"/>
              </a:rPr>
              <a:t>ambao</a:t>
            </a:r>
            <a:r>
              <a:rPr lang="en-US" dirty="0">
                <a:latin typeface="+mn-lt"/>
                <a:cs typeface="Arial" charset="0"/>
              </a:rPr>
              <a:t>:</a:t>
            </a:r>
          </a:p>
        </p:txBody>
      </p:sp>
      <p:sp>
        <p:nvSpPr>
          <p:cNvPr id="9" name="TextBox 8"/>
          <p:cNvSpPr txBox="1"/>
          <p:nvPr/>
        </p:nvSpPr>
        <p:spPr>
          <a:xfrm>
            <a:off x="6019800" y="1646238"/>
            <a:ext cx="2971800" cy="1754187"/>
          </a:xfrm>
          <a:prstGeom prst="rect">
            <a:avLst/>
          </a:prstGeom>
          <a:noFill/>
        </p:spPr>
        <p:txBody>
          <a:bodyPr>
            <a:spAutoFit/>
          </a:bodyPr>
          <a:lstStyle/>
          <a:p>
            <a:pPr algn="ctr">
              <a:defRPr/>
            </a:pPr>
            <a:r>
              <a:rPr lang="en-US" dirty="0" err="1">
                <a:latin typeface="+mn-lt"/>
                <a:cs typeface="Arial" charset="0"/>
              </a:rPr>
              <a:t>Miongoni</a:t>
            </a:r>
            <a:r>
              <a:rPr lang="en-US" dirty="0">
                <a:latin typeface="+mn-lt"/>
                <a:cs typeface="Arial" charset="0"/>
              </a:rPr>
              <a:t> </a:t>
            </a:r>
            <a:r>
              <a:rPr lang="en-US" dirty="0" err="1">
                <a:latin typeface="+mn-lt"/>
                <a:cs typeface="Arial" charset="0"/>
              </a:rPr>
              <a:t>mwa</a:t>
            </a:r>
            <a:r>
              <a:rPr lang="en-US" dirty="0">
                <a:latin typeface="+mn-lt"/>
                <a:cs typeface="Arial" charset="0"/>
              </a:rPr>
              <a:t> </a:t>
            </a:r>
            <a:r>
              <a:rPr lang="en-US" dirty="0" err="1">
                <a:latin typeface="+mn-lt"/>
                <a:cs typeface="Arial" charset="0"/>
              </a:rPr>
              <a:t>wasichana</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wavulana</a:t>
            </a:r>
            <a:r>
              <a:rPr lang="en-US" dirty="0">
                <a:latin typeface="+mn-lt"/>
                <a:cs typeface="Arial" charset="0"/>
              </a:rPr>
              <a:t> </a:t>
            </a:r>
            <a:r>
              <a:rPr lang="en-US" dirty="0" err="1">
                <a:latin typeface="+mn-lt"/>
                <a:cs typeface="Arial" charset="0"/>
              </a:rPr>
              <a:t>miaka</a:t>
            </a:r>
            <a:r>
              <a:rPr lang="en-US" dirty="0">
                <a:latin typeface="+mn-lt"/>
                <a:cs typeface="Arial" charset="0"/>
              </a:rPr>
              <a:t> 15-24 </a:t>
            </a:r>
            <a:r>
              <a:rPr lang="en-US" dirty="0" err="1">
                <a:latin typeface="+mn-lt"/>
                <a:cs typeface="Arial" charset="0"/>
              </a:rPr>
              <a:t>ambao</a:t>
            </a:r>
            <a:r>
              <a:rPr lang="en-US" dirty="0">
                <a:latin typeface="+mn-lt"/>
                <a:cs typeface="Arial" charset="0"/>
              </a:rPr>
              <a:t> </a:t>
            </a:r>
            <a:r>
              <a:rPr lang="en-US" dirty="0" err="1">
                <a:latin typeface="+mn-lt"/>
                <a:cs typeface="Arial" charset="0"/>
              </a:rPr>
              <a:t>walikuwa</a:t>
            </a:r>
            <a:r>
              <a:rPr lang="en-US" dirty="0">
                <a:latin typeface="+mn-lt"/>
                <a:cs typeface="Arial" charset="0"/>
              </a:rPr>
              <a:t> </a:t>
            </a:r>
            <a:r>
              <a:rPr lang="en-US" dirty="0" err="1">
                <a:latin typeface="+mn-lt"/>
                <a:cs typeface="Arial" charset="0"/>
              </a:rPr>
              <a:t>wamejamiiana</a:t>
            </a:r>
            <a:r>
              <a:rPr lang="en-US" dirty="0">
                <a:latin typeface="+mn-lt"/>
                <a:cs typeface="Arial" charset="0"/>
              </a:rPr>
              <a:t> </a:t>
            </a:r>
            <a:r>
              <a:rPr lang="en-US" dirty="0" err="1">
                <a:latin typeface="+mn-lt"/>
                <a:cs typeface="Arial" charset="0"/>
              </a:rPr>
              <a:t>miezi</a:t>
            </a:r>
            <a:r>
              <a:rPr lang="en-US" dirty="0">
                <a:latin typeface="+mn-lt"/>
                <a:cs typeface="Arial" charset="0"/>
              </a:rPr>
              <a:t> 12 </a:t>
            </a:r>
            <a:r>
              <a:rPr lang="en-US" dirty="0" err="1">
                <a:latin typeface="+mn-lt"/>
                <a:cs typeface="Arial" charset="0"/>
              </a:rPr>
              <a:t>kabla</a:t>
            </a:r>
            <a:r>
              <a:rPr lang="en-US" dirty="0">
                <a:latin typeface="+mn-lt"/>
                <a:cs typeface="Arial" charset="0"/>
              </a:rPr>
              <a:t> </a:t>
            </a:r>
            <a:r>
              <a:rPr lang="en-US" dirty="0" err="1">
                <a:latin typeface="+mn-lt"/>
                <a:cs typeface="Arial" charset="0"/>
              </a:rPr>
              <a:t>ya</a:t>
            </a:r>
            <a:r>
              <a:rPr lang="en-US" dirty="0">
                <a:latin typeface="+mn-lt"/>
                <a:cs typeface="Arial" charset="0"/>
              </a:rPr>
              <a:t> </a:t>
            </a:r>
            <a:r>
              <a:rPr lang="en-US" dirty="0" err="1">
                <a:latin typeface="+mn-lt"/>
                <a:cs typeface="Arial" charset="0"/>
              </a:rPr>
              <a:t>utafiti</a:t>
            </a:r>
            <a:r>
              <a:rPr lang="en-US" dirty="0">
                <a:latin typeface="+mn-lt"/>
                <a:cs typeface="Arial" charset="0"/>
              </a:rPr>
              <a:t>, </a:t>
            </a:r>
            <a:r>
              <a:rPr lang="en-US" dirty="0" err="1">
                <a:latin typeface="+mn-lt"/>
                <a:cs typeface="Arial" charset="0"/>
              </a:rPr>
              <a:t>asilimia</a:t>
            </a:r>
            <a:r>
              <a:rPr lang="en-US" dirty="0">
                <a:latin typeface="+mn-lt"/>
                <a:cs typeface="Arial" charset="0"/>
              </a:rPr>
              <a:t> </a:t>
            </a:r>
            <a:r>
              <a:rPr lang="en-US" dirty="0" err="1">
                <a:latin typeface="+mn-lt"/>
                <a:cs typeface="Arial" charset="0"/>
              </a:rPr>
              <a:t>ya</a:t>
            </a:r>
            <a:r>
              <a:rPr lang="en-US" dirty="0">
                <a:latin typeface="+mn-lt"/>
                <a:cs typeface="Arial" charset="0"/>
              </a:rPr>
              <a:t> wale </a:t>
            </a:r>
            <a:r>
              <a:rPr lang="en-US" dirty="0" err="1">
                <a:latin typeface="+mn-lt"/>
                <a:cs typeface="Arial" charset="0"/>
              </a:rPr>
              <a:t>ambao</a:t>
            </a:r>
            <a:r>
              <a:rPr lang="en-US" dirty="0">
                <a:latin typeface="+mn-lt"/>
                <a:cs typeface="Arial" charset="0"/>
              </a:rPr>
              <a:t>:</a:t>
            </a:r>
          </a:p>
        </p:txBody>
      </p:sp>
      <p:cxnSp>
        <p:nvCxnSpPr>
          <p:cNvPr id="10" name="Straight Connector 9"/>
          <p:cNvCxnSpPr/>
          <p:nvPr/>
        </p:nvCxnSpPr>
        <p:spPr>
          <a:xfrm>
            <a:off x="381000" y="3121025"/>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Mwenendo wa Ngono Kabla ya Ndoa</a:t>
            </a:r>
          </a:p>
        </p:txBody>
      </p:sp>
      <p:sp>
        <p:nvSpPr>
          <p:cNvPr id="6" name="TextBox 5"/>
          <p:cNvSpPr txBox="1"/>
          <p:nvPr/>
        </p:nvSpPr>
        <p:spPr>
          <a:xfrm>
            <a:off x="0" y="1123950"/>
            <a:ext cx="91440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wasichana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wavulana</a:t>
            </a:r>
            <a:r>
              <a:rPr lang="en-US" i="1" dirty="0">
                <a:latin typeface="+mn-lt"/>
                <a:cs typeface="Arial" charset="0"/>
              </a:rPr>
              <a:t> </a:t>
            </a:r>
            <a:r>
              <a:rPr lang="en-US" i="1" dirty="0" err="1">
                <a:latin typeface="+mn-lt"/>
                <a:cs typeface="Arial" charset="0"/>
              </a:rPr>
              <a:t>ambao</a:t>
            </a:r>
            <a:r>
              <a:rPr lang="en-US" i="1" dirty="0">
                <a:latin typeface="+mn-lt"/>
                <a:cs typeface="Arial" charset="0"/>
              </a:rPr>
              <a:t> </a:t>
            </a:r>
            <a:r>
              <a:rPr lang="en-US" i="1" dirty="0" err="1">
                <a:latin typeface="+mn-lt"/>
                <a:cs typeface="Arial" charset="0"/>
              </a:rPr>
              <a:t>hwajawahi</a:t>
            </a:r>
            <a:r>
              <a:rPr lang="en-US" i="1" dirty="0">
                <a:latin typeface="+mn-lt"/>
                <a:cs typeface="Arial" charset="0"/>
              </a:rPr>
              <a:t> </a:t>
            </a:r>
            <a:r>
              <a:rPr lang="en-US" i="1" dirty="0" err="1">
                <a:latin typeface="+mn-lt"/>
                <a:cs typeface="Arial" charset="0"/>
              </a:rPr>
              <a:t>kuolewa</a:t>
            </a:r>
            <a:r>
              <a:rPr lang="en-US" i="1" dirty="0">
                <a:latin typeface="+mn-lt"/>
                <a:cs typeface="Arial" charset="0"/>
              </a:rPr>
              <a:t>/</a:t>
            </a:r>
            <a:r>
              <a:rPr lang="en-US" i="1" dirty="0" err="1">
                <a:latin typeface="+mn-lt"/>
                <a:cs typeface="Arial" charset="0"/>
              </a:rPr>
              <a:t>kuoa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ambao</a:t>
            </a:r>
            <a:r>
              <a:rPr lang="en-US" i="1" dirty="0">
                <a:latin typeface="+mn-lt"/>
                <a:cs typeface="Arial" charset="0"/>
              </a:rPr>
              <a:t> </a:t>
            </a:r>
            <a:r>
              <a:rPr lang="en-US" i="1" dirty="0" err="1">
                <a:latin typeface="+mn-lt"/>
                <a:cs typeface="Arial" charset="0"/>
              </a:rPr>
              <a:t>walikuwa</a:t>
            </a:r>
            <a:r>
              <a:rPr lang="en-US" i="1" dirty="0">
                <a:latin typeface="+mn-lt"/>
                <a:cs typeface="Arial" charset="0"/>
              </a:rPr>
              <a:t> </a:t>
            </a:r>
            <a:r>
              <a:rPr lang="en-US" i="1" dirty="0" err="1">
                <a:latin typeface="+mn-lt"/>
                <a:cs typeface="Arial" charset="0"/>
              </a:rPr>
              <a:t>wamejamiiana</a:t>
            </a:r>
            <a:r>
              <a:rPr lang="en-US" i="1" dirty="0">
                <a:latin typeface="+mn-lt"/>
                <a:cs typeface="Arial" charset="0"/>
              </a:rPr>
              <a:t> </a:t>
            </a:r>
            <a:r>
              <a:rPr lang="en-US" i="1" dirty="0" err="1">
                <a:latin typeface="+mn-lt"/>
                <a:cs typeface="Arial" charset="0"/>
              </a:rPr>
              <a:t>miezi</a:t>
            </a:r>
            <a:r>
              <a:rPr lang="en-US" i="1" dirty="0">
                <a:latin typeface="+mn-lt"/>
                <a:cs typeface="Arial" charset="0"/>
              </a:rPr>
              <a:t> 12 </a:t>
            </a:r>
            <a:r>
              <a:rPr lang="en-US" i="1" dirty="0" err="1">
                <a:latin typeface="+mn-lt"/>
                <a:cs typeface="Arial" charset="0"/>
              </a:rPr>
              <a:t>kabla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utafiti</a:t>
            </a:r>
            <a:endParaRPr lang="en-US" i="1" dirty="0">
              <a:latin typeface="+mn-lt"/>
              <a:cs typeface="Arial" charset="0"/>
            </a:endParaRPr>
          </a:p>
        </p:txBody>
      </p:sp>
      <p:graphicFrame>
        <p:nvGraphicFramePr>
          <p:cNvPr id="23556" name="Content Placeholder 3"/>
          <p:cNvGraphicFramePr>
            <a:graphicFrameLocks noGrp="1"/>
          </p:cNvGraphicFramePr>
          <p:nvPr>
            <p:ph idx="1"/>
          </p:nvPr>
        </p:nvGraphicFramePr>
        <p:xfrm>
          <a:off x="406400" y="1854200"/>
          <a:ext cx="8331200" cy="4986338"/>
        </p:xfrm>
        <a:graphic>
          <a:graphicData uri="http://schemas.openxmlformats.org/presentationml/2006/ole">
            <mc:AlternateContent xmlns:mc="http://schemas.openxmlformats.org/markup-compatibility/2006">
              <mc:Choice xmlns:v="urn:schemas-microsoft-com:vml" Requires="v">
                <p:oleObj spid="_x0000_s23558" r:id="rId4" imgW="8327858" imgH="4986960" progId="Excel.Chart.8">
                  <p:embed/>
                </p:oleObj>
              </mc:Choice>
              <mc:Fallback>
                <p:oleObj r:id="rId4" imgW="8327858" imgH="498696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54200"/>
                        <a:ext cx="83312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txBox="1">
            <a:spLocks/>
          </p:cNvSpPr>
          <p:nvPr/>
        </p:nvSpPr>
        <p:spPr bwMode="auto">
          <a:xfrm>
            <a:off x="0" y="317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800">
                <a:latin typeface="Calibri" pitchFamily="34" charset="0"/>
              </a:rPr>
              <a:t>Mwenendo wa Matumizi ya Kondom Mara ya Mwisho ya Kujamiiana Miongoni mwa Vijana Ambao Hawajaoa/Hawajaolewa</a:t>
            </a:r>
          </a:p>
        </p:txBody>
      </p:sp>
      <p:sp>
        <p:nvSpPr>
          <p:cNvPr id="6" name="TextBox 5"/>
          <p:cNvSpPr txBox="1"/>
          <p:nvPr/>
        </p:nvSpPr>
        <p:spPr>
          <a:xfrm>
            <a:off x="0" y="1295400"/>
            <a:ext cx="9144000" cy="923925"/>
          </a:xfrm>
          <a:prstGeom prst="rect">
            <a:avLst/>
          </a:prstGeom>
          <a:noFill/>
        </p:spPr>
        <p:txBody>
          <a:bodyPr>
            <a:spAutoFit/>
          </a:bodyPr>
          <a:lstStyle/>
          <a:p>
            <a:pPr>
              <a:defRPr/>
            </a:pPr>
            <a:r>
              <a:rPr lang="en-US" i="1" dirty="0" err="1">
                <a:latin typeface="+mn-lt"/>
                <a:cs typeface="Arial" charset="0"/>
              </a:rPr>
              <a:t>Miongoni</a:t>
            </a:r>
            <a:r>
              <a:rPr lang="en-US" i="1" dirty="0">
                <a:latin typeface="+mn-lt"/>
                <a:cs typeface="Arial" charset="0"/>
              </a:rPr>
              <a:t> </a:t>
            </a:r>
            <a:r>
              <a:rPr lang="en-US" i="1" dirty="0" err="1">
                <a:latin typeface="+mn-lt"/>
                <a:cs typeface="Arial" charset="0"/>
              </a:rPr>
              <a:t>mwa</a:t>
            </a:r>
            <a:r>
              <a:rPr lang="en-US" i="1" dirty="0">
                <a:latin typeface="+mn-lt"/>
                <a:cs typeface="Arial" charset="0"/>
              </a:rPr>
              <a:t> </a:t>
            </a:r>
            <a:r>
              <a:rPr lang="en-US" i="1" dirty="0" err="1">
                <a:latin typeface="+mn-lt"/>
                <a:cs typeface="Arial" charset="0"/>
              </a:rPr>
              <a:t>wasichana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wavulana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miaka</a:t>
            </a:r>
            <a:r>
              <a:rPr lang="en-US" i="1" dirty="0">
                <a:latin typeface="+mn-lt"/>
                <a:cs typeface="Arial" charset="0"/>
              </a:rPr>
              <a:t> 15-24 </a:t>
            </a:r>
            <a:r>
              <a:rPr lang="en-US" i="1" dirty="0" err="1">
                <a:latin typeface="+mn-lt"/>
                <a:cs typeface="Arial" charset="0"/>
              </a:rPr>
              <a:t>ambao</a:t>
            </a:r>
            <a:r>
              <a:rPr lang="en-US" i="1" dirty="0">
                <a:latin typeface="+mn-lt"/>
                <a:cs typeface="Arial" charset="0"/>
              </a:rPr>
              <a:t> </a:t>
            </a:r>
            <a:r>
              <a:rPr lang="en-US" i="1" dirty="0" err="1">
                <a:latin typeface="+mn-lt"/>
                <a:cs typeface="Arial" charset="0"/>
              </a:rPr>
              <a:t>wajaolewa</a:t>
            </a:r>
            <a:r>
              <a:rPr lang="en-US" i="1" dirty="0">
                <a:latin typeface="+mn-lt"/>
                <a:cs typeface="Arial" charset="0"/>
              </a:rPr>
              <a:t>/</a:t>
            </a:r>
            <a:r>
              <a:rPr lang="en-US" i="1" dirty="0" err="1">
                <a:latin typeface="+mn-lt"/>
                <a:cs typeface="Arial" charset="0"/>
              </a:rPr>
              <a:t>hawajaoa</a:t>
            </a:r>
            <a:r>
              <a:rPr lang="en-US" i="1" dirty="0">
                <a:latin typeface="+mn-lt"/>
                <a:cs typeface="Arial" charset="0"/>
              </a:rPr>
              <a:t> </a:t>
            </a:r>
            <a:r>
              <a:rPr lang="en-US" i="1" dirty="0" err="1">
                <a:latin typeface="+mn-lt"/>
                <a:cs typeface="Arial" charset="0"/>
              </a:rPr>
              <a:t>waliokuwa</a:t>
            </a:r>
            <a:r>
              <a:rPr lang="en-US" i="1" dirty="0">
                <a:latin typeface="+mn-lt"/>
                <a:cs typeface="Arial" charset="0"/>
              </a:rPr>
              <a:t> </a:t>
            </a:r>
            <a:r>
              <a:rPr lang="en-US" i="1" dirty="0" err="1">
                <a:latin typeface="+mn-lt"/>
                <a:cs typeface="Arial" charset="0"/>
              </a:rPr>
              <a:t>wamejamiiana</a:t>
            </a:r>
            <a:r>
              <a:rPr lang="en-US" i="1" dirty="0">
                <a:latin typeface="+mn-lt"/>
                <a:cs typeface="Arial" charset="0"/>
              </a:rPr>
              <a:t> </a:t>
            </a:r>
            <a:r>
              <a:rPr lang="en-US" i="1" dirty="0" err="1">
                <a:latin typeface="+mn-lt"/>
                <a:cs typeface="Arial" charset="0"/>
              </a:rPr>
              <a:t>miezi</a:t>
            </a:r>
            <a:r>
              <a:rPr lang="en-US" i="1" dirty="0">
                <a:latin typeface="+mn-lt"/>
                <a:cs typeface="Arial" charset="0"/>
              </a:rPr>
              <a:t> 12 </a:t>
            </a:r>
            <a:r>
              <a:rPr lang="en-US" i="1" dirty="0" err="1">
                <a:latin typeface="+mn-lt"/>
                <a:cs typeface="Arial" charset="0"/>
              </a:rPr>
              <a:t>kabla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utafiti</a:t>
            </a:r>
            <a:r>
              <a:rPr lang="en-US" i="1" dirty="0">
                <a:latin typeface="+mn-lt"/>
                <a:cs typeface="Arial" charset="0"/>
              </a:rPr>
              <a:t>, </a:t>
            </a: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wale </a:t>
            </a:r>
            <a:r>
              <a:rPr lang="en-US" i="1" dirty="0" err="1">
                <a:latin typeface="+mn-lt"/>
                <a:cs typeface="Arial" charset="0"/>
              </a:rPr>
              <a:t>waliotumia</a:t>
            </a:r>
            <a:r>
              <a:rPr lang="en-US" i="1" dirty="0">
                <a:latin typeface="+mn-lt"/>
                <a:cs typeface="Arial" charset="0"/>
              </a:rPr>
              <a:t> </a:t>
            </a:r>
            <a:r>
              <a:rPr lang="en-US" i="1" dirty="0" err="1">
                <a:latin typeface="+mn-lt"/>
                <a:cs typeface="Arial" charset="0"/>
              </a:rPr>
              <a:t>kondom</a:t>
            </a:r>
            <a:r>
              <a:rPr lang="en-US" i="1" dirty="0">
                <a:latin typeface="+mn-lt"/>
                <a:cs typeface="Arial" charset="0"/>
              </a:rPr>
              <a:t> </a:t>
            </a:r>
            <a:r>
              <a:rPr lang="en-US" i="1" dirty="0" err="1">
                <a:latin typeface="+mn-lt"/>
                <a:cs typeface="Arial" charset="0"/>
              </a:rPr>
              <a:t>mara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mwisho</a:t>
            </a:r>
            <a:r>
              <a:rPr lang="en-US" i="1" dirty="0">
                <a:latin typeface="+mn-lt"/>
                <a:cs typeface="Arial" charset="0"/>
              </a:rPr>
              <a:t> </a:t>
            </a:r>
            <a:r>
              <a:rPr lang="en-US" i="1" dirty="0" err="1">
                <a:latin typeface="+mn-lt"/>
                <a:cs typeface="Arial" charset="0"/>
              </a:rPr>
              <a:t>walipojamiiana</a:t>
            </a:r>
            <a:r>
              <a:rPr lang="en-US" i="1" dirty="0">
                <a:latin typeface="+mn-lt"/>
                <a:cs typeface="Arial" charset="0"/>
              </a:rPr>
              <a:t> </a:t>
            </a:r>
          </a:p>
        </p:txBody>
      </p:sp>
      <p:graphicFrame>
        <p:nvGraphicFramePr>
          <p:cNvPr id="24580" name="Content Placeholder 3"/>
          <p:cNvGraphicFramePr>
            <a:graphicFrameLocks noGrp="1"/>
          </p:cNvGraphicFramePr>
          <p:nvPr>
            <p:ph idx="1"/>
          </p:nvPr>
        </p:nvGraphicFramePr>
        <p:xfrm>
          <a:off x="406400" y="1854200"/>
          <a:ext cx="8331200" cy="4986338"/>
        </p:xfrm>
        <a:graphic>
          <a:graphicData uri="http://schemas.openxmlformats.org/presentationml/2006/ole">
            <mc:AlternateContent xmlns:mc="http://schemas.openxmlformats.org/markup-compatibility/2006">
              <mc:Choice xmlns:v="urn:schemas-microsoft-com:vml" Requires="v">
                <p:oleObj spid="_x0000_s24582" r:id="rId4" imgW="8327858" imgH="4986960" progId="Excel.Chart.8">
                  <p:embed/>
                </p:oleObj>
              </mc:Choice>
              <mc:Fallback>
                <p:oleObj r:id="rId4" imgW="8327858" imgH="498696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54200"/>
                        <a:ext cx="83312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3633</TotalTime>
  <Words>960</Words>
  <Application>Microsoft Office PowerPoint</Application>
  <PresentationFormat>On-screen Show (4:3)</PresentationFormat>
  <Paragraphs>59</Paragraphs>
  <Slides>11</Slides>
  <Notes>11</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7" baseType="lpstr">
      <vt:lpstr>Arial</vt:lpstr>
      <vt:lpstr>Calibri</vt:lpstr>
      <vt:lpstr>Gill Sans Std</vt:lpstr>
      <vt:lpstr>Default Design</vt:lpstr>
      <vt:lpstr>Custom Design</vt:lpstr>
      <vt:lpstr>Microsoft Office Excel Chart</vt:lpstr>
      <vt:lpstr>PowerPoint Presentation</vt:lpstr>
      <vt:lpstr>PowerPoint Presentation</vt:lpstr>
      <vt:lpstr>Ufahamu wa Kina wa UKIMWI Miongoni mwa Vijana kwa Makazi</vt:lpstr>
      <vt:lpstr>Ufahamu wa Vijana Kuhusu Mahali pa Kupata Kondom – kwa Makazi</vt:lpstr>
      <vt:lpstr>PowerPoint Presentation</vt:lpstr>
      <vt:lpstr>Umri Wakati wa Kuanza Kujamiiana</vt:lpstr>
      <vt:lpstr>Ngono Kabla ya Ndoa na Matumizi ya Kondom</vt:lpstr>
      <vt:lpstr>PowerPoint Presentation</vt:lpstr>
      <vt:lpstr>PowerPoint Presentation</vt:lpstr>
      <vt:lpstr>Upimaji wa VVU</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287</cp:revision>
  <cp:lastPrinted>2012-09-05T15:52:16Z</cp:lastPrinted>
  <dcterms:created xsi:type="dcterms:W3CDTF">2005-03-10T20:13:19Z</dcterms:created>
  <dcterms:modified xsi:type="dcterms:W3CDTF">2013-05-06T20:36:18Z</dcterms:modified>
</cp:coreProperties>
</file>