
<file path=[Content_Types].xml><?xml version="1.0" encoding="utf-8"?>
<Types xmlns="http://schemas.openxmlformats.org/package/2006/content-types">
  <Default Extension="png" ContentType="image/png"/>
  <Default Extension="bin" ContentType="application/vnd.openxmlformats-officedocument.oleObject"/>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323" r:id="rId2"/>
    <p:sldId id="326" r:id="rId3"/>
    <p:sldId id="327" r:id="rId4"/>
    <p:sldId id="346" r:id="rId5"/>
    <p:sldId id="329" r:id="rId6"/>
    <p:sldId id="330" r:id="rId7"/>
    <p:sldId id="331" r:id="rId8"/>
    <p:sldId id="332" r:id="rId9"/>
    <p:sldId id="334" r:id="rId10"/>
    <p:sldId id="335" r:id="rId11"/>
    <p:sldId id="336" r:id="rId12"/>
    <p:sldId id="337" r:id="rId13"/>
    <p:sldId id="339" r:id="rId14"/>
    <p:sldId id="338" r:id="rId15"/>
    <p:sldId id="340" r:id="rId16"/>
    <p:sldId id="341" r:id="rId17"/>
    <p:sldId id="342" r:id="rId18"/>
    <p:sldId id="343" r:id="rId19"/>
    <p:sldId id="344" r:id="rId20"/>
    <p:sldId id="345" r:id="rId21"/>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A2DD"/>
    <a:srgbClr val="FBD013"/>
    <a:srgbClr val="25B34B"/>
    <a:srgbClr val="38FF00"/>
    <a:srgbClr val="008000"/>
    <a:srgbClr val="FF6600"/>
    <a:srgbClr val="003300"/>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296" autoAdjust="0"/>
  </p:normalViewPr>
  <p:slideViewPr>
    <p:cSldViewPr>
      <p:cViewPr>
        <p:scale>
          <a:sx n="80" d="100"/>
          <a:sy n="80" d="100"/>
        </p:scale>
        <p:origin x="-780" y="-3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3738" y="-72"/>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9620F004-4544-49EE-A1F8-CC0F56350732}"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EF097BB2-5892-44D7-AFA7-767F04008802}" type="slidenum">
              <a:rPr lang="en-US"/>
              <a:pPr>
                <a:defRPr/>
              </a:pPr>
              <a:t>‹#›</a:t>
            </a:fld>
            <a:endParaRPr lang="en-US"/>
          </a:p>
        </p:txBody>
      </p:sp>
    </p:spTree>
    <p:extLst>
      <p:ext uri="{BB962C8B-B14F-4D97-AF65-F5344CB8AC3E}">
        <p14:creationId xmlns:p14="http://schemas.microsoft.com/office/powerpoint/2010/main" val="3353895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BC60F7D6-5AF2-4890-B651-79E4FDD1475D}" type="slidenum">
              <a:rPr lang="en-US"/>
              <a:pPr>
                <a:defRPr/>
              </a:pPr>
              <a:t>‹#›</a:t>
            </a:fld>
            <a:endParaRPr lang="en-US"/>
          </a:p>
        </p:txBody>
      </p:sp>
    </p:spTree>
    <p:extLst>
      <p:ext uri="{BB962C8B-B14F-4D97-AF65-F5344CB8AC3E}">
        <p14:creationId xmlns:p14="http://schemas.microsoft.com/office/powerpoint/2010/main" val="17810323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4608C40-9896-4797-827D-0AB2DF87F72F}"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Vifaa vya nyumbani vinavyomilikiwa na watu wengi ni simu ya mkononi, redio na baiskeli. Kiwango cha umiliki wa baadhi ya vitu kimeongezeka tangu THMIS 2007-08. Kwa mfano, umiliki wa simu ya mkononi umeongezeka kutoka 28% mwaka 2007-08 hadi 61% mwaka 2011-12.  Zaidi ya 40% ya kaya za mijini zinamiliki televisheni.</a:t>
            </a:r>
          </a:p>
          <a:p>
            <a:endParaRPr lang="en-US" smtClean="0">
              <a:latin typeface="Arial" pitchFamily="34" charset="0"/>
              <a:cs typeface="Arial" pitchFamily="34" charset="0"/>
            </a:endParaRPr>
          </a:p>
          <a:p>
            <a:r>
              <a:rPr lang="en-US" smtClean="0">
                <a:latin typeface="Arial" pitchFamily="34" charset="0"/>
                <a:cs typeface="Arial" pitchFamily="34" charset="0"/>
              </a:rPr>
              <a:t>Kaya chache sana, 2% nchini Tanzania ndizo zinazomiliki gari au lori.</a:t>
            </a: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5807D37-2842-4EB1-B6C7-8BF24D06173A}"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Viwango hivi vya utajiri vinapimwa kwa kuangalia umiliki wa mali na taarifa nyingine za kaya. Mfumo huu umetengenezwa na MEASURE DHS na kuidhinishwa na Benki ya Dunia.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5E26AB0-A09E-4416-A111-13982737B9E0}"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FCED23C-C1F6-4BA9-8549-D296EFDA4C39}"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69CE62D-A747-42E2-B2A3-782F8A52F3FD}"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Watoto wengi zaidi nchini Tanzania wanakwenda shule. Zaidi ya nusu ya wanaume na wanawake miaka 15-49 walioshiriki katika utafiti wamehitimu elimu ya msingi na hawakuendelea. Karibu mwanamume mmoja katika kila wanaume wanne ana angalau elimu ya sekondari kwa kiasi fulani. Hata hivyo, karibu 20% ya wanawake na karibu 10% ya wanaume hawajawahi kwenda shule.</a:t>
            </a:r>
          </a:p>
          <a:p>
            <a:endParaRPr lang="en-US" smtClean="0">
              <a:latin typeface="Arial" pitchFamily="34" charset="0"/>
              <a:cs typeface="Arial" pitchFamily="34" charset="0"/>
            </a:endParaRPr>
          </a:p>
          <a:p>
            <a:r>
              <a:rPr lang="en-US" smtClean="0">
                <a:latin typeface="Arial" pitchFamily="34" charset="0"/>
                <a:cs typeface="Arial" pitchFamily="34" charset="0"/>
              </a:rPr>
              <a:t>Viwango vya wenye elimu ya juu vinatofautiana sana nchini Tanzania. 30% ya wanawake maeneo ya mijini wana elimu ya sekondari kwa kiwango fulani ukilinganisha na 12% tu na wanawake wa vijijini. Dar es Salaam, Kilimanjaro na Zanzibar zinaongoza nchini kwa idadi ya wanawake wenye kiwango fulani cha elimu ya sekondari.  Miongoni mwa wanaume, zaidi ya 25% wanaume katika mikoa ya Kilimanjaro, Pwani, Iringa, Kigoma, Mwanza, na Zanzibar wana kiasi fulani cha elimu ya sekondari.</a:t>
            </a: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0FA672B-B037-4044-BBAD-125239858828}"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Wanawake wachache zaidi wanapata taarifa kupitia vyombo vya habari ukilinganisha na wanaume.  44% ya wanawake hawakuwa wamesoma gazeti, kusikiliza redio wala kutazama televisheni mara kwa mara ukilinganisha na 23% tu ya wanaume. Redio ndicho chombo cha habari kinachowafikia watu wengi zaidi mijini na vijijini.  </a:t>
            </a:r>
          </a:p>
          <a:p>
            <a:endParaRPr lang="en-US" smtClean="0">
              <a:latin typeface="Arial" pitchFamily="34" charset="0"/>
              <a:cs typeface="Arial" pitchFamily="34" charset="0"/>
            </a:endParaRPr>
          </a:p>
          <a:p>
            <a:r>
              <a:rPr lang="en-US" smtClean="0">
                <a:latin typeface="Arial" pitchFamily="34" charset="0"/>
                <a:cs typeface="Arial" pitchFamily="34" charset="0"/>
              </a:rPr>
              <a:t>Kiwango cha upatikanaji wa taarifa kupitia vyanzo vyote vitatu vya habari ni kikubwa zaidi katika Mkoa wa Dar es Salaam.  </a:t>
            </a:r>
          </a:p>
          <a:p>
            <a:r>
              <a:rPr lang="en-US" smtClean="0">
                <a:latin typeface="Arial" pitchFamily="34" charset="0"/>
                <a:cs typeface="Arial" pitchFamily="34" charset="0"/>
              </a:rPr>
              <a:t>Kinachogusa zaidi ni wale ambao hawapati kabisa taarifa kupitia chombo chochote cha habari. Zaidi ya 50% ya wanawake hawapati habari kupitia chombo chochote cha habari katika mikoa ya:  Dodoma, Tanga, Singida, Rukwa, Mara, Katavi, na Simiyu (76%).</a:t>
            </a: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C9F1419-AFEA-4697-B191-240915D9EEBC}" type="slidenum">
              <a:rPr lang="en-US" smtClean="0"/>
              <a:pPr eaLnBrk="1" hangingPunct="1"/>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Karibu theluthi-moja ya wanawake na nusu ya wanaume wanamiliki simu ya mkononi. Jambo ambalo halishangazi, umiliki wa simu ya mkononi ni mkubwa zaidi mijini kuliko vijijini, na umiliki wa simu unaongezeka sambamba na utajiri na elimu.</a:t>
            </a: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A84D08A-4A8F-4C82-A804-02A533E245C7}"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Karibu theluthi-mbili ya wanawake waliohojiwa (63%) wameolewa au wanaishi na wenzi ukilinganisha na 53% tu ya wanaume waliohojiwa.</a:t>
            </a: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9460A75-6422-4420-AFA1-C66563FB984D}" type="slidenum">
              <a:rPr lang="en-US" smtClean="0"/>
              <a:pPr eaLnBrk="1" hangingPunct="1"/>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Zaidi ya mwanammke mmoja katika kila wanawake watano wanasema kwamba wana angalau mke mwenza mmoja. Mitala ni jambo linalojitokeza sana katika maeneo ya vijijini na miongoni mwa watu wenye kiwango kidogo cha elimu na kiwango kidogo cha utajiri. </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3C640B7-ED89-41D8-9CC1-FF3600233C93}" type="slidenum">
              <a:rPr lang="en-US" smtClean="0"/>
              <a:pPr eaLnBrk="1" hangingPunct="1"/>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xfrm>
            <a:off x="679450" y="4413250"/>
            <a:ext cx="5597525" cy="41783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Wastani wa umri wakati wa ndoa ya kwanza kwa wanawake ni miaka 19.1. Hii ina maana kwamba 50% ya wanawake waliohojiwa waliolewa wakiwa na chini ya miaka 19.1 na 50% waliolewa wakiwa na miaka zaidi ya 19.1</a:t>
            </a:r>
          </a:p>
          <a:p>
            <a:r>
              <a:rPr lang="en-US" smtClean="0">
                <a:latin typeface="Arial" pitchFamily="34" charset="0"/>
                <a:cs typeface="Arial" pitchFamily="34" charset="0"/>
              </a:rPr>
              <a:t>Wanawake wanaolewa miaka 5 mapema kuliko wanaume. Kuna tofauti ndogo kati ya wanawake na wanaume katika wastani wa umri wakati wa kuanza kujamiiana; wanawake wanaanza kujamiiana karibu miezi 11 kabla ya wanaume.</a:t>
            </a:r>
          </a:p>
          <a:p>
            <a:endParaRPr lang="en-US" smtClean="0">
              <a:latin typeface="Arial" pitchFamily="34" charset="0"/>
              <a:cs typeface="Arial" pitchFamily="34" charset="0"/>
            </a:endParaRPr>
          </a:p>
          <a:p>
            <a:r>
              <a:rPr lang="en-US" smtClean="0">
                <a:latin typeface="Arial" pitchFamily="34" charset="0"/>
                <a:cs typeface="Arial" pitchFamily="34" charset="0"/>
              </a:rPr>
              <a:t>Katika wanawake waliohojiwa, wastani wa umri wakati wa ndoa ya kwanza ni mkubwa kidogo kwa wanawake wa miaka (25-29) kuliko wanawake wakubwa zaidi (45-49)—19.8 dhidi ya 19.2. </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0684E9D-B6B8-430C-801A-6BEB2EDD48B7}" type="slidenum">
              <a:rPr lang="en-US" smtClean="0"/>
              <a:pPr eaLnBrk="1" hangingPunct="1"/>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39268D5-E5B1-42F5-BE06-5B179845DA2D}" type="slidenum">
              <a:rPr lang="en-US" smtClean="0"/>
              <a:pPr eaLnBrk="1" hangingPunct="1"/>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7DA538E-9ACD-41C6-8E11-1B583E4C84B4}" type="slidenum">
              <a:rPr lang="en-US" smtClean="0"/>
              <a:pPr eaLnBrk="1" hangingPunct="1"/>
              <a:t>20</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E0BF4DD-BE7D-4B2D-A4F2-70C9091DB60F}"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Karibu kaya 6 katika kila kaya 10 nchini Tanzania zinapata maji ya kunywa kutoka katika chanzo kilichoboreshwa. Hii inamaanisha kwamba wanapata maji kutoka katika bomba katika nyumba zao au jirani na maeneo yao. Karibu 90% ya kaya maeneo ya mijini zinapata maji kutoka chanzo kilichoboreshwa ukilinganisha na 47% tu ya kaya za vijijini.</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B368E37-225F-4025-BFC6-8958EB9C64E1}"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Kiwango cha upatikanaji wa maji salama hakijabadilika sana tangu mwaka 2007-08 ambapo 56% ya kaya zilikuwa zinapata maji kutoka katika vyanzo vilivyoboreshwa. Kuongeza upatikanaji wa maji salama ya kunywa ni mojawapo ya Malengo ya Maendeleo ya Milenia ambayo Tanzania imedhamiria kufanikisha hadi itakapofika 2015.</a:t>
            </a: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062AF02-E190-4332-AA50-A11DE6D9B2AE}"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Kaya nchini Tanzania zinapata maji salama ya kunywa kwa kiwango kidogo ukilinganisha na nchi nyingi jirani  na hata nchi maskini kama Malawi ambapo 80% ya kaya zinaweza kupata maji salama.</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7BC5DD4-8297-42DE-8C41-12B1D6308728}"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Njia nyingine ya kupima upatikanaji wa maji salama ya kunywa ni kuangalia kaya ngapi zina maji katika maeneo yao.  Nchini Tanzania kwa ujumla, 15% tu ya kaya zote ndizo zinazopata maji salama katika maeneo yao. Kwa maeneo ya vijijini, 7% tu ya kaya ndizo zenye maji katika maeneo yao. Zaidi ya kaya 4 kati ya 10 nchi nzima na zaidi ya nusu ya kaya za vijijini, wanafamilia wanatumia dakika 30 au zaidi kwenda na kurudi kutoka chanzo cha maji safi.</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999874F-4F98-4F83-87F9-DD0A41B24E8C}"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Tanzania iko kiwango cha kati ukiilinganisha na nchi zinazoizunguka kwa maana ya asilimia ya kaya zinazotumia dakika 30 au zaidi kupata maji. Hata hivyo, kumbuka kwamba, kaya zaidi katika nchi zote hizi, isipokuwa Ethiopia zina kiwango kikubwa cha upatikanaji wa maji kutoka chanzo kilichoboreshwa kuliko Tanzania.</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22EFE50-531A-4EE0-8756-AA1A126D0B5B}"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Zaidi ya kaya 8 katika kila kaya 10 nchini Tanzania hazina umeme wa aina yoyote.  Hali hii haijabadilika sana kwa kipindi cha muongo mmoja. Kwa kutokuwa na umeme, kaya nyingi nchini Tanzania zinakosa taarifa kupitia vyombo vya habari, vifaa bora vya nyumbani na pia zinashindwa kuboresha hali ya maisha.</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E14C327-A5CE-4C76-897F-F76D97125FDA}"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700564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9797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92053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8770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7603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3128766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67684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2385443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230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42897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9573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6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12989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80393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7.png"/><Relationship Id="rId4" Type="http://schemas.openxmlformats.org/officeDocument/2006/relationships/oleObject" Target="../embeddings/oleObject7.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8.png"/><Relationship Id="rId4"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9.png"/><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image" Target="../media/image10.png"/><Relationship Id="rId4" Type="http://schemas.openxmlformats.org/officeDocument/2006/relationships/oleObject" Target="../embeddings/oleObject10.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12.png"/><Relationship Id="rId4" Type="http://schemas.openxmlformats.org/officeDocument/2006/relationships/oleObject" Target="../embeddings/oleObject1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png"/><Relationship Id="rId5" Type="http://schemas.openxmlformats.org/officeDocument/2006/relationships/oleObject" Target="../embeddings/Microsoft_Excel_Chart1.xls"/><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2" name="Title 1"/>
          <p:cNvSpPr>
            <a:spLocks noGrp="1"/>
          </p:cNvSpPr>
          <p:nvPr>
            <p:ph type="ctrTitle"/>
          </p:nvPr>
        </p:nvSpPr>
        <p:spPr>
          <a:xfrm>
            <a:off x="609600" y="381000"/>
            <a:ext cx="7772400" cy="1470025"/>
          </a:xfrm>
        </p:spPr>
        <p:txBody>
          <a:bodyPr/>
          <a:lstStyle/>
          <a:p>
            <a:r>
              <a:rPr lang="en-US" b="1" smtClean="0">
                <a:solidFill>
                  <a:schemeClr val="bg1"/>
                </a:solidFill>
              </a:rPr>
              <a:t>Taarifa za Kaya na Washiriki wa Utafiti</a:t>
            </a: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Utafiti wa Viashiria vya VVU/UKIMWI na Malaria Tanzania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0"/>
            <a:ext cx="8229600" cy="838200"/>
          </a:xfrm>
        </p:spPr>
        <p:txBody>
          <a:bodyPr/>
          <a:lstStyle/>
          <a:p>
            <a:r>
              <a:rPr lang="en-US" smtClean="0"/>
              <a:t>Umiliki wa Mali</a:t>
            </a:r>
          </a:p>
        </p:txBody>
      </p:sp>
      <p:graphicFrame>
        <p:nvGraphicFramePr>
          <p:cNvPr id="11267" name="Content Placeholder 8"/>
          <p:cNvGraphicFramePr>
            <a:graphicFrameLocks noGrp="1"/>
          </p:cNvGraphicFramePr>
          <p:nvPr>
            <p:ph sz="half" idx="1"/>
          </p:nvPr>
        </p:nvGraphicFramePr>
        <p:xfrm>
          <a:off x="330200" y="711200"/>
          <a:ext cx="8559800" cy="6197600"/>
        </p:xfrm>
        <a:graphic>
          <a:graphicData uri="http://schemas.openxmlformats.org/presentationml/2006/ole">
            <mc:AlternateContent xmlns:mc="http://schemas.openxmlformats.org/markup-compatibility/2006">
              <mc:Choice xmlns:v="urn:schemas-microsoft-com:vml" Requires="v">
                <p:oleObj spid="_x0000_s11268" r:id="rId4" imgW="8559526" imgH="6194073" progId="Excel.Chart.8">
                  <p:embed/>
                </p:oleObj>
              </mc:Choice>
              <mc:Fallback>
                <p:oleObj r:id="rId4" imgW="8559526" imgH="6194073"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711200"/>
                        <a:ext cx="85598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Viwango vya Utajiri</a:t>
            </a:r>
          </a:p>
        </p:txBody>
      </p:sp>
      <p:sp>
        <p:nvSpPr>
          <p:cNvPr id="3" name="Content Placeholder 2"/>
          <p:cNvSpPr>
            <a:spLocks noGrp="1"/>
          </p:cNvSpPr>
          <p:nvPr>
            <p:ph idx="1"/>
          </p:nvPr>
        </p:nvSpPr>
        <p:spPr/>
        <p:txBody>
          <a:bodyPr>
            <a:normAutofit fontScale="92500" lnSpcReduction="20000"/>
          </a:bodyPr>
          <a:lstStyle/>
          <a:p>
            <a:pPr>
              <a:defRPr/>
            </a:pPr>
            <a:r>
              <a:rPr lang="en-US" dirty="0" err="1" smtClean="0"/>
              <a:t>Utajiri</a:t>
            </a:r>
            <a:r>
              <a:rPr lang="en-US" dirty="0" smtClean="0"/>
              <a:t> </a:t>
            </a:r>
            <a:r>
              <a:rPr lang="en-US" dirty="0" err="1" smtClean="0"/>
              <a:t>unapimwa</a:t>
            </a:r>
            <a:r>
              <a:rPr lang="en-US" dirty="0" smtClean="0"/>
              <a:t> </a:t>
            </a:r>
            <a:r>
              <a:rPr lang="en-US" dirty="0" err="1" smtClean="0"/>
              <a:t>kwa</a:t>
            </a:r>
            <a:r>
              <a:rPr lang="en-US" dirty="0" smtClean="0"/>
              <a:t> </a:t>
            </a:r>
            <a:r>
              <a:rPr lang="en-US" dirty="0" err="1" smtClean="0"/>
              <a:t>kuangalia</a:t>
            </a:r>
            <a:r>
              <a:rPr lang="en-US" dirty="0" smtClean="0"/>
              <a:t> </a:t>
            </a:r>
            <a:r>
              <a:rPr lang="en-US" dirty="0" err="1" smtClean="0"/>
              <a:t>vigezo</a:t>
            </a:r>
            <a:r>
              <a:rPr lang="en-US" dirty="0" smtClean="0"/>
              <a:t> </a:t>
            </a:r>
            <a:r>
              <a:rPr lang="en-US" dirty="0" err="1" smtClean="0"/>
              <a:t>kadhaa</a:t>
            </a:r>
            <a:r>
              <a:rPr lang="en-US" dirty="0" smtClean="0"/>
              <a:t> </a:t>
            </a:r>
            <a:r>
              <a:rPr lang="en-US" dirty="0" err="1" smtClean="0"/>
              <a:t>katika</a:t>
            </a:r>
            <a:r>
              <a:rPr lang="en-US" dirty="0" smtClean="0"/>
              <a:t> </a:t>
            </a:r>
            <a:r>
              <a:rPr lang="en-US" dirty="0" err="1" smtClean="0"/>
              <a:t>kaya</a:t>
            </a:r>
            <a:r>
              <a:rPr lang="en-US" dirty="0" smtClean="0"/>
              <a:t>, </a:t>
            </a:r>
            <a:r>
              <a:rPr lang="en-US" dirty="0" err="1" smtClean="0"/>
              <a:t>ikiwemo</a:t>
            </a:r>
            <a:r>
              <a:rPr lang="en-US" dirty="0" smtClean="0"/>
              <a:t> </a:t>
            </a:r>
            <a:r>
              <a:rPr lang="en-US" dirty="0" err="1" smtClean="0"/>
              <a:t>umiliki</a:t>
            </a:r>
            <a:r>
              <a:rPr lang="en-US" dirty="0" smtClean="0"/>
              <a:t> </a:t>
            </a:r>
            <a:r>
              <a:rPr lang="en-US" dirty="0" err="1" smtClean="0"/>
              <a:t>wa</a:t>
            </a:r>
            <a:r>
              <a:rPr lang="en-US" dirty="0" smtClean="0"/>
              <a:t> </a:t>
            </a:r>
            <a:r>
              <a:rPr lang="en-US" dirty="0" err="1" smtClean="0"/>
              <a:t>baadhi</a:t>
            </a:r>
            <a:r>
              <a:rPr lang="en-US" dirty="0" smtClean="0"/>
              <a:t> </a:t>
            </a:r>
            <a:r>
              <a:rPr lang="en-US" dirty="0" err="1" smtClean="0"/>
              <a:t>ya</a:t>
            </a:r>
            <a:r>
              <a:rPr lang="en-US" dirty="0" smtClean="0"/>
              <a:t> </a:t>
            </a:r>
            <a:r>
              <a:rPr lang="en-US" dirty="0" err="1" smtClean="0"/>
              <a:t>vitu</a:t>
            </a:r>
            <a:r>
              <a:rPr lang="en-US" dirty="0" smtClean="0"/>
              <a:t>.</a:t>
            </a:r>
          </a:p>
          <a:p>
            <a:pPr>
              <a:defRPr/>
            </a:pPr>
            <a:r>
              <a:rPr lang="en-US" dirty="0" err="1" smtClean="0"/>
              <a:t>Kisha</a:t>
            </a:r>
            <a:r>
              <a:rPr lang="en-US" dirty="0" smtClean="0"/>
              <a:t> </a:t>
            </a:r>
            <a:r>
              <a:rPr lang="en-US" dirty="0" err="1" smtClean="0"/>
              <a:t>kaya</a:t>
            </a:r>
            <a:r>
              <a:rPr lang="en-US" dirty="0" smtClean="0"/>
              <a:t> </a:t>
            </a:r>
            <a:r>
              <a:rPr lang="en-US" dirty="0" err="1" smtClean="0"/>
              <a:t>hupangwa</a:t>
            </a:r>
            <a:r>
              <a:rPr lang="en-US" dirty="0" smtClean="0"/>
              <a:t>, </a:t>
            </a:r>
            <a:r>
              <a:rPr lang="en-US" dirty="0" err="1" smtClean="0"/>
              <a:t>kutoka</a:t>
            </a:r>
            <a:r>
              <a:rPr lang="en-US" dirty="0" smtClean="0"/>
              <a:t> </a:t>
            </a:r>
            <a:r>
              <a:rPr lang="en-US" dirty="0" err="1" smtClean="0"/>
              <a:t>kiwango</a:t>
            </a:r>
            <a:r>
              <a:rPr lang="en-US" dirty="0" smtClean="0"/>
              <a:t> cha </a:t>
            </a:r>
            <a:r>
              <a:rPr lang="en-US" dirty="0" err="1" smtClean="0"/>
              <a:t>chini</a:t>
            </a:r>
            <a:r>
              <a:rPr lang="en-US" dirty="0" smtClean="0"/>
              <a:t> </a:t>
            </a:r>
            <a:r>
              <a:rPr lang="en-US" dirty="0" err="1" smtClean="0"/>
              <a:t>zaidi</a:t>
            </a:r>
            <a:r>
              <a:rPr lang="en-US" dirty="0" smtClean="0"/>
              <a:t> </a:t>
            </a:r>
            <a:r>
              <a:rPr lang="en-US" dirty="0" err="1" smtClean="0"/>
              <a:t>hadi</a:t>
            </a:r>
            <a:r>
              <a:rPr lang="en-US" dirty="0" smtClean="0"/>
              <a:t> </a:t>
            </a:r>
            <a:r>
              <a:rPr lang="en-US" dirty="0" err="1" smtClean="0"/>
              <a:t>kiwango</a:t>
            </a:r>
            <a:r>
              <a:rPr lang="en-US" dirty="0" smtClean="0"/>
              <a:t> cha </a:t>
            </a:r>
            <a:r>
              <a:rPr lang="en-US" dirty="0" err="1" smtClean="0"/>
              <a:t>juu</a:t>
            </a:r>
            <a:r>
              <a:rPr lang="en-US" dirty="0" smtClean="0"/>
              <a:t> </a:t>
            </a:r>
            <a:r>
              <a:rPr lang="en-US" dirty="0" err="1" smtClean="0"/>
              <a:t>zaidi</a:t>
            </a:r>
            <a:r>
              <a:rPr lang="en-US" dirty="0" smtClean="0"/>
              <a:t>.</a:t>
            </a:r>
          </a:p>
          <a:p>
            <a:pPr>
              <a:defRPr/>
            </a:pPr>
            <a:r>
              <a:rPr lang="en-US" dirty="0" err="1" smtClean="0"/>
              <a:t>Kisha</a:t>
            </a:r>
            <a:r>
              <a:rPr lang="en-US" dirty="0" smtClean="0"/>
              <a:t>, </a:t>
            </a:r>
            <a:r>
              <a:rPr lang="en-US" dirty="0" err="1" smtClean="0"/>
              <a:t>orodha</a:t>
            </a:r>
            <a:r>
              <a:rPr lang="en-US" dirty="0" smtClean="0"/>
              <a:t> </a:t>
            </a:r>
            <a:r>
              <a:rPr lang="en-US" dirty="0" err="1" smtClean="0"/>
              <a:t>hii</a:t>
            </a:r>
            <a:r>
              <a:rPr lang="en-US" dirty="0" smtClean="0"/>
              <a:t> </a:t>
            </a:r>
            <a:r>
              <a:rPr lang="en-US" dirty="0" err="1" smtClean="0"/>
              <a:t>hutenganishwa</a:t>
            </a:r>
            <a:r>
              <a:rPr lang="en-US" dirty="0" smtClean="0"/>
              <a:t> </a:t>
            </a:r>
            <a:r>
              <a:rPr lang="en-US" dirty="0" err="1" smtClean="0"/>
              <a:t>katika</a:t>
            </a:r>
            <a:r>
              <a:rPr lang="en-US" dirty="0" smtClean="0"/>
              <a:t> </a:t>
            </a:r>
            <a:r>
              <a:rPr lang="en-US" dirty="0" err="1" smtClean="0"/>
              <a:t>mafungu</a:t>
            </a:r>
            <a:r>
              <a:rPr lang="en-US" dirty="0" smtClean="0"/>
              <a:t> </a:t>
            </a:r>
            <a:r>
              <a:rPr lang="en-US" dirty="0" err="1" smtClean="0"/>
              <a:t>matano</a:t>
            </a:r>
            <a:r>
              <a:rPr lang="en-US" dirty="0" smtClean="0"/>
              <a:t> </a:t>
            </a:r>
            <a:r>
              <a:rPr lang="en-US" dirty="0" err="1" smtClean="0"/>
              <a:t>yanayolingana</a:t>
            </a:r>
            <a:r>
              <a:rPr lang="en-US" dirty="0" smtClean="0"/>
              <a:t>, </a:t>
            </a:r>
            <a:r>
              <a:rPr lang="en-US" dirty="0" err="1" smtClean="0"/>
              <a:t>kila</a:t>
            </a:r>
            <a:r>
              <a:rPr lang="en-US" dirty="0" smtClean="0"/>
              <a:t> </a:t>
            </a:r>
            <a:r>
              <a:rPr lang="en-US" dirty="0" err="1" smtClean="0"/>
              <a:t>kundi</a:t>
            </a:r>
            <a:r>
              <a:rPr lang="en-US" dirty="0" smtClean="0"/>
              <a:t> </a:t>
            </a:r>
            <a:r>
              <a:rPr lang="en-US" dirty="0" err="1" smtClean="0"/>
              <a:t>likiwakilisha</a:t>
            </a:r>
            <a:r>
              <a:rPr lang="en-US" dirty="0" smtClean="0"/>
              <a:t> 20% </a:t>
            </a:r>
            <a:r>
              <a:rPr lang="en-US" dirty="0" err="1" smtClean="0"/>
              <a:t>ya</a:t>
            </a:r>
            <a:r>
              <a:rPr lang="en-US" dirty="0" smtClean="0"/>
              <a:t> </a:t>
            </a:r>
            <a:r>
              <a:rPr lang="en-US" dirty="0" err="1" smtClean="0"/>
              <a:t>watu</a:t>
            </a:r>
            <a:r>
              <a:rPr lang="en-US" dirty="0" smtClean="0"/>
              <a:t>.</a:t>
            </a:r>
          </a:p>
          <a:p>
            <a:pPr>
              <a:defRPr/>
            </a:pPr>
            <a:r>
              <a:rPr lang="en-US" dirty="0" err="1" smtClean="0"/>
              <a:t>Kaya</a:t>
            </a:r>
            <a:r>
              <a:rPr lang="en-US" dirty="0" smtClean="0"/>
              <a:t> </a:t>
            </a:r>
            <a:r>
              <a:rPr lang="en-US" dirty="0" err="1" smtClean="0"/>
              <a:t>zilizo</a:t>
            </a:r>
            <a:r>
              <a:rPr lang="en-US" dirty="0" smtClean="0"/>
              <a:t> </a:t>
            </a:r>
            <a:r>
              <a:rPr lang="en-US" dirty="0" err="1" smtClean="0"/>
              <a:t>katika</a:t>
            </a:r>
            <a:r>
              <a:rPr lang="en-US" dirty="0" smtClean="0"/>
              <a:t> </a:t>
            </a:r>
            <a:r>
              <a:rPr lang="en-US" dirty="0" err="1" smtClean="0"/>
              <a:t>daraja</a:t>
            </a:r>
            <a:r>
              <a:rPr lang="en-US" dirty="0" smtClean="0"/>
              <a:t> la </a:t>
            </a:r>
            <a:r>
              <a:rPr lang="en-US" dirty="0" err="1" smtClean="0"/>
              <a:t>juu</a:t>
            </a:r>
            <a:r>
              <a:rPr lang="en-US" dirty="0" smtClean="0"/>
              <a:t> </a:t>
            </a:r>
            <a:r>
              <a:rPr lang="en-US" dirty="0" err="1" smtClean="0"/>
              <a:t>kabisa</a:t>
            </a:r>
            <a:r>
              <a:rPr lang="en-US" dirty="0" smtClean="0"/>
              <a:t> </a:t>
            </a:r>
            <a:r>
              <a:rPr lang="en-US" dirty="0" err="1" smtClean="0"/>
              <a:t>zinaweza</a:t>
            </a:r>
            <a:r>
              <a:rPr lang="en-US" dirty="0" smtClean="0"/>
              <a:t> </a:t>
            </a:r>
            <a:r>
              <a:rPr lang="en-US" dirty="0" err="1" smtClean="0"/>
              <a:t>zisiwe</a:t>
            </a:r>
            <a:r>
              <a:rPr lang="en-US" dirty="0" smtClean="0"/>
              <a:t> “</a:t>
            </a:r>
            <a:r>
              <a:rPr lang="en-US" dirty="0" err="1" smtClean="0"/>
              <a:t>tajiri</a:t>
            </a:r>
            <a:r>
              <a:rPr lang="en-US" dirty="0" smtClean="0"/>
              <a:t>” </a:t>
            </a:r>
            <a:r>
              <a:rPr lang="en-US" dirty="0" err="1" smtClean="0"/>
              <a:t>lakini</a:t>
            </a:r>
            <a:r>
              <a:rPr lang="en-US" dirty="0" smtClean="0"/>
              <a:t> </a:t>
            </a:r>
            <a:r>
              <a:rPr lang="en-US" dirty="0" err="1" smtClean="0"/>
              <a:t>zina</a:t>
            </a:r>
            <a:r>
              <a:rPr lang="en-US" dirty="0" smtClean="0"/>
              <a:t> </a:t>
            </a:r>
            <a:r>
              <a:rPr lang="en-US" dirty="0" err="1" smtClean="0"/>
              <a:t>uwezo</a:t>
            </a:r>
            <a:r>
              <a:rPr lang="en-US" dirty="0" smtClean="0"/>
              <a:t> </a:t>
            </a:r>
            <a:r>
              <a:rPr lang="en-US" dirty="0" err="1" smtClean="0"/>
              <a:t>mkubwa</a:t>
            </a:r>
            <a:r>
              <a:rPr lang="en-US" dirty="0" smtClean="0"/>
              <a:t> </a:t>
            </a:r>
            <a:r>
              <a:rPr lang="en-US" dirty="0" err="1" smtClean="0"/>
              <a:t>wa</a:t>
            </a:r>
            <a:r>
              <a:rPr lang="en-US" dirty="0" smtClean="0"/>
              <a:t> </a:t>
            </a:r>
            <a:r>
              <a:rPr lang="en-US" dirty="0" err="1" smtClean="0"/>
              <a:t>kiuchumi</a:t>
            </a:r>
            <a:r>
              <a:rPr lang="en-US" dirty="0" smtClean="0"/>
              <a:t> </a:t>
            </a:r>
            <a:r>
              <a:rPr lang="en-US" dirty="0" err="1" smtClean="0"/>
              <a:t>kuliko</a:t>
            </a:r>
            <a:r>
              <a:rPr lang="en-US" dirty="0" smtClean="0"/>
              <a:t> </a:t>
            </a:r>
            <a:r>
              <a:rPr lang="en-US" dirty="0" err="1" smtClean="0"/>
              <a:t>asilimia</a:t>
            </a:r>
            <a:r>
              <a:rPr lang="en-US" dirty="0" smtClean="0"/>
              <a:t> 80% </a:t>
            </a:r>
            <a:r>
              <a:rPr lang="en-US" dirty="0" err="1" smtClean="0"/>
              <a:t>ya</a:t>
            </a:r>
            <a:r>
              <a:rPr lang="en-US" dirty="0" smtClean="0"/>
              <a:t> </a:t>
            </a:r>
            <a:r>
              <a:rPr lang="en-US" dirty="0" err="1" smtClean="0"/>
              <a:t>kaya</a:t>
            </a:r>
            <a:r>
              <a:rPr lang="en-US" dirty="0" smtClean="0"/>
              <a:t> </a:t>
            </a:r>
            <a:r>
              <a:rPr lang="en-US" dirty="0" err="1" smtClean="0"/>
              <a:t>nyingine</a:t>
            </a:r>
            <a:r>
              <a:rPr lang="en-US" dirty="0" smtClean="0"/>
              <a:t> </a:t>
            </a:r>
            <a:r>
              <a:rPr lang="en-US" dirty="0" err="1" smtClean="0"/>
              <a:t>nchini</a:t>
            </a:r>
            <a:r>
              <a:rPr lang="en-US" dirty="0" smtClean="0"/>
              <a: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Viwango vya Utajiri</a:t>
            </a:r>
          </a:p>
        </p:txBody>
      </p:sp>
      <p:sp>
        <p:nvSpPr>
          <p:cNvPr id="3" name="Content Placeholder 2"/>
          <p:cNvSpPr>
            <a:spLocks noGrp="1"/>
          </p:cNvSpPr>
          <p:nvPr>
            <p:ph idx="1"/>
          </p:nvPr>
        </p:nvSpPr>
        <p:spPr>
          <a:xfrm>
            <a:off x="533400" y="1600200"/>
            <a:ext cx="8077200" cy="4525963"/>
          </a:xfrm>
        </p:spPr>
        <p:txBody>
          <a:bodyPr>
            <a:normAutofit lnSpcReduction="10000"/>
          </a:bodyPr>
          <a:lstStyle/>
          <a:p>
            <a:pPr marL="0" indent="0" algn="ctr">
              <a:buFontTx/>
              <a:buNone/>
              <a:defRPr/>
            </a:pPr>
            <a:r>
              <a:rPr lang="en-US" dirty="0" err="1" smtClean="0"/>
              <a:t>Kaya</a:t>
            </a:r>
            <a:r>
              <a:rPr lang="en-US" dirty="0" smtClean="0"/>
              <a:t> </a:t>
            </a:r>
            <a:r>
              <a:rPr lang="en-US" dirty="0" err="1" smtClean="0"/>
              <a:t>nyingi</a:t>
            </a:r>
            <a:r>
              <a:rPr lang="en-US" dirty="0" smtClean="0"/>
              <a:t> </a:t>
            </a:r>
            <a:r>
              <a:rPr lang="en-US" b="1" dirty="0" err="1" smtClean="0">
                <a:solidFill>
                  <a:schemeClr val="tx2"/>
                </a:solidFill>
              </a:rPr>
              <a:t>tajiri</a:t>
            </a:r>
            <a:r>
              <a:rPr lang="en-US" b="1" dirty="0" smtClean="0">
                <a:solidFill>
                  <a:schemeClr val="tx2"/>
                </a:solidFill>
              </a:rPr>
              <a:t> </a:t>
            </a:r>
            <a:r>
              <a:rPr lang="en-US" dirty="0" err="1" smtClean="0"/>
              <a:t>ziko</a:t>
            </a:r>
            <a:r>
              <a:rPr lang="en-US" dirty="0" smtClean="0"/>
              <a:t> </a:t>
            </a:r>
            <a:r>
              <a:rPr lang="en-US" dirty="0" err="1" smtClean="0"/>
              <a:t>maeneo</a:t>
            </a:r>
            <a:r>
              <a:rPr lang="en-US" dirty="0" smtClean="0"/>
              <a:t> </a:t>
            </a:r>
            <a:r>
              <a:rPr lang="en-US" dirty="0" err="1" smtClean="0"/>
              <a:t>ya</a:t>
            </a:r>
            <a:r>
              <a:rPr lang="en-US" dirty="0" smtClean="0"/>
              <a:t> </a:t>
            </a:r>
            <a:r>
              <a:rPr lang="en-US" b="1" dirty="0" err="1" smtClean="0">
                <a:solidFill>
                  <a:schemeClr val="tx2"/>
                </a:solidFill>
              </a:rPr>
              <a:t>mijini</a:t>
            </a:r>
            <a:r>
              <a:rPr lang="en-US" dirty="0" smtClean="0"/>
              <a:t>, </a:t>
            </a:r>
            <a:r>
              <a:rPr lang="en-US" dirty="0" err="1" smtClean="0"/>
              <a:t>wakati</a:t>
            </a:r>
            <a:r>
              <a:rPr lang="en-US" dirty="0" smtClean="0"/>
              <a:t> </a:t>
            </a:r>
            <a:r>
              <a:rPr lang="en-US" dirty="0" err="1" smtClean="0"/>
              <a:t>kaya</a:t>
            </a:r>
            <a:r>
              <a:rPr lang="en-US" dirty="0" smtClean="0"/>
              <a:t> </a:t>
            </a:r>
            <a:r>
              <a:rPr lang="en-US" b="1" dirty="0" err="1" smtClean="0">
                <a:solidFill>
                  <a:schemeClr val="tx2"/>
                </a:solidFill>
              </a:rPr>
              <a:t>maskini</a:t>
            </a:r>
            <a:r>
              <a:rPr lang="en-US" b="1" dirty="0" smtClean="0">
                <a:solidFill>
                  <a:schemeClr val="tx2"/>
                </a:solidFill>
              </a:rPr>
              <a:t> </a:t>
            </a:r>
            <a:r>
              <a:rPr lang="en-US" b="1" dirty="0" err="1" smtClean="0">
                <a:solidFill>
                  <a:schemeClr val="tx2"/>
                </a:solidFill>
              </a:rPr>
              <a:t>zaidi</a:t>
            </a:r>
            <a:r>
              <a:rPr lang="en-US" b="1" dirty="0" smtClean="0">
                <a:solidFill>
                  <a:schemeClr val="tx2"/>
                </a:solidFill>
              </a:rPr>
              <a:t> </a:t>
            </a:r>
            <a:r>
              <a:rPr lang="en-US" dirty="0" err="1" smtClean="0"/>
              <a:t>ziko</a:t>
            </a:r>
            <a:r>
              <a:rPr lang="en-US" dirty="0" smtClean="0"/>
              <a:t> </a:t>
            </a:r>
            <a:r>
              <a:rPr lang="en-US" dirty="0" err="1" smtClean="0"/>
              <a:t>zaidi</a:t>
            </a:r>
            <a:r>
              <a:rPr lang="en-US" dirty="0" smtClean="0"/>
              <a:t> </a:t>
            </a:r>
            <a:r>
              <a:rPr lang="en-US" dirty="0" err="1" smtClean="0"/>
              <a:t>maeneo</a:t>
            </a:r>
            <a:r>
              <a:rPr lang="en-US" dirty="0" smtClean="0"/>
              <a:t> </a:t>
            </a:r>
            <a:r>
              <a:rPr lang="en-US" dirty="0" err="1" smtClean="0"/>
              <a:t>ya</a:t>
            </a:r>
            <a:r>
              <a:rPr lang="en-US" dirty="0" smtClean="0"/>
              <a:t> </a:t>
            </a:r>
            <a:r>
              <a:rPr lang="en-US" b="1" dirty="0" err="1" smtClean="0">
                <a:solidFill>
                  <a:schemeClr val="tx2"/>
                </a:solidFill>
              </a:rPr>
              <a:t>vijijini</a:t>
            </a:r>
            <a:r>
              <a:rPr lang="en-US" dirty="0" smtClean="0"/>
              <a:t>.</a:t>
            </a:r>
          </a:p>
          <a:p>
            <a:pPr marL="0" indent="0" algn="ctr">
              <a:buFontTx/>
              <a:buNone/>
              <a:defRPr/>
            </a:pPr>
            <a:endParaRPr lang="en-US" dirty="0"/>
          </a:p>
          <a:p>
            <a:pPr marL="0" indent="0" algn="ctr">
              <a:buFontTx/>
              <a:buNone/>
              <a:defRPr/>
            </a:pPr>
            <a:r>
              <a:rPr lang="en-US" dirty="0" err="1" smtClean="0"/>
              <a:t>Mikoa</a:t>
            </a:r>
            <a:r>
              <a:rPr lang="en-US" dirty="0" smtClean="0"/>
              <a:t> </a:t>
            </a:r>
            <a:r>
              <a:rPr lang="en-US" dirty="0" err="1" smtClean="0"/>
              <a:t>yenye</a:t>
            </a:r>
            <a:r>
              <a:rPr lang="en-US" dirty="0" smtClean="0"/>
              <a:t> </a:t>
            </a:r>
            <a:r>
              <a:rPr lang="en-US" dirty="0" err="1" smtClean="0"/>
              <a:t>idadi</a:t>
            </a:r>
            <a:r>
              <a:rPr lang="en-US" dirty="0" smtClean="0"/>
              <a:t> </a:t>
            </a:r>
            <a:r>
              <a:rPr lang="en-US" dirty="0" err="1" smtClean="0"/>
              <a:t>kubwa</a:t>
            </a:r>
            <a:r>
              <a:rPr lang="en-US" dirty="0" smtClean="0"/>
              <a:t> </a:t>
            </a:r>
            <a:r>
              <a:rPr lang="en-US" dirty="0" err="1" smtClean="0"/>
              <a:t>ya</a:t>
            </a:r>
            <a:r>
              <a:rPr lang="en-US" dirty="0" smtClean="0"/>
              <a:t> </a:t>
            </a:r>
            <a:r>
              <a:rPr lang="en-US" dirty="0" err="1" smtClean="0"/>
              <a:t>kaya</a:t>
            </a:r>
            <a:r>
              <a:rPr lang="en-US" dirty="0" smtClean="0"/>
              <a:t> </a:t>
            </a:r>
            <a:r>
              <a:rPr lang="en-US" b="1" dirty="0" err="1" smtClean="0">
                <a:solidFill>
                  <a:schemeClr val="tx2"/>
                </a:solidFill>
              </a:rPr>
              <a:t>maskini</a:t>
            </a:r>
            <a:r>
              <a:rPr lang="en-US" b="1" dirty="0" smtClean="0">
                <a:solidFill>
                  <a:schemeClr val="tx2"/>
                </a:solidFill>
              </a:rPr>
              <a:t> </a:t>
            </a:r>
            <a:r>
              <a:rPr lang="en-US" b="1" dirty="0" err="1" smtClean="0">
                <a:solidFill>
                  <a:schemeClr val="tx2"/>
                </a:solidFill>
              </a:rPr>
              <a:t>sana</a:t>
            </a:r>
            <a:r>
              <a:rPr lang="en-US" dirty="0" smtClean="0"/>
              <a:t> </a:t>
            </a:r>
            <a:r>
              <a:rPr lang="en-US" dirty="0" err="1" smtClean="0"/>
              <a:t>ni</a:t>
            </a:r>
            <a:r>
              <a:rPr lang="en-US" dirty="0" smtClean="0"/>
              <a:t> </a:t>
            </a:r>
            <a:r>
              <a:rPr lang="en-US" b="1" dirty="0" err="1" smtClean="0">
                <a:solidFill>
                  <a:schemeClr val="tx2"/>
                </a:solidFill>
              </a:rPr>
              <a:t>Shinyanga</a:t>
            </a:r>
            <a:r>
              <a:rPr lang="en-US" b="1" dirty="0" smtClean="0"/>
              <a:t> </a:t>
            </a:r>
            <a:r>
              <a:rPr lang="en-US" dirty="0" err="1" smtClean="0"/>
              <a:t>na</a:t>
            </a:r>
            <a:r>
              <a:rPr lang="en-US" dirty="0" smtClean="0"/>
              <a:t> </a:t>
            </a:r>
            <a:r>
              <a:rPr lang="en-US" b="1" dirty="0" err="1" smtClean="0">
                <a:solidFill>
                  <a:schemeClr val="tx2"/>
                </a:solidFill>
              </a:rPr>
              <a:t>Singida</a:t>
            </a:r>
            <a:r>
              <a:rPr lang="en-US" dirty="0" smtClean="0"/>
              <a:t> (</a:t>
            </a:r>
            <a:r>
              <a:rPr lang="en-US" b="1" dirty="0" smtClean="0">
                <a:solidFill>
                  <a:schemeClr val="tx2"/>
                </a:solidFill>
              </a:rPr>
              <a:t>39% </a:t>
            </a:r>
            <a:r>
              <a:rPr lang="en-US" dirty="0" err="1" smtClean="0"/>
              <a:t>katika</a:t>
            </a:r>
            <a:r>
              <a:rPr lang="en-US" dirty="0" smtClean="0"/>
              <a:t> </a:t>
            </a:r>
            <a:r>
              <a:rPr lang="en-US" dirty="0" err="1" smtClean="0"/>
              <a:t>daraja</a:t>
            </a:r>
            <a:r>
              <a:rPr lang="en-US" dirty="0" smtClean="0"/>
              <a:t> la </a:t>
            </a:r>
            <a:r>
              <a:rPr lang="en-US" dirty="0" err="1" smtClean="0"/>
              <a:t>chini</a:t>
            </a:r>
            <a:r>
              <a:rPr lang="en-US" dirty="0" smtClean="0"/>
              <a:t>) </a:t>
            </a:r>
            <a:r>
              <a:rPr lang="en-US" dirty="0" err="1" smtClean="0"/>
              <a:t>wakati</a:t>
            </a:r>
            <a:r>
              <a:rPr lang="en-US" dirty="0" smtClean="0"/>
              <a:t> </a:t>
            </a:r>
            <a:r>
              <a:rPr lang="en-US" dirty="0" err="1" smtClean="0"/>
              <a:t>mikoa</a:t>
            </a:r>
            <a:r>
              <a:rPr lang="en-US" dirty="0" smtClean="0"/>
              <a:t> </a:t>
            </a:r>
            <a:r>
              <a:rPr lang="en-US" dirty="0" err="1" smtClean="0"/>
              <a:t>yenye</a:t>
            </a:r>
            <a:r>
              <a:rPr lang="en-US" dirty="0" smtClean="0"/>
              <a:t> </a:t>
            </a:r>
            <a:r>
              <a:rPr lang="en-US" dirty="0" err="1" smtClean="0"/>
              <a:t>idadi</a:t>
            </a:r>
            <a:r>
              <a:rPr lang="en-US" dirty="0" smtClean="0"/>
              <a:t> </a:t>
            </a:r>
            <a:r>
              <a:rPr lang="en-US" dirty="0" err="1" smtClean="0"/>
              <a:t>kubwa</a:t>
            </a:r>
            <a:r>
              <a:rPr lang="en-US" dirty="0" smtClean="0"/>
              <a:t> </a:t>
            </a:r>
            <a:r>
              <a:rPr lang="en-US" dirty="0" err="1" smtClean="0"/>
              <a:t>ya</a:t>
            </a:r>
            <a:r>
              <a:rPr lang="en-US" dirty="0" smtClean="0"/>
              <a:t> </a:t>
            </a:r>
            <a:r>
              <a:rPr lang="en-US" dirty="0" err="1" smtClean="0"/>
              <a:t>kaya</a:t>
            </a:r>
            <a:r>
              <a:rPr lang="en-US" dirty="0" smtClean="0"/>
              <a:t> </a:t>
            </a:r>
            <a:r>
              <a:rPr lang="en-US" dirty="0" err="1" smtClean="0"/>
              <a:t>zilizo</a:t>
            </a:r>
            <a:r>
              <a:rPr lang="en-US" dirty="0" smtClean="0"/>
              <a:t> </a:t>
            </a:r>
            <a:r>
              <a:rPr lang="en-US" dirty="0" err="1" smtClean="0"/>
              <a:t>katika</a:t>
            </a:r>
            <a:r>
              <a:rPr lang="en-US" dirty="0" smtClean="0"/>
              <a:t> </a:t>
            </a:r>
            <a:r>
              <a:rPr lang="en-US" dirty="0" err="1" smtClean="0"/>
              <a:t>daraja</a:t>
            </a:r>
            <a:r>
              <a:rPr lang="en-US" dirty="0" smtClean="0"/>
              <a:t> la </a:t>
            </a:r>
            <a:r>
              <a:rPr lang="en-US" dirty="0" err="1" smtClean="0"/>
              <a:t>juu</a:t>
            </a:r>
            <a:r>
              <a:rPr lang="en-US" dirty="0" smtClean="0"/>
              <a:t> </a:t>
            </a:r>
            <a:r>
              <a:rPr lang="en-US" dirty="0" err="1" smtClean="0"/>
              <a:t>ni</a:t>
            </a:r>
            <a:r>
              <a:rPr lang="en-US" dirty="0" smtClean="0"/>
              <a:t> </a:t>
            </a:r>
            <a:r>
              <a:rPr lang="en-US" b="1" dirty="0" smtClean="0">
                <a:solidFill>
                  <a:schemeClr val="tx2"/>
                </a:solidFill>
              </a:rPr>
              <a:t>Dar </a:t>
            </a:r>
            <a:r>
              <a:rPr lang="en-US" b="1" dirty="0" err="1" smtClean="0">
                <a:solidFill>
                  <a:schemeClr val="tx2"/>
                </a:solidFill>
              </a:rPr>
              <a:t>es</a:t>
            </a:r>
            <a:r>
              <a:rPr lang="en-US" b="1" dirty="0" smtClean="0">
                <a:solidFill>
                  <a:schemeClr val="tx2"/>
                </a:solidFill>
              </a:rPr>
              <a:t> Salaam </a:t>
            </a:r>
            <a:r>
              <a:rPr lang="en-US" dirty="0" smtClean="0"/>
              <a:t>(</a:t>
            </a:r>
            <a:r>
              <a:rPr lang="en-US" b="1" dirty="0" smtClean="0">
                <a:solidFill>
                  <a:schemeClr val="tx2"/>
                </a:solidFill>
              </a:rPr>
              <a:t>89% </a:t>
            </a:r>
            <a:r>
              <a:rPr lang="en-US" dirty="0" err="1" smtClean="0"/>
              <a:t>katika</a:t>
            </a:r>
            <a:r>
              <a:rPr lang="en-US" dirty="0" smtClean="0"/>
              <a:t> </a:t>
            </a:r>
            <a:r>
              <a:rPr lang="en-US" dirty="0" err="1" smtClean="0"/>
              <a:t>daraja</a:t>
            </a:r>
            <a:r>
              <a:rPr lang="en-US" dirty="0" smtClean="0"/>
              <a:t> la </a:t>
            </a:r>
            <a:r>
              <a:rPr lang="en-US" dirty="0" err="1" smtClean="0"/>
              <a:t>juu</a:t>
            </a:r>
            <a:r>
              <a:rPr lang="en-US" dirty="0" smtClean="0"/>
              <a:t>) </a:t>
            </a:r>
            <a:r>
              <a:rPr lang="en-US" dirty="0" err="1" smtClean="0"/>
              <a:t>ikifuatiwa</a:t>
            </a:r>
            <a:r>
              <a:rPr lang="en-US" dirty="0" smtClean="0"/>
              <a:t> </a:t>
            </a:r>
            <a:r>
              <a:rPr lang="en-US" dirty="0" err="1" smtClean="0"/>
              <a:t>na</a:t>
            </a:r>
            <a:r>
              <a:rPr lang="en-US" dirty="0" smtClean="0"/>
              <a:t> </a:t>
            </a:r>
            <a:r>
              <a:rPr lang="en-US" b="1" dirty="0" err="1" smtClean="0">
                <a:solidFill>
                  <a:schemeClr val="tx2"/>
                </a:solidFill>
              </a:rPr>
              <a:t>Mjini</a:t>
            </a:r>
            <a:r>
              <a:rPr lang="en-US" b="1" dirty="0" smtClean="0">
                <a:solidFill>
                  <a:schemeClr val="tx2"/>
                </a:solidFill>
              </a:rPr>
              <a:t> </a:t>
            </a:r>
            <a:r>
              <a:rPr lang="en-US" b="1" dirty="0" err="1" smtClean="0">
                <a:solidFill>
                  <a:schemeClr val="tx2"/>
                </a:solidFill>
              </a:rPr>
              <a:t>Magharibi</a:t>
            </a:r>
            <a:r>
              <a:rPr lang="en-US" dirty="0" smtClean="0"/>
              <a:t> (</a:t>
            </a:r>
            <a:r>
              <a:rPr lang="en-US" b="1" dirty="0" smtClean="0">
                <a:solidFill>
                  <a:schemeClr val="tx2"/>
                </a:solidFill>
              </a:rPr>
              <a:t>76% </a:t>
            </a:r>
            <a:r>
              <a:rPr lang="en-US" dirty="0" err="1" smtClean="0"/>
              <a:t>katika</a:t>
            </a:r>
            <a:r>
              <a:rPr lang="en-US" dirty="0" smtClean="0"/>
              <a:t> </a:t>
            </a:r>
            <a:r>
              <a:rPr lang="en-US" dirty="0" err="1" smtClean="0"/>
              <a:t>daraja</a:t>
            </a:r>
            <a:r>
              <a:rPr lang="en-US" dirty="0" smtClean="0"/>
              <a:t> la </a:t>
            </a:r>
            <a:r>
              <a:rPr lang="en-US" dirty="0" err="1" smtClean="0"/>
              <a:t>juu</a:t>
            </a:r>
            <a:r>
              <a:rPr lang="en-US" dirty="0" smtClean="0"/>
              <a:t> </a:t>
            </a:r>
            <a:r>
              <a:rPr lang="en-US" dirty="0" err="1" smtClean="0"/>
              <a:t>zaidi</a:t>
            </a:r>
            <a:r>
              <a:rPr lang="en-US" dirty="0" smtClean="0"/>
              <a:t>).</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a:normAutofit lnSpcReduction="10000"/>
          </a:bodyPr>
          <a:lstStyle/>
          <a:p>
            <a:pPr>
              <a:defRPr/>
            </a:pPr>
            <a:r>
              <a:rPr lang="en-US" dirty="0" err="1" smtClean="0"/>
              <a:t>Taarifa</a:t>
            </a:r>
            <a:r>
              <a:rPr lang="en-US" dirty="0" smtClean="0"/>
              <a:t> </a:t>
            </a:r>
            <a:r>
              <a:rPr lang="en-US" dirty="0" err="1" smtClean="0"/>
              <a:t>za</a:t>
            </a:r>
            <a:r>
              <a:rPr lang="en-US" dirty="0" smtClean="0"/>
              <a:t> </a:t>
            </a:r>
            <a:r>
              <a:rPr lang="en-US" dirty="0" err="1" smtClean="0"/>
              <a:t>Kaya</a:t>
            </a:r>
            <a:endParaRPr lang="en-US" dirty="0" smtClean="0"/>
          </a:p>
          <a:p>
            <a:pPr lvl="1">
              <a:defRPr/>
            </a:pPr>
            <a:r>
              <a:rPr lang="en-US" dirty="0" err="1" smtClean="0">
                <a:solidFill>
                  <a:schemeClr val="tx1"/>
                </a:solidFill>
              </a:rPr>
              <a:t>Maji</a:t>
            </a:r>
            <a:r>
              <a:rPr lang="en-US" dirty="0" smtClean="0">
                <a:solidFill>
                  <a:schemeClr val="tx1"/>
                </a:solidFill>
              </a:rPr>
              <a:t> </a:t>
            </a:r>
            <a:r>
              <a:rPr lang="en-US" dirty="0" err="1" smtClean="0">
                <a:solidFill>
                  <a:schemeClr val="tx1"/>
                </a:solidFill>
              </a:rPr>
              <a:t>ya</a:t>
            </a:r>
            <a:r>
              <a:rPr lang="en-US" dirty="0" smtClean="0">
                <a:solidFill>
                  <a:schemeClr val="tx1"/>
                </a:solidFill>
              </a:rPr>
              <a:t> </a:t>
            </a:r>
            <a:r>
              <a:rPr lang="en-US" dirty="0" err="1" smtClean="0">
                <a:solidFill>
                  <a:schemeClr val="tx1"/>
                </a:solidFill>
              </a:rPr>
              <a:t>kunywa</a:t>
            </a:r>
            <a:r>
              <a:rPr lang="en-US" dirty="0" smtClean="0">
                <a:solidFill>
                  <a:schemeClr val="tx1"/>
                </a:solidFill>
              </a:rPr>
              <a:t>, </a:t>
            </a:r>
            <a:r>
              <a:rPr lang="en-US" dirty="0" err="1" smtClean="0">
                <a:solidFill>
                  <a:schemeClr val="tx1"/>
                </a:solidFill>
              </a:rPr>
              <a:t>Usafi</a:t>
            </a:r>
            <a:r>
              <a:rPr lang="en-US" dirty="0" smtClean="0">
                <a:solidFill>
                  <a:schemeClr val="tx1"/>
                </a:solidFill>
              </a:rPr>
              <a:t>, </a:t>
            </a:r>
            <a:br>
              <a:rPr lang="en-US" dirty="0" smtClean="0">
                <a:solidFill>
                  <a:schemeClr val="tx1"/>
                </a:solidFill>
              </a:rPr>
            </a:br>
            <a:r>
              <a:rPr lang="en-US" dirty="0" err="1" smtClean="0">
                <a:solidFill>
                  <a:schemeClr val="tx1"/>
                </a:solidFill>
              </a:rPr>
              <a:t>na</a:t>
            </a:r>
            <a:r>
              <a:rPr lang="en-US" dirty="0" smtClean="0">
                <a:solidFill>
                  <a:schemeClr val="tx1"/>
                </a:solidFill>
              </a:rPr>
              <a:t> </a:t>
            </a:r>
            <a:r>
              <a:rPr lang="en-US" dirty="0" err="1" smtClean="0">
                <a:solidFill>
                  <a:schemeClr val="tx1"/>
                </a:solidFill>
              </a:rPr>
              <a:t>Umeme</a:t>
            </a:r>
            <a:endParaRPr lang="en-US" dirty="0">
              <a:solidFill>
                <a:schemeClr val="tx1"/>
              </a:solidFill>
            </a:endParaRPr>
          </a:p>
          <a:p>
            <a:pPr lvl="1">
              <a:defRPr/>
            </a:pPr>
            <a:r>
              <a:rPr lang="en-US" dirty="0" err="1" smtClean="0">
                <a:solidFill>
                  <a:schemeClr val="tx1"/>
                </a:solidFill>
              </a:rPr>
              <a:t>Umiliki</a:t>
            </a:r>
            <a:r>
              <a:rPr lang="en-US" dirty="0" smtClean="0">
                <a:solidFill>
                  <a:schemeClr val="tx1"/>
                </a:solidFill>
              </a:rPr>
              <a:t> </a:t>
            </a:r>
            <a:r>
              <a:rPr lang="en-US" dirty="0" err="1" smtClean="0">
                <a:solidFill>
                  <a:schemeClr val="tx1"/>
                </a:solidFill>
              </a:rPr>
              <a:t>wa</a:t>
            </a:r>
            <a:r>
              <a:rPr lang="en-US" dirty="0" smtClean="0">
                <a:solidFill>
                  <a:schemeClr val="tx1"/>
                </a:solidFill>
              </a:rPr>
              <a:t> </a:t>
            </a:r>
            <a:r>
              <a:rPr lang="en-US" dirty="0" err="1" smtClean="0">
                <a:solidFill>
                  <a:schemeClr val="tx1"/>
                </a:solidFill>
              </a:rPr>
              <a:t>mali</a:t>
            </a:r>
            <a:endParaRPr lang="en-US" dirty="0">
              <a:solidFill>
                <a:schemeClr val="tx1"/>
              </a:solidFill>
            </a:endParaRPr>
          </a:p>
          <a:p>
            <a:pPr lvl="1">
              <a:defRPr/>
            </a:pPr>
            <a:r>
              <a:rPr lang="en-US" dirty="0" err="1" smtClean="0">
                <a:solidFill>
                  <a:schemeClr val="tx1"/>
                </a:solidFill>
              </a:rPr>
              <a:t>Utajiri</a:t>
            </a:r>
            <a:endParaRPr lang="en-US" dirty="0">
              <a:solidFill>
                <a:schemeClr val="tx1"/>
              </a:solidFill>
            </a:endParaRPr>
          </a:p>
          <a:p>
            <a:pPr>
              <a:defRPr/>
            </a:pPr>
            <a:r>
              <a:rPr lang="en-US" b="1" dirty="0" err="1" smtClean="0">
                <a:solidFill>
                  <a:schemeClr val="tx2"/>
                </a:solidFill>
              </a:rPr>
              <a:t>Taarifa</a:t>
            </a:r>
            <a:r>
              <a:rPr lang="en-US" b="1" dirty="0" smtClean="0">
                <a:solidFill>
                  <a:schemeClr val="tx2"/>
                </a:solidFill>
              </a:rPr>
              <a:t> </a:t>
            </a:r>
            <a:r>
              <a:rPr lang="en-US" b="1" dirty="0" err="1" smtClean="0">
                <a:solidFill>
                  <a:schemeClr val="tx2"/>
                </a:solidFill>
              </a:rPr>
              <a:t>za</a:t>
            </a:r>
            <a:r>
              <a:rPr lang="en-US" b="1" dirty="0" smtClean="0">
                <a:solidFill>
                  <a:schemeClr val="tx2"/>
                </a:solidFill>
              </a:rPr>
              <a:t> </a:t>
            </a:r>
            <a:r>
              <a:rPr lang="en-US" b="1" dirty="0" err="1" smtClean="0">
                <a:solidFill>
                  <a:schemeClr val="tx2"/>
                </a:solidFill>
              </a:rPr>
              <a:t>Washiriki</a:t>
            </a:r>
            <a:endParaRPr lang="en-US" b="1" dirty="0" smtClean="0">
              <a:solidFill>
                <a:schemeClr val="tx2"/>
              </a:solidFill>
            </a:endParaRPr>
          </a:p>
          <a:p>
            <a:pPr lvl="1">
              <a:defRPr/>
            </a:pPr>
            <a:r>
              <a:rPr lang="en-US" b="1" dirty="0" err="1" smtClean="0">
                <a:solidFill>
                  <a:schemeClr val="tx2"/>
                </a:solidFill>
              </a:rPr>
              <a:t>Elimu</a:t>
            </a:r>
            <a:endParaRPr lang="en-US" b="1" dirty="0" smtClean="0">
              <a:solidFill>
                <a:schemeClr val="tx2"/>
              </a:solidFill>
            </a:endParaRPr>
          </a:p>
          <a:p>
            <a:pPr lvl="1">
              <a:defRPr/>
            </a:pPr>
            <a:r>
              <a:rPr lang="en-US" b="1" dirty="0" err="1" smtClean="0">
                <a:solidFill>
                  <a:schemeClr val="tx2"/>
                </a:solidFill>
              </a:rPr>
              <a:t>Vyombo</a:t>
            </a:r>
            <a:r>
              <a:rPr lang="en-US" b="1" dirty="0" smtClean="0">
                <a:solidFill>
                  <a:schemeClr val="tx2"/>
                </a:solidFill>
              </a:rPr>
              <a:t> </a:t>
            </a:r>
            <a:r>
              <a:rPr lang="en-US" b="1" dirty="0" err="1" smtClean="0">
                <a:solidFill>
                  <a:schemeClr val="tx2"/>
                </a:solidFill>
              </a:rPr>
              <a:t>vya</a:t>
            </a:r>
            <a:r>
              <a:rPr lang="en-US" b="1" dirty="0" smtClean="0">
                <a:solidFill>
                  <a:schemeClr val="tx2"/>
                </a:solidFill>
              </a:rPr>
              <a:t> </a:t>
            </a:r>
            <a:r>
              <a:rPr lang="en-US" b="1" dirty="0" err="1" smtClean="0">
                <a:solidFill>
                  <a:schemeClr val="tx2"/>
                </a:solidFill>
              </a:rPr>
              <a:t>Habari</a:t>
            </a:r>
            <a:endParaRPr lang="en-US" b="1" dirty="0" smtClean="0">
              <a:solidFill>
                <a:schemeClr val="tx2"/>
              </a:solidFill>
            </a:endParaRPr>
          </a:p>
          <a:p>
            <a:pPr lvl="1">
              <a:defRPr/>
            </a:pPr>
            <a:r>
              <a:rPr lang="en-US" b="1" dirty="0" err="1" smtClean="0">
                <a:solidFill>
                  <a:schemeClr val="tx2"/>
                </a:solidFill>
              </a:rPr>
              <a:t>Ndoa</a:t>
            </a:r>
            <a:endParaRPr lang="en-US" b="1" dirty="0" smtClean="0">
              <a:solidFill>
                <a:schemeClr val="tx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Viwango vya Elimu vya Washiriki</a:t>
            </a:r>
            <a:br>
              <a:rPr lang="en-US" smtClean="0"/>
            </a:br>
            <a:r>
              <a:rPr lang="en-US" smtClean="0"/>
              <a:t>Miaka 15-49</a:t>
            </a:r>
          </a:p>
        </p:txBody>
      </p:sp>
      <p:graphicFrame>
        <p:nvGraphicFramePr>
          <p:cNvPr id="15363" name="Chart 3"/>
          <p:cNvGraphicFramePr>
            <a:graphicFrameLocks/>
          </p:cNvGraphicFramePr>
          <p:nvPr/>
        </p:nvGraphicFramePr>
        <p:xfrm>
          <a:off x="635000" y="1549400"/>
          <a:ext cx="7950200" cy="5359400"/>
        </p:xfrm>
        <a:graphic>
          <a:graphicData uri="http://schemas.openxmlformats.org/presentationml/2006/ole">
            <mc:AlternateContent xmlns:mc="http://schemas.openxmlformats.org/markup-compatibility/2006">
              <mc:Choice xmlns:v="urn:schemas-microsoft-com:vml" Requires="v">
                <p:oleObj spid="_x0000_s15364" r:id="rId4" imgW="7949873" imgH="5358848" progId="Excel.Chart.8">
                  <p:embed/>
                </p:oleObj>
              </mc:Choice>
              <mc:Fallback>
                <p:oleObj r:id="rId4" imgW="7949873" imgH="5358848" progId="Excel.Chart.8">
                  <p:embed/>
                  <p:pic>
                    <p:nvPicPr>
                      <p:cNvPr id="0" name="Char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1549400"/>
                        <a:ext cx="79502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Upatikanaji wa Habari</a:t>
            </a:r>
          </a:p>
        </p:txBody>
      </p:sp>
      <p:graphicFrame>
        <p:nvGraphicFramePr>
          <p:cNvPr id="16387" name="Content Placeholder 3"/>
          <p:cNvGraphicFramePr>
            <a:graphicFrameLocks noGrp="1"/>
          </p:cNvGraphicFramePr>
          <p:nvPr>
            <p:ph idx="1"/>
          </p:nvPr>
        </p:nvGraphicFramePr>
        <p:xfrm>
          <a:off x="406400" y="1930400"/>
          <a:ext cx="8331200" cy="4902200"/>
        </p:xfrm>
        <a:graphic>
          <a:graphicData uri="http://schemas.openxmlformats.org/presentationml/2006/ole">
            <mc:AlternateContent xmlns:mc="http://schemas.openxmlformats.org/markup-compatibility/2006">
              <mc:Choice xmlns:v="urn:schemas-microsoft-com:vml" Requires="v">
                <p:oleObj spid="_x0000_s16389" r:id="rId4" imgW="8327858" imgH="4901609" progId="Excel.Chart.8">
                  <p:embed/>
                </p:oleObj>
              </mc:Choice>
              <mc:Fallback>
                <p:oleObj r:id="rId4" imgW="8327858" imgH="4901609"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930400"/>
                        <a:ext cx="8331200"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388" name="TextBox 4"/>
          <p:cNvSpPr txBox="1">
            <a:spLocks noChangeArrowheads="1"/>
          </p:cNvSpPr>
          <p:nvPr/>
        </p:nvSpPr>
        <p:spPr bwMode="auto">
          <a:xfrm>
            <a:off x="0" y="1219200"/>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Asilimia ya wanawake na wanaume miaka 15-49 wanaopata habari kupitia vyombo vya habari kila wiki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Umiliki wa Simu ya Mkononi</a:t>
            </a:r>
          </a:p>
        </p:txBody>
      </p:sp>
      <p:graphicFrame>
        <p:nvGraphicFramePr>
          <p:cNvPr id="17411" name="Content Placeholder 3"/>
          <p:cNvGraphicFramePr>
            <a:graphicFrameLocks noGrp="1"/>
          </p:cNvGraphicFramePr>
          <p:nvPr>
            <p:ph idx="1"/>
          </p:nvPr>
        </p:nvGraphicFramePr>
        <p:xfrm>
          <a:off x="406400" y="1930400"/>
          <a:ext cx="8331200" cy="4902200"/>
        </p:xfrm>
        <a:graphic>
          <a:graphicData uri="http://schemas.openxmlformats.org/presentationml/2006/ole">
            <mc:AlternateContent xmlns:mc="http://schemas.openxmlformats.org/markup-compatibility/2006">
              <mc:Choice xmlns:v="urn:schemas-microsoft-com:vml" Requires="v">
                <p:oleObj spid="_x0000_s17413" r:id="rId4" imgW="8327858" imgH="4901609" progId="Excel.Chart.8">
                  <p:embed/>
                </p:oleObj>
              </mc:Choice>
              <mc:Fallback>
                <p:oleObj r:id="rId4" imgW="8327858" imgH="4901609"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930400"/>
                        <a:ext cx="8331200"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2" name="TextBox 4"/>
          <p:cNvSpPr txBox="1">
            <a:spLocks noChangeArrowheads="1"/>
          </p:cNvSpPr>
          <p:nvPr/>
        </p:nvSpPr>
        <p:spPr bwMode="auto">
          <a:xfrm>
            <a:off x="0" y="12192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Asilimia ya wanawake na wanaume ambao wanamiliki simu ya mkononi</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Hali ya Ndoa</a:t>
            </a:r>
          </a:p>
        </p:txBody>
      </p:sp>
      <p:graphicFrame>
        <p:nvGraphicFramePr>
          <p:cNvPr id="18435" name="Content Placeholder 2"/>
          <p:cNvGraphicFramePr>
            <a:graphicFrameLocks noGrp="1"/>
          </p:cNvGraphicFramePr>
          <p:nvPr>
            <p:ph sz="half" idx="1"/>
          </p:nvPr>
        </p:nvGraphicFramePr>
        <p:xfrm>
          <a:off x="-203200" y="1536700"/>
          <a:ext cx="5283200" cy="5594350"/>
        </p:xfrm>
        <a:graphic>
          <a:graphicData uri="http://schemas.openxmlformats.org/presentationml/2006/ole">
            <mc:AlternateContent xmlns:mc="http://schemas.openxmlformats.org/markup-compatibility/2006">
              <mc:Choice xmlns:v="urn:schemas-microsoft-com:vml" Requires="v">
                <p:oleObj spid="_x0000_s18439" r:id="rId4" imgW="5279594" imgH="5596613" progId="Excel.Chart.8">
                  <p:embed/>
                </p:oleObj>
              </mc:Choice>
              <mc:Fallback>
                <p:oleObj r:id="rId4" imgW="5279594" imgH="5596613"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200" y="1536700"/>
                        <a:ext cx="5283200"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436" name="Object 3"/>
          <p:cNvGraphicFramePr>
            <a:graphicFrameLocks/>
          </p:cNvGraphicFramePr>
          <p:nvPr/>
        </p:nvGraphicFramePr>
        <p:xfrm>
          <a:off x="4216400" y="1473200"/>
          <a:ext cx="5283200" cy="5759450"/>
        </p:xfrm>
        <a:graphic>
          <a:graphicData uri="http://schemas.openxmlformats.org/presentationml/2006/ole">
            <mc:AlternateContent xmlns:mc="http://schemas.openxmlformats.org/markup-compatibility/2006">
              <mc:Choice xmlns:v="urn:schemas-microsoft-com:vml" Requires="v">
                <p:oleObj spid="_x0000_s18440" r:id="rId6" imgW="5279594" imgH="5755123" progId="Excel.Chart.8">
                  <p:embed/>
                </p:oleObj>
              </mc:Choice>
              <mc:Fallback>
                <p:oleObj r:id="rId6" imgW="5279594" imgH="5755123" progId="Excel.Char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6400" y="1473200"/>
                        <a:ext cx="5283200" cy="5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37" name="TextBox 5"/>
          <p:cNvSpPr txBox="1">
            <a:spLocks noChangeArrowheads="1"/>
          </p:cNvSpPr>
          <p:nvPr/>
        </p:nvSpPr>
        <p:spPr bwMode="auto">
          <a:xfrm>
            <a:off x="228600" y="1181100"/>
            <a:ext cx="4038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Wanawake</a:t>
            </a:r>
          </a:p>
        </p:txBody>
      </p:sp>
      <p:sp>
        <p:nvSpPr>
          <p:cNvPr id="18438" name="TextBox 6"/>
          <p:cNvSpPr txBox="1">
            <a:spLocks noChangeArrowheads="1"/>
          </p:cNvSpPr>
          <p:nvPr/>
        </p:nvSpPr>
        <p:spPr bwMode="auto">
          <a:xfrm>
            <a:off x="5105400" y="1125538"/>
            <a:ext cx="4038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Wanaume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Mitala</a:t>
            </a:r>
          </a:p>
        </p:txBody>
      </p:sp>
      <p:sp>
        <p:nvSpPr>
          <p:cNvPr id="19459" name="Content Placeholder 2"/>
          <p:cNvSpPr>
            <a:spLocks noGrp="1"/>
          </p:cNvSpPr>
          <p:nvPr>
            <p:ph idx="1"/>
          </p:nvPr>
        </p:nvSpPr>
        <p:spPr/>
        <p:txBody>
          <a:bodyPr/>
          <a:lstStyle/>
          <a:p>
            <a:pPr marL="0" indent="0" algn="ctr">
              <a:buFontTx/>
              <a:buNone/>
            </a:pPr>
            <a:r>
              <a:rPr lang="en-US" b="1" smtClean="0">
                <a:solidFill>
                  <a:schemeClr val="tx2"/>
                </a:solidFill>
              </a:rPr>
              <a:t>22%</a:t>
            </a:r>
            <a:r>
              <a:rPr lang="en-US" smtClean="0"/>
              <a:t> ya wanawake ambao kwa sasa wameolewa wanasema kwamba wana </a:t>
            </a:r>
            <a:r>
              <a:rPr lang="en-US" b="1" smtClean="0">
                <a:solidFill>
                  <a:schemeClr val="tx2"/>
                </a:solidFill>
              </a:rPr>
              <a:t>angalau mke mwenza mmoja</a:t>
            </a:r>
            <a:r>
              <a:rPr lang="en-US" smtClean="0"/>
              <a:t>.</a:t>
            </a:r>
          </a:p>
          <a:p>
            <a:pPr marL="0" indent="0" algn="ctr">
              <a:buFontTx/>
              <a:buNone/>
            </a:pPr>
            <a:endParaRPr lang="en-US" smtClean="0"/>
          </a:p>
          <a:p>
            <a:pPr marL="0" indent="0" algn="ctr">
              <a:buFontTx/>
              <a:buNone/>
            </a:pPr>
            <a:r>
              <a:rPr lang="en-US" b="1" smtClean="0">
                <a:solidFill>
                  <a:schemeClr val="tx2"/>
                </a:solidFill>
              </a:rPr>
              <a:t>11%</a:t>
            </a:r>
            <a:r>
              <a:rPr lang="en-US" smtClean="0"/>
              <a:t> ya wanaume ambao kwa sasa wameoa wanasema kwamba wana </a:t>
            </a:r>
            <a:r>
              <a:rPr lang="en-US" b="1" smtClean="0">
                <a:solidFill>
                  <a:schemeClr val="tx2"/>
                </a:solidFill>
              </a:rPr>
              <a:t>mke zaidi ya mmoja</a:t>
            </a:r>
            <a:r>
              <a:rPr lang="en-US" smtClean="0"/>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Umri Wakati wa Ndoa ya Kwanza na Umri Wakati wa Kuanza Ngono</a:t>
            </a:r>
          </a:p>
        </p:txBody>
      </p:sp>
      <p:sp>
        <p:nvSpPr>
          <p:cNvPr id="20483" name="TextBox 3"/>
          <p:cNvSpPr txBox="1">
            <a:spLocks noChangeArrowheads="1"/>
          </p:cNvSpPr>
          <p:nvPr/>
        </p:nvSpPr>
        <p:spPr bwMode="auto">
          <a:xfrm>
            <a:off x="-6350" y="1622425"/>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Wastani wa umri wakati wa ndoa ya kwanza na wakati wa kuanza kujamiiana kwa wanawake na wanaume miaka 25-49</a:t>
            </a:r>
          </a:p>
        </p:txBody>
      </p:sp>
      <p:graphicFrame>
        <p:nvGraphicFramePr>
          <p:cNvPr id="20484" name="Content Placeholder 3"/>
          <p:cNvGraphicFramePr>
            <a:graphicFrameLocks/>
          </p:cNvGraphicFramePr>
          <p:nvPr/>
        </p:nvGraphicFramePr>
        <p:xfrm>
          <a:off x="406400" y="2387600"/>
          <a:ext cx="8331200" cy="4452938"/>
        </p:xfrm>
        <a:graphic>
          <a:graphicData uri="http://schemas.openxmlformats.org/presentationml/2006/ole">
            <mc:AlternateContent xmlns:mc="http://schemas.openxmlformats.org/markup-compatibility/2006">
              <mc:Choice xmlns:v="urn:schemas-microsoft-com:vml" Requires="v">
                <p:oleObj spid="_x0000_s20485" r:id="rId4" imgW="8327858" imgH="4450466" progId="Excel.Chart.8">
                  <p:embed/>
                </p:oleObj>
              </mc:Choice>
              <mc:Fallback>
                <p:oleObj r:id="rId4" imgW="8327858" imgH="4450466" progId="Excel.Chart.8">
                  <p:embed/>
                  <p:pic>
                    <p:nvPicPr>
                      <p:cNvPr id="0" name="Content Placeholder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387600"/>
                        <a:ext cx="83312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a:normAutofit lnSpcReduction="10000"/>
          </a:bodyPr>
          <a:lstStyle/>
          <a:p>
            <a:pPr>
              <a:defRPr/>
            </a:pPr>
            <a:r>
              <a:rPr lang="en-US" b="1" dirty="0" err="1" smtClean="0">
                <a:solidFill>
                  <a:schemeClr val="tx2"/>
                </a:solidFill>
              </a:rPr>
              <a:t>Taarifa</a:t>
            </a:r>
            <a:r>
              <a:rPr lang="en-US" b="1" dirty="0" smtClean="0">
                <a:solidFill>
                  <a:schemeClr val="tx2"/>
                </a:solidFill>
              </a:rPr>
              <a:t> </a:t>
            </a:r>
            <a:r>
              <a:rPr lang="en-US" b="1" dirty="0" err="1" smtClean="0">
                <a:solidFill>
                  <a:schemeClr val="tx2"/>
                </a:solidFill>
              </a:rPr>
              <a:t>za</a:t>
            </a:r>
            <a:r>
              <a:rPr lang="en-US" b="1" dirty="0" smtClean="0">
                <a:solidFill>
                  <a:schemeClr val="tx2"/>
                </a:solidFill>
              </a:rPr>
              <a:t> </a:t>
            </a:r>
            <a:r>
              <a:rPr lang="en-US" b="1" dirty="0" err="1" smtClean="0">
                <a:solidFill>
                  <a:schemeClr val="tx2"/>
                </a:solidFill>
              </a:rPr>
              <a:t>Kaya</a:t>
            </a:r>
            <a:endParaRPr lang="en-US" b="1" dirty="0" smtClean="0">
              <a:solidFill>
                <a:schemeClr val="tx2"/>
              </a:solidFill>
            </a:endParaRPr>
          </a:p>
          <a:p>
            <a:pPr lvl="1">
              <a:defRPr/>
            </a:pPr>
            <a:r>
              <a:rPr lang="en-US" b="1" dirty="0" err="1" smtClean="0">
                <a:solidFill>
                  <a:schemeClr val="tx2"/>
                </a:solidFill>
              </a:rPr>
              <a:t>Maji</a:t>
            </a:r>
            <a:r>
              <a:rPr lang="en-US" b="1" dirty="0" smtClean="0">
                <a:solidFill>
                  <a:schemeClr val="tx2"/>
                </a:solidFill>
              </a:rPr>
              <a:t> </a:t>
            </a:r>
            <a:r>
              <a:rPr lang="en-US" b="1" dirty="0" err="1" smtClean="0">
                <a:solidFill>
                  <a:schemeClr val="tx2"/>
                </a:solidFill>
              </a:rPr>
              <a:t>ya</a:t>
            </a:r>
            <a:r>
              <a:rPr lang="en-US" b="1" dirty="0" smtClean="0">
                <a:solidFill>
                  <a:schemeClr val="tx2"/>
                </a:solidFill>
              </a:rPr>
              <a:t> </a:t>
            </a:r>
            <a:r>
              <a:rPr lang="en-US" b="1" dirty="0" err="1" smtClean="0">
                <a:solidFill>
                  <a:schemeClr val="tx2"/>
                </a:solidFill>
              </a:rPr>
              <a:t>Kunywa</a:t>
            </a:r>
            <a:r>
              <a:rPr lang="en-US" b="1" dirty="0" smtClean="0">
                <a:solidFill>
                  <a:schemeClr val="tx2"/>
                </a:solidFill>
              </a:rPr>
              <a:t>, </a:t>
            </a:r>
            <a:r>
              <a:rPr lang="en-US" b="1" dirty="0" err="1" smtClean="0">
                <a:solidFill>
                  <a:schemeClr val="tx2"/>
                </a:solidFill>
              </a:rPr>
              <a:t>Usafi</a:t>
            </a:r>
            <a:r>
              <a:rPr lang="en-US" b="1" dirty="0" smtClean="0">
                <a:solidFill>
                  <a:schemeClr val="tx2"/>
                </a:solidFill>
              </a:rPr>
              <a:t> </a:t>
            </a:r>
            <a:r>
              <a:rPr lang="en-US" b="1" dirty="0" err="1" smtClean="0">
                <a:solidFill>
                  <a:schemeClr val="tx2"/>
                </a:solidFill>
              </a:rPr>
              <a:t>wa</a:t>
            </a:r>
            <a:r>
              <a:rPr lang="en-US" b="1" dirty="0" smtClean="0">
                <a:solidFill>
                  <a:schemeClr val="tx2"/>
                </a:solidFill>
              </a:rPr>
              <a:t> </a:t>
            </a:r>
          </a:p>
          <a:p>
            <a:pPr lvl="1">
              <a:buFontTx/>
              <a:buNone/>
              <a:defRPr/>
            </a:pPr>
            <a:r>
              <a:rPr lang="en-US" b="1" dirty="0" smtClean="0">
                <a:solidFill>
                  <a:schemeClr val="tx2"/>
                </a:solidFill>
              </a:rPr>
              <a:t>    </a:t>
            </a:r>
            <a:r>
              <a:rPr lang="en-US" b="1" dirty="0" err="1" smtClean="0">
                <a:solidFill>
                  <a:schemeClr val="tx2"/>
                </a:solidFill>
              </a:rPr>
              <a:t>Mazingira</a:t>
            </a:r>
            <a:r>
              <a:rPr lang="en-US" b="1" dirty="0" smtClean="0">
                <a:solidFill>
                  <a:schemeClr val="tx2"/>
                </a:solidFill>
              </a:rPr>
              <a:t> </a:t>
            </a:r>
            <a:r>
              <a:rPr lang="en-US" b="1" dirty="0" err="1" smtClean="0">
                <a:solidFill>
                  <a:schemeClr val="tx2"/>
                </a:solidFill>
              </a:rPr>
              <a:t>na</a:t>
            </a:r>
            <a:r>
              <a:rPr lang="en-US" b="1" dirty="0" smtClean="0">
                <a:solidFill>
                  <a:schemeClr val="tx2"/>
                </a:solidFill>
              </a:rPr>
              <a:t> </a:t>
            </a:r>
            <a:r>
              <a:rPr lang="en-US" b="1" dirty="0" err="1" smtClean="0">
                <a:solidFill>
                  <a:schemeClr val="tx2"/>
                </a:solidFill>
              </a:rPr>
              <a:t>Umeme</a:t>
            </a:r>
            <a:r>
              <a:rPr lang="en-US" b="1" dirty="0" smtClean="0">
                <a:solidFill>
                  <a:schemeClr val="tx2"/>
                </a:solidFill>
              </a:rPr>
              <a:t> </a:t>
            </a:r>
            <a:endParaRPr lang="en-US" b="1" dirty="0">
              <a:solidFill>
                <a:schemeClr val="tx2"/>
              </a:solidFill>
            </a:endParaRPr>
          </a:p>
          <a:p>
            <a:pPr lvl="1">
              <a:defRPr/>
            </a:pPr>
            <a:r>
              <a:rPr lang="en-US" b="1" dirty="0" err="1" smtClean="0">
                <a:solidFill>
                  <a:schemeClr val="tx2"/>
                </a:solidFill>
              </a:rPr>
              <a:t>Umiliki</a:t>
            </a:r>
            <a:r>
              <a:rPr lang="en-US" b="1" dirty="0" smtClean="0">
                <a:solidFill>
                  <a:schemeClr val="tx2"/>
                </a:solidFill>
              </a:rPr>
              <a:t> </a:t>
            </a:r>
            <a:r>
              <a:rPr lang="en-US" b="1" dirty="0" err="1" smtClean="0">
                <a:solidFill>
                  <a:schemeClr val="tx2"/>
                </a:solidFill>
              </a:rPr>
              <a:t>wa</a:t>
            </a:r>
            <a:r>
              <a:rPr lang="en-US" b="1" dirty="0" smtClean="0">
                <a:solidFill>
                  <a:schemeClr val="tx2"/>
                </a:solidFill>
              </a:rPr>
              <a:t> Mali</a:t>
            </a:r>
            <a:endParaRPr lang="en-US" b="1" dirty="0">
              <a:solidFill>
                <a:schemeClr val="tx2"/>
              </a:solidFill>
            </a:endParaRPr>
          </a:p>
          <a:p>
            <a:pPr lvl="1">
              <a:defRPr/>
            </a:pPr>
            <a:r>
              <a:rPr lang="en-US" b="1" dirty="0" err="1" smtClean="0">
                <a:solidFill>
                  <a:schemeClr val="tx2"/>
                </a:solidFill>
              </a:rPr>
              <a:t>Utajiri</a:t>
            </a:r>
            <a:endParaRPr lang="en-US" b="1" dirty="0">
              <a:solidFill>
                <a:schemeClr val="tx2"/>
              </a:solidFill>
            </a:endParaRPr>
          </a:p>
          <a:p>
            <a:pPr>
              <a:defRPr/>
            </a:pPr>
            <a:r>
              <a:rPr lang="en-US" dirty="0" err="1" smtClean="0"/>
              <a:t>Taarifa</a:t>
            </a:r>
            <a:r>
              <a:rPr lang="en-US" dirty="0" smtClean="0"/>
              <a:t> </a:t>
            </a:r>
            <a:r>
              <a:rPr lang="en-US" dirty="0" err="1" smtClean="0"/>
              <a:t>za</a:t>
            </a:r>
            <a:r>
              <a:rPr lang="en-US" dirty="0" smtClean="0"/>
              <a:t> </a:t>
            </a:r>
            <a:r>
              <a:rPr lang="en-US" dirty="0" err="1" smtClean="0"/>
              <a:t>Washiriki</a:t>
            </a:r>
            <a:endParaRPr lang="en-US" dirty="0" smtClean="0"/>
          </a:p>
          <a:p>
            <a:pPr lvl="1">
              <a:defRPr/>
            </a:pPr>
            <a:r>
              <a:rPr lang="en-US" dirty="0" err="1" smtClean="0">
                <a:solidFill>
                  <a:schemeClr val="tx1"/>
                </a:solidFill>
              </a:rPr>
              <a:t>Elimu</a:t>
            </a:r>
            <a:endParaRPr lang="en-US" dirty="0" smtClean="0">
              <a:solidFill>
                <a:schemeClr val="tx1"/>
              </a:solidFill>
            </a:endParaRPr>
          </a:p>
          <a:p>
            <a:pPr lvl="1">
              <a:defRPr/>
            </a:pPr>
            <a:r>
              <a:rPr lang="en-US" dirty="0" err="1" smtClean="0">
                <a:solidFill>
                  <a:schemeClr val="tx1"/>
                </a:solidFill>
              </a:rPr>
              <a:t>Vyombo</a:t>
            </a:r>
            <a:r>
              <a:rPr lang="en-US" dirty="0" smtClean="0">
                <a:solidFill>
                  <a:schemeClr val="tx1"/>
                </a:solidFill>
              </a:rPr>
              <a:t> </a:t>
            </a:r>
            <a:r>
              <a:rPr lang="en-US" dirty="0" err="1" smtClean="0">
                <a:solidFill>
                  <a:schemeClr val="tx1"/>
                </a:solidFill>
              </a:rPr>
              <a:t>vya</a:t>
            </a:r>
            <a:r>
              <a:rPr lang="en-US" dirty="0" smtClean="0">
                <a:solidFill>
                  <a:schemeClr val="tx1"/>
                </a:solidFill>
              </a:rPr>
              <a:t> </a:t>
            </a:r>
            <a:r>
              <a:rPr lang="en-US" dirty="0" err="1" smtClean="0">
                <a:solidFill>
                  <a:schemeClr val="tx1"/>
                </a:solidFill>
              </a:rPr>
              <a:t>Habari</a:t>
            </a:r>
            <a:endParaRPr lang="en-US" dirty="0" smtClean="0">
              <a:solidFill>
                <a:schemeClr val="tx1"/>
              </a:solidFill>
            </a:endParaRPr>
          </a:p>
          <a:p>
            <a:pPr lvl="1">
              <a:defRPr/>
            </a:pPr>
            <a:r>
              <a:rPr lang="en-US" dirty="0" err="1" smtClean="0">
                <a:solidFill>
                  <a:schemeClr val="tx1"/>
                </a:solidFill>
              </a:rPr>
              <a:t>Ndoa</a:t>
            </a:r>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lstStyle/>
          <a:p>
            <a:r>
              <a:rPr lang="en-US" smtClean="0"/>
              <a:t>Matokeo Muhimu</a:t>
            </a:r>
          </a:p>
        </p:txBody>
      </p:sp>
      <p:sp>
        <p:nvSpPr>
          <p:cNvPr id="21507" name="Content Placeholder 2"/>
          <p:cNvSpPr>
            <a:spLocks noGrp="1"/>
          </p:cNvSpPr>
          <p:nvPr>
            <p:ph idx="1"/>
          </p:nvPr>
        </p:nvSpPr>
        <p:spPr>
          <a:xfrm>
            <a:off x="304800" y="1295400"/>
            <a:ext cx="8534400" cy="4525963"/>
          </a:xfrm>
        </p:spPr>
        <p:txBody>
          <a:bodyPr/>
          <a:lstStyle/>
          <a:p>
            <a:pPr marL="285750" indent="-285750"/>
            <a:r>
              <a:rPr lang="en-US" sz="2000" b="1" smtClean="0">
                <a:solidFill>
                  <a:schemeClr val="tx2"/>
                </a:solidFill>
              </a:rPr>
              <a:t>59%</a:t>
            </a:r>
            <a:r>
              <a:rPr lang="en-US" sz="2000" smtClean="0">
                <a:solidFill>
                  <a:schemeClr val="tx2"/>
                </a:solidFill>
              </a:rPr>
              <a:t> </a:t>
            </a:r>
            <a:r>
              <a:rPr lang="en-US" sz="2000" smtClean="0"/>
              <a:t>ya kaya zinapata </a:t>
            </a:r>
            <a:r>
              <a:rPr lang="en-US" sz="2000" b="1" smtClean="0">
                <a:solidFill>
                  <a:schemeClr val="tx2"/>
                </a:solidFill>
              </a:rPr>
              <a:t>maji ya kunywa kutoka katika chanzo kilichoboreshwa</a:t>
            </a:r>
            <a:r>
              <a:rPr lang="en-US" sz="2000" smtClean="0"/>
              <a:t>.</a:t>
            </a:r>
          </a:p>
          <a:p>
            <a:pPr marL="285750" indent="-285750"/>
            <a:r>
              <a:rPr lang="en-US" sz="2000" smtClean="0"/>
              <a:t> </a:t>
            </a:r>
            <a:r>
              <a:rPr lang="en-US" sz="2000" b="1" smtClean="0">
                <a:solidFill>
                  <a:schemeClr val="tx2"/>
                </a:solidFill>
              </a:rPr>
              <a:t>15%</a:t>
            </a:r>
            <a:r>
              <a:rPr lang="en-US" sz="2000" smtClean="0"/>
              <a:t> ya kaya zina </a:t>
            </a:r>
            <a:r>
              <a:rPr lang="en-US" sz="2000" b="1" smtClean="0">
                <a:solidFill>
                  <a:schemeClr val="tx2"/>
                </a:solidFill>
              </a:rPr>
              <a:t>umeme</a:t>
            </a:r>
            <a:r>
              <a:rPr lang="en-US" sz="2000" smtClean="0"/>
              <a:t>.</a:t>
            </a:r>
          </a:p>
          <a:p>
            <a:pPr marL="285750" indent="-285750"/>
            <a:r>
              <a:rPr lang="en-US" sz="2000" b="1" smtClean="0">
                <a:solidFill>
                  <a:schemeClr val="tx2"/>
                </a:solidFill>
              </a:rPr>
              <a:t>18%</a:t>
            </a:r>
            <a:r>
              <a:rPr lang="en-US" sz="2000" smtClean="0"/>
              <a:t> ya wanawake na </a:t>
            </a:r>
            <a:r>
              <a:rPr lang="en-US" sz="2000" b="1" smtClean="0">
                <a:solidFill>
                  <a:schemeClr val="tx2"/>
                </a:solidFill>
              </a:rPr>
              <a:t>9%</a:t>
            </a:r>
            <a:r>
              <a:rPr lang="en-US" sz="2000" smtClean="0">
                <a:solidFill>
                  <a:schemeClr val="tx2"/>
                </a:solidFill>
              </a:rPr>
              <a:t> </a:t>
            </a:r>
            <a:r>
              <a:rPr lang="en-US" sz="2000" smtClean="0"/>
              <a:t>ya wanaume </a:t>
            </a:r>
            <a:r>
              <a:rPr lang="en-US" sz="2000" b="1" smtClean="0">
                <a:solidFill>
                  <a:schemeClr val="tx2"/>
                </a:solidFill>
              </a:rPr>
              <a:t>hawana elimu rasmi</a:t>
            </a:r>
            <a:r>
              <a:rPr lang="en-US" sz="2000" smtClean="0"/>
              <a:t>.</a:t>
            </a:r>
          </a:p>
          <a:p>
            <a:pPr marL="285750" indent="-285750"/>
            <a:r>
              <a:rPr lang="en-US" sz="2000" b="1" smtClean="0">
                <a:solidFill>
                  <a:schemeClr val="tx2"/>
                </a:solidFill>
              </a:rPr>
              <a:t>49%</a:t>
            </a:r>
            <a:r>
              <a:rPr lang="en-US" sz="2000" smtClean="0"/>
              <a:t> ya wanawake na </a:t>
            </a:r>
            <a:r>
              <a:rPr lang="en-US" sz="2000" b="1" smtClean="0">
                <a:solidFill>
                  <a:schemeClr val="tx2"/>
                </a:solidFill>
              </a:rPr>
              <a:t>74%</a:t>
            </a:r>
            <a:r>
              <a:rPr lang="en-US" sz="2000" smtClean="0">
                <a:solidFill>
                  <a:schemeClr val="tx2"/>
                </a:solidFill>
              </a:rPr>
              <a:t> </a:t>
            </a:r>
            <a:r>
              <a:rPr lang="en-US" sz="2000" smtClean="0"/>
              <a:t>ya wanaume </a:t>
            </a:r>
            <a:r>
              <a:rPr lang="en-US" sz="2000" b="1" smtClean="0">
                <a:solidFill>
                  <a:schemeClr val="tx2"/>
                </a:solidFill>
              </a:rPr>
              <a:t>wanasikiliza redio </a:t>
            </a:r>
            <a:r>
              <a:rPr lang="en-US" sz="2000" smtClean="0"/>
              <a:t>angalau mara moja kwa wiki. Hata hivyo, </a:t>
            </a:r>
            <a:r>
              <a:rPr lang="en-US" sz="2000" b="1" smtClean="0">
                <a:solidFill>
                  <a:schemeClr val="tx2"/>
                </a:solidFill>
              </a:rPr>
              <a:t>44%</a:t>
            </a:r>
            <a:r>
              <a:rPr lang="en-US" sz="2000" smtClean="0">
                <a:solidFill>
                  <a:schemeClr val="tx2"/>
                </a:solidFill>
              </a:rPr>
              <a:t> </a:t>
            </a:r>
            <a:r>
              <a:rPr lang="en-US" sz="2000" smtClean="0"/>
              <a:t>ya wanawake na </a:t>
            </a:r>
            <a:r>
              <a:rPr lang="en-US" sz="2000" b="1" smtClean="0">
                <a:solidFill>
                  <a:schemeClr val="tx2"/>
                </a:solidFill>
              </a:rPr>
              <a:t>23%</a:t>
            </a:r>
            <a:r>
              <a:rPr lang="en-US" sz="2000" smtClean="0">
                <a:solidFill>
                  <a:schemeClr val="tx2"/>
                </a:solidFill>
              </a:rPr>
              <a:t> </a:t>
            </a:r>
            <a:r>
              <a:rPr lang="en-US" sz="2000" smtClean="0"/>
              <a:t>ya wanaume </a:t>
            </a:r>
            <a:r>
              <a:rPr lang="en-US" sz="2000" b="1" smtClean="0">
                <a:solidFill>
                  <a:schemeClr val="tx2"/>
                </a:solidFill>
              </a:rPr>
              <a:t>HAWASIKILIZI redio, hawasomi magazeti wala hawatazami televisheni kila wiki</a:t>
            </a:r>
            <a:r>
              <a:rPr lang="en-US" sz="2000" smtClean="0"/>
              <a:t>.</a:t>
            </a:r>
          </a:p>
          <a:p>
            <a:pPr marL="285750" indent="-285750"/>
            <a:r>
              <a:rPr lang="en-US" sz="2000" b="1" smtClean="0">
                <a:solidFill>
                  <a:schemeClr val="tx2"/>
                </a:solidFill>
              </a:rPr>
              <a:t>63%</a:t>
            </a:r>
            <a:r>
              <a:rPr lang="en-US" sz="2000" smtClean="0">
                <a:solidFill>
                  <a:schemeClr val="tx2"/>
                </a:solidFill>
              </a:rPr>
              <a:t> </a:t>
            </a:r>
            <a:r>
              <a:rPr lang="en-US" sz="2000" smtClean="0"/>
              <a:t>ya wanawake na </a:t>
            </a:r>
            <a:r>
              <a:rPr lang="en-US" sz="2000" b="1" smtClean="0">
                <a:solidFill>
                  <a:schemeClr val="tx2"/>
                </a:solidFill>
              </a:rPr>
              <a:t>53%</a:t>
            </a:r>
            <a:r>
              <a:rPr lang="en-US" sz="2000" smtClean="0"/>
              <a:t> ya wanaume </a:t>
            </a:r>
            <a:r>
              <a:rPr lang="en-US" sz="2000" b="1" smtClean="0">
                <a:solidFill>
                  <a:schemeClr val="tx2"/>
                </a:solidFill>
              </a:rPr>
              <a:t>wako katika ndoa au wanaishi na wenzi</a:t>
            </a:r>
            <a:r>
              <a:rPr lang="en-US" sz="2000" smtClean="0"/>
              <a:t>.</a:t>
            </a:r>
          </a:p>
          <a:p>
            <a:pPr marL="285750" indent="-285750"/>
            <a:r>
              <a:rPr lang="en-US" sz="2000" smtClean="0"/>
              <a:t>Wastani wa umri wakati </a:t>
            </a:r>
            <a:r>
              <a:rPr lang="en-US" sz="2000" b="1" smtClean="0">
                <a:solidFill>
                  <a:schemeClr val="tx2"/>
                </a:solidFill>
              </a:rPr>
              <a:t>wa ndoa ya kwanza </a:t>
            </a:r>
            <a:r>
              <a:rPr lang="en-US" sz="2000" smtClean="0"/>
              <a:t>ni miaka </a:t>
            </a:r>
            <a:r>
              <a:rPr lang="en-US" sz="2000" b="1" smtClean="0">
                <a:solidFill>
                  <a:schemeClr val="tx2"/>
                </a:solidFill>
              </a:rPr>
              <a:t>19.1</a:t>
            </a:r>
            <a:r>
              <a:rPr lang="en-US" sz="2000" smtClean="0">
                <a:solidFill>
                  <a:schemeClr val="tx2"/>
                </a:solidFill>
              </a:rPr>
              <a:t> </a:t>
            </a:r>
            <a:r>
              <a:rPr lang="en-US" sz="2000" smtClean="0"/>
              <a:t>kwa wanawake na miaka </a:t>
            </a:r>
            <a:r>
              <a:rPr lang="en-US" sz="2000" b="1" smtClean="0">
                <a:solidFill>
                  <a:schemeClr val="tx2"/>
                </a:solidFill>
              </a:rPr>
              <a:t>24.4 </a:t>
            </a:r>
            <a:r>
              <a:rPr lang="en-US" sz="2000" smtClean="0"/>
              <a:t>kwa wanaume.</a:t>
            </a:r>
          </a:p>
          <a:p>
            <a:pPr marL="285750" indent="-285750"/>
            <a:r>
              <a:rPr lang="en-US" sz="2000" smtClean="0"/>
              <a:t>Wastani wa umri wakati </a:t>
            </a:r>
            <a:r>
              <a:rPr lang="en-US" sz="2000" b="1" smtClean="0">
                <a:solidFill>
                  <a:schemeClr val="tx2"/>
                </a:solidFill>
              </a:rPr>
              <a:t>wakati wa kujamiiana kwa mara ya kwanza </a:t>
            </a:r>
            <a:r>
              <a:rPr lang="en-US" sz="2000" smtClean="0"/>
              <a:t>ni miaka </a:t>
            </a:r>
            <a:r>
              <a:rPr lang="en-US" sz="2000" b="1" smtClean="0">
                <a:solidFill>
                  <a:schemeClr val="tx2"/>
                </a:solidFill>
              </a:rPr>
              <a:t>17.9 </a:t>
            </a:r>
            <a:r>
              <a:rPr lang="en-US" sz="2000" smtClean="0"/>
              <a:t>kwa wanawake na miaka </a:t>
            </a:r>
            <a:r>
              <a:rPr lang="en-US" sz="2000" b="1" smtClean="0">
                <a:solidFill>
                  <a:schemeClr val="tx2"/>
                </a:solidFill>
              </a:rPr>
              <a:t>18.8 </a:t>
            </a:r>
            <a:r>
              <a:rPr lang="en-US" sz="2000" smtClean="0"/>
              <a:t>kwa wanaume.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Kaya nchini Tanzania </a:t>
            </a:r>
          </a:p>
        </p:txBody>
      </p:sp>
      <p:sp>
        <p:nvSpPr>
          <p:cNvPr id="3" name="Content Placeholder 2"/>
          <p:cNvSpPr>
            <a:spLocks noGrp="1"/>
          </p:cNvSpPr>
          <p:nvPr>
            <p:ph idx="1"/>
          </p:nvPr>
        </p:nvSpPr>
        <p:spPr/>
        <p:txBody>
          <a:bodyPr/>
          <a:lstStyle/>
          <a:p>
            <a:pPr>
              <a:defRPr/>
            </a:pPr>
            <a:r>
              <a:rPr lang="en-US" b="1" dirty="0" smtClean="0">
                <a:solidFill>
                  <a:schemeClr val="tx2"/>
                </a:solidFill>
              </a:rPr>
              <a:t>24% </a:t>
            </a:r>
            <a:r>
              <a:rPr lang="en-US" dirty="0" err="1" smtClean="0"/>
              <a:t>ya</a:t>
            </a:r>
            <a:r>
              <a:rPr lang="en-US" dirty="0" smtClean="0"/>
              <a:t> </a:t>
            </a:r>
            <a:r>
              <a:rPr lang="en-US" dirty="0" err="1" smtClean="0"/>
              <a:t>kaya</a:t>
            </a:r>
            <a:r>
              <a:rPr lang="en-US" dirty="0" smtClean="0"/>
              <a:t> </a:t>
            </a:r>
            <a:r>
              <a:rPr lang="en-US" b="1" dirty="0" err="1" smtClean="0">
                <a:solidFill>
                  <a:schemeClr val="tx2"/>
                </a:solidFill>
              </a:rPr>
              <a:t>zinaongozwa</a:t>
            </a:r>
            <a:r>
              <a:rPr lang="en-US" b="1" dirty="0" smtClean="0">
                <a:solidFill>
                  <a:schemeClr val="tx2"/>
                </a:solidFill>
              </a:rPr>
              <a:t> </a:t>
            </a:r>
            <a:r>
              <a:rPr lang="en-US" b="1" dirty="0" err="1" smtClean="0">
                <a:solidFill>
                  <a:schemeClr val="tx2"/>
                </a:solidFill>
              </a:rPr>
              <a:t>na</a:t>
            </a:r>
            <a:r>
              <a:rPr lang="en-US" b="1" dirty="0" smtClean="0">
                <a:solidFill>
                  <a:schemeClr val="tx2"/>
                </a:solidFill>
              </a:rPr>
              <a:t> </a:t>
            </a:r>
            <a:r>
              <a:rPr lang="en-US" b="1" dirty="0" err="1" smtClean="0">
                <a:solidFill>
                  <a:schemeClr val="tx2"/>
                </a:solidFill>
              </a:rPr>
              <a:t>wanawake</a:t>
            </a:r>
            <a:endParaRPr lang="en-US" b="1" dirty="0" smtClean="0">
              <a:solidFill>
                <a:schemeClr val="tx2"/>
              </a:solidFill>
            </a:endParaRPr>
          </a:p>
          <a:p>
            <a:pPr>
              <a:defRPr/>
            </a:pPr>
            <a:r>
              <a:rPr lang="en-US" dirty="0" err="1" smtClean="0"/>
              <a:t>Kaya</a:t>
            </a:r>
            <a:r>
              <a:rPr lang="en-US" dirty="0" smtClean="0"/>
              <a:t> </a:t>
            </a:r>
            <a:r>
              <a:rPr lang="en-US" dirty="0" err="1" smtClean="0"/>
              <a:t>nchini</a:t>
            </a:r>
            <a:r>
              <a:rPr lang="en-US" dirty="0" smtClean="0"/>
              <a:t> Tanzania </a:t>
            </a:r>
            <a:r>
              <a:rPr lang="en-US" dirty="0" err="1" smtClean="0"/>
              <a:t>zina</a:t>
            </a:r>
            <a:r>
              <a:rPr lang="en-US" dirty="0" smtClean="0"/>
              <a:t> </a:t>
            </a:r>
            <a:r>
              <a:rPr lang="en-US" dirty="0" err="1" smtClean="0"/>
              <a:t>wastani</a:t>
            </a:r>
            <a:r>
              <a:rPr lang="en-US" dirty="0" smtClean="0"/>
              <a:t> </a:t>
            </a:r>
            <a:r>
              <a:rPr lang="en-US" dirty="0" err="1" smtClean="0"/>
              <a:t>wa</a:t>
            </a:r>
            <a:r>
              <a:rPr lang="en-US" dirty="0" smtClean="0"/>
              <a:t> </a:t>
            </a:r>
            <a:r>
              <a:rPr lang="en-US" b="1" dirty="0" err="1" smtClean="0">
                <a:solidFill>
                  <a:schemeClr val="tx2"/>
                </a:solidFill>
              </a:rPr>
              <a:t>watu</a:t>
            </a:r>
            <a:r>
              <a:rPr lang="en-US" b="1" dirty="0" smtClean="0">
                <a:solidFill>
                  <a:schemeClr val="tx2"/>
                </a:solidFill>
              </a:rPr>
              <a:t> 5.1 </a:t>
            </a:r>
          </a:p>
          <a:p>
            <a:pPr>
              <a:defRPr/>
            </a:pPr>
            <a:r>
              <a:rPr lang="en-US" b="1" dirty="0" smtClean="0">
                <a:solidFill>
                  <a:schemeClr val="tx2"/>
                </a:solidFill>
              </a:rPr>
              <a:t>31% </a:t>
            </a:r>
            <a:r>
              <a:rPr lang="en-US" dirty="0" err="1" smtClean="0"/>
              <a:t>ya</a:t>
            </a:r>
            <a:r>
              <a:rPr lang="en-US" dirty="0" smtClean="0"/>
              <a:t> </a:t>
            </a:r>
            <a:r>
              <a:rPr lang="en-US" dirty="0" err="1" smtClean="0"/>
              <a:t>kaya</a:t>
            </a:r>
            <a:r>
              <a:rPr lang="en-US" dirty="0" smtClean="0"/>
              <a:t> </a:t>
            </a:r>
            <a:r>
              <a:rPr lang="en-US" dirty="0" err="1" smtClean="0"/>
              <a:t>nchini</a:t>
            </a:r>
            <a:r>
              <a:rPr lang="en-US" dirty="0" smtClean="0"/>
              <a:t> Tanzania </a:t>
            </a:r>
            <a:r>
              <a:rPr lang="en-US" dirty="0" err="1" smtClean="0"/>
              <a:t>zina</a:t>
            </a:r>
            <a:r>
              <a:rPr lang="en-US" dirty="0" smtClean="0"/>
              <a:t> </a:t>
            </a:r>
            <a:r>
              <a:rPr lang="en-US" dirty="0" err="1" smtClean="0"/>
              <a:t>watoto</a:t>
            </a:r>
            <a:r>
              <a:rPr lang="en-US" dirty="0" smtClean="0"/>
              <a:t> </a:t>
            </a:r>
            <a:r>
              <a:rPr lang="en-US" dirty="0" err="1" smtClean="0"/>
              <a:t>wa</a:t>
            </a:r>
            <a:r>
              <a:rPr lang="en-US" dirty="0" smtClean="0"/>
              <a:t> </a:t>
            </a:r>
            <a:r>
              <a:rPr lang="en-US" dirty="0" err="1" smtClean="0"/>
              <a:t>kulea</a:t>
            </a:r>
            <a:r>
              <a:rPr lang="en-US" dirty="0" smtClean="0"/>
              <a:t> </a:t>
            </a:r>
            <a:r>
              <a:rPr lang="en-US" dirty="0" err="1" smtClean="0"/>
              <a:t>na</a:t>
            </a:r>
            <a:r>
              <a:rPr lang="en-US" dirty="0" smtClean="0"/>
              <a:t>/au </a:t>
            </a:r>
            <a:r>
              <a:rPr lang="en-US" dirty="0" err="1" smtClean="0"/>
              <a:t>watoto</a:t>
            </a:r>
            <a:r>
              <a:rPr lang="en-US" dirty="0" smtClean="0"/>
              <a:t> </a:t>
            </a:r>
            <a:r>
              <a:rPr lang="en-US" dirty="0" err="1" smtClean="0"/>
              <a:t>yatima</a:t>
            </a:r>
            <a:endParaRPr lang="en-US" b="1" dirty="0" smtClean="0">
              <a:solidFill>
                <a:schemeClr val="tx2"/>
              </a:solidFill>
            </a:endParaRPr>
          </a:p>
          <a:p>
            <a:pPr>
              <a:defRPr/>
            </a:pPr>
            <a:r>
              <a:rPr lang="en-US" b="1" dirty="0" smtClean="0">
                <a:solidFill>
                  <a:schemeClr val="tx2"/>
                </a:solidFill>
              </a:rPr>
              <a:t>48% </a:t>
            </a:r>
            <a:r>
              <a:rPr lang="en-US" dirty="0" err="1" smtClean="0"/>
              <a:t>ya</a:t>
            </a:r>
            <a:r>
              <a:rPr lang="en-US" dirty="0" smtClean="0"/>
              <a:t> </a:t>
            </a:r>
            <a:r>
              <a:rPr lang="en-US" dirty="0" err="1" smtClean="0"/>
              <a:t>watu</a:t>
            </a:r>
            <a:r>
              <a:rPr lang="en-US" dirty="0" smtClean="0"/>
              <a:t> </a:t>
            </a:r>
            <a:r>
              <a:rPr lang="en-US" dirty="0" err="1" smtClean="0"/>
              <a:t>wote</a:t>
            </a:r>
            <a:r>
              <a:rPr lang="en-US" dirty="0" smtClean="0"/>
              <a:t> </a:t>
            </a:r>
            <a:r>
              <a:rPr lang="en-US" dirty="0" err="1" smtClean="0"/>
              <a:t>nchini</a:t>
            </a:r>
            <a:r>
              <a:rPr lang="en-US" dirty="0" smtClean="0"/>
              <a:t> Tanzania </a:t>
            </a:r>
            <a:r>
              <a:rPr lang="en-US" b="1" dirty="0" err="1" smtClean="0">
                <a:solidFill>
                  <a:schemeClr val="tx2"/>
                </a:solidFill>
              </a:rPr>
              <a:t>ni</a:t>
            </a:r>
            <a:r>
              <a:rPr lang="en-US" b="1" dirty="0" smtClean="0">
                <a:solidFill>
                  <a:schemeClr val="tx2"/>
                </a:solidFill>
              </a:rPr>
              <a:t> </a:t>
            </a:r>
            <a:r>
              <a:rPr lang="en-US" b="1" dirty="0" err="1" smtClean="0">
                <a:solidFill>
                  <a:schemeClr val="tx2"/>
                </a:solidFill>
              </a:rPr>
              <a:t>wenye</a:t>
            </a:r>
            <a:r>
              <a:rPr lang="en-US" b="1" dirty="0" smtClean="0">
                <a:solidFill>
                  <a:schemeClr val="tx2"/>
                </a:solidFill>
              </a:rPr>
              <a:t> </a:t>
            </a:r>
            <a:r>
              <a:rPr lang="en-US" b="1" dirty="0" err="1" smtClean="0">
                <a:solidFill>
                  <a:schemeClr val="tx2"/>
                </a:solidFill>
              </a:rPr>
              <a:t>miaka</a:t>
            </a:r>
            <a:r>
              <a:rPr lang="en-US" b="1" dirty="0" smtClean="0">
                <a:solidFill>
                  <a:schemeClr val="tx2"/>
                </a:solidFill>
              </a:rPr>
              <a:t> </a:t>
            </a:r>
            <a:r>
              <a:rPr lang="en-US" b="1" dirty="0" err="1" smtClean="0">
                <a:solidFill>
                  <a:schemeClr val="tx2"/>
                </a:solidFill>
              </a:rPr>
              <a:t>chini</a:t>
            </a:r>
            <a:r>
              <a:rPr lang="en-US" b="1" dirty="0" smtClean="0">
                <a:solidFill>
                  <a:schemeClr val="tx2"/>
                </a:solidFill>
              </a:rPr>
              <a:t> </a:t>
            </a:r>
            <a:r>
              <a:rPr lang="en-US" b="1" dirty="0" err="1" smtClean="0">
                <a:solidFill>
                  <a:schemeClr val="tx2"/>
                </a:solidFill>
              </a:rPr>
              <a:t>ya</a:t>
            </a:r>
            <a:r>
              <a:rPr lang="en-US" b="1" dirty="0" smtClean="0">
                <a:solidFill>
                  <a:schemeClr val="tx2"/>
                </a:solidFill>
              </a:rPr>
              <a:t> 15</a:t>
            </a:r>
          </a:p>
          <a:p>
            <a:pPr marL="0" indent="0">
              <a:buFontTx/>
              <a:buNone/>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Maji ya Kunywa </a:t>
            </a:r>
          </a:p>
        </p:txBody>
      </p:sp>
      <p:graphicFrame>
        <p:nvGraphicFramePr>
          <p:cNvPr id="5123" name="Content Placeholder 3"/>
          <p:cNvGraphicFramePr>
            <a:graphicFrameLocks noGrp="1"/>
          </p:cNvGraphicFramePr>
          <p:nvPr>
            <p:ph idx="1"/>
          </p:nvPr>
        </p:nvGraphicFramePr>
        <p:xfrm>
          <a:off x="152400" y="1374775"/>
          <a:ext cx="7823200" cy="5456238"/>
        </p:xfrm>
        <a:graphic>
          <a:graphicData uri="http://schemas.openxmlformats.org/presentationml/2006/ole">
            <mc:AlternateContent xmlns:mc="http://schemas.openxmlformats.org/markup-compatibility/2006">
              <mc:Choice xmlns:v="urn:schemas-microsoft-com:vml" Requires="v">
                <p:oleObj spid="_x0000_s5125" r:id="rId5" imgW="7821846" imgH="5456393" progId="Excel.Chart.8">
                  <p:embed/>
                </p:oleObj>
              </mc:Choice>
              <mc:Fallback>
                <p:oleObj r:id="rId5" imgW="7821846" imgH="5456393" progId="Excel.Chart.8">
                  <p:embed/>
                  <p:pic>
                    <p:nvPicPr>
                      <p:cNvPr id="0" name="Content Placeholder 3"/>
                      <p:cNvPicPr>
                        <a:picLocks noGrp="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374775"/>
                        <a:ext cx="7823200" cy="545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4" name="TextBox 4"/>
          <p:cNvSpPr txBox="1">
            <a:spLocks noChangeArrowheads="1"/>
          </p:cNvSpPr>
          <p:nvPr/>
        </p:nvSpPr>
        <p:spPr bwMode="auto">
          <a:xfrm>
            <a:off x="304800" y="1190625"/>
            <a:ext cx="8001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Asilimia ya Kaya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52400" y="274638"/>
            <a:ext cx="8915400" cy="1143000"/>
          </a:xfrm>
        </p:spPr>
        <p:txBody>
          <a:bodyPr/>
          <a:lstStyle/>
          <a:p>
            <a:r>
              <a:rPr lang="en-US" sz="4000" smtClean="0"/>
              <a:t>Mwenendo wa Upatikanaji wa Maji Salama ya Kunywa </a:t>
            </a:r>
          </a:p>
        </p:txBody>
      </p:sp>
      <p:graphicFrame>
        <p:nvGraphicFramePr>
          <p:cNvPr id="6147" name="Chart 8"/>
          <p:cNvGraphicFramePr>
            <a:graphicFrameLocks/>
          </p:cNvGraphicFramePr>
          <p:nvPr/>
        </p:nvGraphicFramePr>
        <p:xfrm>
          <a:off x="635000" y="2159000"/>
          <a:ext cx="7797800" cy="4445000"/>
        </p:xfrm>
        <a:graphic>
          <a:graphicData uri="http://schemas.openxmlformats.org/presentationml/2006/ole">
            <mc:AlternateContent xmlns:mc="http://schemas.openxmlformats.org/markup-compatibility/2006">
              <mc:Choice xmlns:v="urn:schemas-microsoft-com:vml" Requires="v">
                <p:oleObj spid="_x0000_s6149" r:id="rId4" imgW="7797460" imgH="4444369" progId="Excel.Chart.8">
                  <p:embed/>
                </p:oleObj>
              </mc:Choice>
              <mc:Fallback>
                <p:oleObj r:id="rId4" imgW="7797460" imgH="4444369" progId="Excel.Chart.8">
                  <p:embed/>
                  <p:pic>
                    <p:nvPicPr>
                      <p:cNvPr id="0" name="Chart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2159000"/>
                        <a:ext cx="77978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8" name="Text Box 10"/>
          <p:cNvSpPr txBox="1">
            <a:spLocks noChangeArrowheads="1"/>
          </p:cNvSpPr>
          <p:nvPr/>
        </p:nvSpPr>
        <p:spPr bwMode="auto">
          <a:xfrm>
            <a:off x="381000" y="1447800"/>
            <a:ext cx="6477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Asilimia ya kaya zinazopata maji katika vyanzo vilivyoboreshwa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0"/>
            <a:ext cx="8229600" cy="1143000"/>
          </a:xfrm>
        </p:spPr>
        <p:txBody>
          <a:bodyPr/>
          <a:lstStyle/>
          <a:p>
            <a:r>
              <a:rPr lang="en-US" smtClean="0"/>
              <a:t>Tanzania ikoje ukilinganisha na nchi nyingine?</a:t>
            </a:r>
          </a:p>
        </p:txBody>
      </p:sp>
      <p:graphicFrame>
        <p:nvGraphicFramePr>
          <p:cNvPr id="7171" name="Chart Placeholder 7"/>
          <p:cNvGraphicFramePr>
            <a:graphicFrameLocks/>
          </p:cNvGraphicFramePr>
          <p:nvPr/>
        </p:nvGraphicFramePr>
        <p:xfrm>
          <a:off x="406400" y="1473200"/>
          <a:ext cx="8331200" cy="5435600"/>
        </p:xfrm>
        <a:graphic>
          <a:graphicData uri="http://schemas.openxmlformats.org/presentationml/2006/ole">
            <mc:AlternateContent xmlns:mc="http://schemas.openxmlformats.org/markup-compatibility/2006">
              <mc:Choice xmlns:v="urn:schemas-microsoft-com:vml" Requires="v">
                <p:oleObj spid="_x0000_s7176" r:id="rId4" imgW="8327858" imgH="5432007" progId="Excel.Chart.8">
                  <p:embed/>
                </p:oleObj>
              </mc:Choice>
              <mc:Fallback>
                <p:oleObj r:id="rId4" imgW="8327858" imgH="5432007" progId="Excel.Chart.8">
                  <p:embed/>
                  <p:pic>
                    <p:nvPicPr>
                      <p:cNvPr id="0" name="Chart Placeholder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473200"/>
                        <a:ext cx="8331200" cy="543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AutoShape 6"/>
          <p:cNvSpPr>
            <a:spLocks noChangeArrowheads="1"/>
          </p:cNvSpPr>
          <p:nvPr/>
        </p:nvSpPr>
        <p:spPr bwMode="auto">
          <a:xfrm>
            <a:off x="6953250" y="5029200"/>
            <a:ext cx="1600200" cy="656112"/>
          </a:xfrm>
          <a:prstGeom prst="leftArrow">
            <a:avLst>
              <a:gd name="adj1" fmla="val 50000"/>
              <a:gd name="adj2" fmla="val 70459"/>
            </a:avLst>
          </a:prstGeom>
          <a:solidFill>
            <a:schemeClr val="bg2"/>
          </a:solidFill>
          <a:ln>
            <a:solidFill>
              <a:schemeClr val="bg2"/>
            </a:solidFill>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en-US"/>
          </a:p>
        </p:txBody>
      </p:sp>
      <p:sp>
        <p:nvSpPr>
          <p:cNvPr id="7175" name="Text Box 7"/>
          <p:cNvSpPr txBox="1">
            <a:spLocks noChangeArrowheads="1"/>
          </p:cNvSpPr>
          <p:nvPr/>
        </p:nvSpPr>
        <p:spPr bwMode="auto">
          <a:xfrm>
            <a:off x="152400" y="1219200"/>
            <a:ext cx="4724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i="1">
                <a:latin typeface="Calibri" pitchFamily="34" charset="0"/>
              </a:rPr>
              <a:t>Asilimia ya kaya zinazopata maji salama ya kunywa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Muda Unaotumika Kupata Maji</a:t>
            </a:r>
            <a:br>
              <a:rPr lang="en-US" smtClean="0"/>
            </a:br>
            <a:r>
              <a:rPr lang="en-US" smtClean="0"/>
              <a:t>(Kwenda na kurudi)</a:t>
            </a:r>
          </a:p>
        </p:txBody>
      </p:sp>
      <p:graphicFrame>
        <p:nvGraphicFramePr>
          <p:cNvPr id="8195" name="Chart Placeholder 3"/>
          <p:cNvGraphicFramePr>
            <a:graphicFrameLocks/>
          </p:cNvGraphicFramePr>
          <p:nvPr/>
        </p:nvGraphicFramePr>
        <p:xfrm>
          <a:off x="406400" y="1625600"/>
          <a:ext cx="8331200" cy="4627563"/>
        </p:xfrm>
        <a:graphic>
          <a:graphicData uri="http://schemas.openxmlformats.org/presentationml/2006/ole">
            <mc:AlternateContent xmlns:mc="http://schemas.openxmlformats.org/markup-compatibility/2006">
              <mc:Choice xmlns:v="urn:schemas-microsoft-com:vml" Requires="v">
                <p:oleObj spid="_x0000_s8197" r:id="rId4" imgW="8327858" imgH="4627265" progId="Excel.Chart.8">
                  <p:embed/>
                </p:oleObj>
              </mc:Choice>
              <mc:Fallback>
                <p:oleObj r:id="rId4" imgW="8327858" imgH="4627265" progId="Excel.Chart.8">
                  <p:embed/>
                  <p:pic>
                    <p:nvPicPr>
                      <p:cNvPr id="0" name="Chart Placeholder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6256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196" name="Text Box 7"/>
          <p:cNvSpPr txBox="1">
            <a:spLocks noChangeArrowheads="1"/>
          </p:cNvSpPr>
          <p:nvPr/>
        </p:nvSpPr>
        <p:spPr bwMode="auto">
          <a:xfrm>
            <a:off x="152400" y="2133600"/>
            <a:ext cx="480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i="1">
                <a:latin typeface="Calibri" pitchFamily="34" charset="0"/>
              </a:rPr>
              <a:t>Asilimia ya kaya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Tanzania Ikoje Ukilinganisha na Nchi Nyingine?</a:t>
            </a:r>
          </a:p>
        </p:txBody>
      </p:sp>
      <p:graphicFrame>
        <p:nvGraphicFramePr>
          <p:cNvPr id="9219" name="Chart Placeholder 7"/>
          <p:cNvGraphicFramePr>
            <a:graphicFrameLocks noGrp="1"/>
          </p:cNvGraphicFramePr>
          <p:nvPr>
            <p:ph idx="1"/>
          </p:nvPr>
        </p:nvGraphicFramePr>
        <p:xfrm>
          <a:off x="635000" y="1549400"/>
          <a:ext cx="8331200" cy="5207000"/>
        </p:xfrm>
        <a:graphic>
          <a:graphicData uri="http://schemas.openxmlformats.org/presentationml/2006/ole">
            <mc:AlternateContent xmlns:mc="http://schemas.openxmlformats.org/markup-compatibility/2006">
              <mc:Choice xmlns:v="urn:schemas-microsoft-com:vml" Requires="v">
                <p:oleObj spid="_x0000_s9224" r:id="rId4" imgW="8333954" imgH="5206435" progId="Excel.Chart.8">
                  <p:embed/>
                </p:oleObj>
              </mc:Choice>
              <mc:Fallback>
                <p:oleObj r:id="rId4" imgW="8333954" imgH="5206435" progId="Excel.Chart.8">
                  <p:embed/>
                  <p:pic>
                    <p:nvPicPr>
                      <p:cNvPr id="0" name="Chart Placeholder 7"/>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1549400"/>
                        <a:ext cx="833120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AutoShape 6"/>
          <p:cNvSpPr>
            <a:spLocks noChangeArrowheads="1"/>
          </p:cNvSpPr>
          <p:nvPr/>
        </p:nvSpPr>
        <p:spPr bwMode="auto">
          <a:xfrm>
            <a:off x="6553200" y="4343400"/>
            <a:ext cx="1600200" cy="656112"/>
          </a:xfrm>
          <a:prstGeom prst="leftArrow">
            <a:avLst>
              <a:gd name="adj1" fmla="val 50000"/>
              <a:gd name="adj2" fmla="val 70459"/>
            </a:avLst>
          </a:prstGeom>
          <a:solidFill>
            <a:schemeClr val="bg2"/>
          </a:solidFill>
          <a:ln>
            <a:solidFill>
              <a:schemeClr val="bg2"/>
            </a:solidFill>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en-US"/>
          </a:p>
        </p:txBody>
      </p:sp>
      <p:sp>
        <p:nvSpPr>
          <p:cNvPr id="9223" name="Text Box 7"/>
          <p:cNvSpPr txBox="1">
            <a:spLocks noChangeArrowheads="1"/>
          </p:cNvSpPr>
          <p:nvPr/>
        </p:nvSpPr>
        <p:spPr bwMode="auto">
          <a:xfrm>
            <a:off x="6324600" y="5934075"/>
            <a:ext cx="28194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spcBef>
                <a:spcPct val="50000"/>
              </a:spcBef>
            </a:pPr>
            <a:r>
              <a:rPr lang="en-US" sz="1400" i="1">
                <a:latin typeface="Calibri" pitchFamily="34" charset="0"/>
              </a:rPr>
              <a:t>Asilimia ya kaya zinazotumia dakika 30 au zaidi kwenda na kurudi kutoka katika chanzo cha maji ya kunywa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Upatikanaji wa Umeme</a:t>
            </a:r>
          </a:p>
        </p:txBody>
      </p:sp>
      <p:sp>
        <p:nvSpPr>
          <p:cNvPr id="10243" name="Content Placeholder 2"/>
          <p:cNvSpPr>
            <a:spLocks noGrp="1"/>
          </p:cNvSpPr>
          <p:nvPr>
            <p:ph idx="1"/>
          </p:nvPr>
        </p:nvSpPr>
        <p:spPr/>
        <p:txBody>
          <a:bodyPr/>
          <a:lstStyle/>
          <a:p>
            <a:pPr marL="0" indent="0" algn="ctr">
              <a:buFontTx/>
              <a:buNone/>
            </a:pPr>
            <a:r>
              <a:rPr lang="en-US" b="1" smtClean="0">
                <a:solidFill>
                  <a:schemeClr val="tx2"/>
                </a:solidFill>
              </a:rPr>
              <a:t>15% </a:t>
            </a:r>
            <a:r>
              <a:rPr lang="en-US" smtClean="0"/>
              <a:t>ya kaya nchini Tanzania zina </a:t>
            </a:r>
            <a:r>
              <a:rPr lang="en-US" b="1" smtClean="0">
                <a:solidFill>
                  <a:schemeClr val="tx2"/>
                </a:solidFill>
              </a:rPr>
              <a:t>umeme</a:t>
            </a:r>
            <a:r>
              <a:rPr lang="en-US" smtClean="0"/>
              <a:t>.</a:t>
            </a:r>
          </a:p>
          <a:p>
            <a:pPr marL="0" indent="0" algn="ctr">
              <a:buFontTx/>
              <a:buNone/>
            </a:pPr>
            <a:endParaRPr lang="en-US" smtClean="0"/>
          </a:p>
          <a:p>
            <a:pPr marL="0" indent="0" algn="ctr">
              <a:buFontTx/>
              <a:buNone/>
            </a:pPr>
            <a:r>
              <a:rPr lang="en-US" b="1" smtClean="0">
                <a:solidFill>
                  <a:schemeClr val="tx2"/>
                </a:solidFill>
              </a:rPr>
              <a:t>46%</a:t>
            </a:r>
            <a:r>
              <a:rPr lang="en-US" smtClean="0"/>
              <a:t> ya kaya </a:t>
            </a:r>
            <a:r>
              <a:rPr lang="en-US" b="1" smtClean="0">
                <a:solidFill>
                  <a:schemeClr val="tx2"/>
                </a:solidFill>
              </a:rPr>
              <a:t>Mijini Bara </a:t>
            </a:r>
            <a:r>
              <a:rPr lang="en-US" smtClean="0"/>
              <a:t>zina umeme, ukilinganisha na </a:t>
            </a:r>
            <a:r>
              <a:rPr lang="en-US" b="1" smtClean="0">
                <a:solidFill>
                  <a:schemeClr val="tx2"/>
                </a:solidFill>
              </a:rPr>
              <a:t>4%</a:t>
            </a:r>
            <a:r>
              <a:rPr lang="en-US" smtClean="0"/>
              <a:t> tu ya kaya </a:t>
            </a:r>
            <a:r>
              <a:rPr lang="en-US" b="1" smtClean="0">
                <a:solidFill>
                  <a:schemeClr val="tx2"/>
                </a:solidFill>
              </a:rPr>
              <a:t>Vijijini Bara</a:t>
            </a:r>
            <a:r>
              <a:rPr lang="en-US" smtClean="0"/>
              <a:t>.</a:t>
            </a:r>
          </a:p>
          <a:p>
            <a:pPr marL="0" indent="0" algn="ctr">
              <a:buFontTx/>
              <a:buNone/>
            </a:pPr>
            <a:endParaRPr lang="en-US" smtClean="0"/>
          </a:p>
          <a:p>
            <a:pPr marL="0" indent="0" algn="ctr">
              <a:buFontTx/>
              <a:buNone/>
            </a:pPr>
            <a:r>
              <a:rPr lang="en-US" b="1" smtClean="0">
                <a:solidFill>
                  <a:schemeClr val="tx2"/>
                </a:solidFill>
              </a:rPr>
              <a:t>41%</a:t>
            </a:r>
            <a:r>
              <a:rPr lang="en-US" smtClean="0"/>
              <a:t> ya kaya </a:t>
            </a:r>
            <a:r>
              <a:rPr lang="en-US" b="1" smtClean="0">
                <a:solidFill>
                  <a:schemeClr val="tx2"/>
                </a:solidFill>
              </a:rPr>
              <a:t>Zanzibar</a:t>
            </a:r>
            <a:r>
              <a:rPr lang="en-US" smtClean="0"/>
              <a:t> zina umeme.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anzania HMIS 2011-12">
      <a:dk1>
        <a:sysClr val="windowText" lastClr="000000"/>
      </a:dk1>
      <a:lt1>
        <a:sysClr val="window" lastClr="FFFFFF"/>
      </a:lt1>
      <a:dk2>
        <a:srgbClr val="09A2DD"/>
      </a:dk2>
      <a:lt2>
        <a:srgbClr val="25B34B"/>
      </a:lt2>
      <a:accent1>
        <a:srgbClr val="09A2DD"/>
      </a:accent1>
      <a:accent2>
        <a:srgbClr val="25B34B"/>
      </a:accent2>
      <a:accent3>
        <a:srgbClr val="FBD013"/>
      </a:accent3>
      <a:accent4>
        <a:srgbClr val="58595B"/>
      </a:accent4>
      <a:accent5>
        <a:srgbClr val="C00000"/>
      </a:accent5>
      <a:accent6>
        <a:srgbClr val="97480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2644</TotalTime>
  <Words>1535</Words>
  <Application>Microsoft Office PowerPoint</Application>
  <PresentationFormat>On-screen Show (4:3)</PresentationFormat>
  <Paragraphs>116</Paragraphs>
  <Slides>20</Slides>
  <Notes>20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20</vt:i4>
      </vt:variant>
    </vt:vector>
  </HeadingPairs>
  <TitlesOfParts>
    <vt:vector size="26" baseType="lpstr">
      <vt:lpstr>Arial</vt:lpstr>
      <vt:lpstr>Calibri</vt:lpstr>
      <vt:lpstr>Gill Sans Std</vt:lpstr>
      <vt:lpstr>Default Design</vt:lpstr>
      <vt:lpstr>Microsoft Excel Chart</vt:lpstr>
      <vt:lpstr>Microsoft Office Excel Chart</vt:lpstr>
      <vt:lpstr>Taarifa za Kaya na Washiriki wa Utafiti</vt:lpstr>
      <vt:lpstr>PowerPoint Presentation</vt:lpstr>
      <vt:lpstr>Kaya nchini Tanzania </vt:lpstr>
      <vt:lpstr>Maji ya Kunywa </vt:lpstr>
      <vt:lpstr>Mwenendo wa Upatikanaji wa Maji Salama ya Kunywa </vt:lpstr>
      <vt:lpstr>Tanzania ikoje ukilinganisha na nchi nyingine?</vt:lpstr>
      <vt:lpstr>Muda Unaotumika Kupata Maji (Kwenda na kurudi)</vt:lpstr>
      <vt:lpstr>Tanzania Ikoje Ukilinganisha na Nchi Nyingine?</vt:lpstr>
      <vt:lpstr>Upatikanaji wa Umeme</vt:lpstr>
      <vt:lpstr>Umiliki wa Mali</vt:lpstr>
      <vt:lpstr>Viwango vya Utajiri</vt:lpstr>
      <vt:lpstr>Viwango vya Utajiri</vt:lpstr>
      <vt:lpstr>PowerPoint Presentation</vt:lpstr>
      <vt:lpstr>Viwango vya Elimu vya Washiriki Miaka 15-49</vt:lpstr>
      <vt:lpstr>Upatikanaji wa Habari</vt:lpstr>
      <vt:lpstr>Umiliki wa Simu ya Mkononi</vt:lpstr>
      <vt:lpstr>Hali ya Ndoa</vt:lpstr>
      <vt:lpstr>Mitala</vt:lpstr>
      <vt:lpstr>Umri Wakati wa Ndoa ya Kwanza na Umri Wakati wa Kuanza Ngono</vt:lpstr>
      <vt:lpstr>Matokeo Muhimu</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216</cp:revision>
  <dcterms:created xsi:type="dcterms:W3CDTF">2005-10-11T14:32:07Z</dcterms:created>
  <dcterms:modified xsi:type="dcterms:W3CDTF">2013-05-06T20:34:18Z</dcterms:modified>
</cp:coreProperties>
</file>