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323" r:id="rId2"/>
    <p:sldId id="325" r:id="rId3"/>
    <p:sldId id="326" r:id="rId4"/>
    <p:sldId id="327" r:id="rId5"/>
    <p:sldId id="324" r:id="rId6"/>
    <p:sldId id="329" r:id="rId7"/>
    <p:sldId id="328" r:id="rId8"/>
    <p:sldId id="330" r:id="rId9"/>
    <p:sldId id="331" r:id="rId10"/>
    <p:sldId id="321" r:id="rId11"/>
    <p:sldId id="314" r:id="rId12"/>
    <p:sldId id="316" r:id="rId13"/>
    <p:sldId id="332" r:id="rId14"/>
    <p:sldId id="333" r:id="rId15"/>
    <p:sldId id="318" r:id="rId16"/>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A2DD"/>
    <a:srgbClr val="FBD013"/>
    <a:srgbClr val="25B34B"/>
    <a:srgbClr val="38FF00"/>
    <a:srgbClr val="008000"/>
    <a:srgbClr val="FF6600"/>
    <a:srgbClr val="003300"/>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481" autoAdjust="0"/>
  </p:normalViewPr>
  <p:slideViewPr>
    <p:cSldViewPr>
      <p:cViewPr>
        <p:scale>
          <a:sx n="90" d="100"/>
          <a:sy n="90" d="100"/>
        </p:scale>
        <p:origin x="-510" y="-2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1818" y="360"/>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63988" y="0"/>
            <a:ext cx="3032125" cy="463550"/>
          </a:xfrm>
          <a:prstGeom prst="rect">
            <a:avLst/>
          </a:prstGeom>
        </p:spPr>
        <p:txBody>
          <a:bodyPr vert="horz" lIns="91440" tIns="45720" rIns="91440" bIns="45720" rtlCol="0"/>
          <a:lstStyle>
            <a:lvl1pPr algn="r">
              <a:defRPr sz="1200">
                <a:latin typeface="Arial" charset="0"/>
                <a:cs typeface="Arial" charset="0"/>
              </a:defRPr>
            </a:lvl1pPr>
          </a:lstStyle>
          <a:p>
            <a:pPr>
              <a:defRPr/>
            </a:pPr>
            <a:fld id="{7238448E-3F72-483F-A637-CDE137B25D9B}" type="datetimeFigureOut">
              <a:rPr lang="en-US"/>
              <a:pPr>
                <a:defRPr/>
              </a:pPr>
              <a:t>5/6/2013</a:t>
            </a:fld>
            <a:endParaRPr lang="en-US"/>
          </a:p>
        </p:txBody>
      </p:sp>
      <p:sp>
        <p:nvSpPr>
          <p:cNvPr id="4" name="Footer Placeholder 3"/>
          <p:cNvSpPr>
            <a:spLocks noGrp="1"/>
          </p:cNvSpPr>
          <p:nvPr>
            <p:ph type="ftr" sz="quarter" idx="2"/>
          </p:nvPr>
        </p:nvSpPr>
        <p:spPr>
          <a:xfrm>
            <a:off x="0" y="8818563"/>
            <a:ext cx="3032125" cy="46355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63988" y="8818563"/>
            <a:ext cx="3032125" cy="46355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E022DC9A-8F68-49B3-AA25-B8A53041377A}" type="slidenum">
              <a:rPr lang="en-US"/>
              <a:pPr>
                <a:defRPr/>
              </a:pPr>
              <a:t>‹#›</a:t>
            </a:fld>
            <a:endParaRPr lang="en-US"/>
          </a:p>
        </p:txBody>
      </p:sp>
    </p:spTree>
    <p:extLst>
      <p:ext uri="{BB962C8B-B14F-4D97-AF65-F5344CB8AC3E}">
        <p14:creationId xmlns:p14="http://schemas.microsoft.com/office/powerpoint/2010/main" val="3089977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63988"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a:defRPr sz="1200">
                <a:latin typeface="Arial" charset="0"/>
                <a:cs typeface="Arial" charset="0"/>
              </a:defRPr>
            </a:lvl1pPr>
          </a:lstStyle>
          <a:p>
            <a:pPr>
              <a:defRPr/>
            </a:pPr>
            <a:fld id="{D34CF3F7-4846-4C44-B8A9-C440C456237F}" type="slidenum">
              <a:rPr lang="en-US"/>
              <a:pPr>
                <a:defRPr/>
              </a:pPr>
              <a:t>‹#›</a:t>
            </a:fld>
            <a:endParaRPr lang="en-US"/>
          </a:p>
        </p:txBody>
      </p:sp>
    </p:spTree>
    <p:extLst>
      <p:ext uri="{BB962C8B-B14F-4D97-AF65-F5344CB8AC3E}">
        <p14:creationId xmlns:p14="http://schemas.microsoft.com/office/powerpoint/2010/main" val="23084014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B92581A-1092-472F-9890-E62F7A10A8AD}"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2B5A2E-10E9-4EB4-93BE-985D9D76769A}"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C8B712E-5231-41B7-B190-172F665ADDF2}" type="slidenum">
              <a:rPr lang="en-US" smtClean="0"/>
              <a:pPr eaLnBrk="1" hangingPunct="1"/>
              <a:t>11</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33450" y="4410075"/>
            <a:ext cx="5130800" cy="41767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DBE9CC2-11EC-4302-BE6D-1D3B8E84106F}" type="slidenum">
              <a:rPr lang="en-US" smtClean="0"/>
              <a:pPr eaLnBrk="1" hangingPunct="1"/>
              <a:t>12</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33450" y="4410075"/>
            <a:ext cx="5130800" cy="41767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058B499-6D45-4720-8C5F-F1CE15C10E7D}"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A6F71DB-9BB7-404C-AA2B-595E7E6A222F}" type="slidenum">
              <a:rPr lang="en-US" smtClean="0"/>
              <a:pPr eaLnBrk="1" hangingPunct="1"/>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901F079-FFD2-44A3-B645-8384F80B9FA8}" type="slidenum">
              <a:rPr lang="en-US" smtClean="0"/>
              <a:pPr eaLnBrk="1" hangingPunct="1"/>
              <a:t>15</a:t>
            </a:fld>
            <a:endParaRPr lang="en-US" smtClean="0"/>
          </a:p>
        </p:txBody>
      </p:sp>
      <p:sp>
        <p:nvSpPr>
          <p:cNvPr id="32771" name="Rectangle 2"/>
          <p:cNvSpPr>
            <a:spLocks noGrp="1" noRot="1" noChangeAspect="1" noChangeArrowheads="1" noTextEdit="1"/>
          </p:cNvSpPr>
          <p:nvPr>
            <p:ph type="sldImg"/>
          </p:nvPr>
        </p:nvSpPr>
        <p:spPr>
          <a:xfrm>
            <a:off x="1177925" y="696913"/>
            <a:ext cx="4643438" cy="3481387"/>
          </a:xfrm>
          <a:ln/>
        </p:spPr>
      </p:sp>
      <p:sp>
        <p:nvSpPr>
          <p:cNvPr id="32772" name="Rectangle 3"/>
          <p:cNvSpPr>
            <a:spLocks noGrp="1" noChangeArrowheads="1"/>
          </p:cNvSpPr>
          <p:nvPr>
            <p:ph type="body" idx="1"/>
          </p:nvPr>
        </p:nvSpPr>
        <p:spPr>
          <a:xfrm>
            <a:off x="933450" y="4410075"/>
            <a:ext cx="5130800" cy="41767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6" rIns="91291" bIns="45646"/>
          <a:lstStyle/>
          <a:p>
            <a:pPr eaLnBrk="1" hangingPunct="1"/>
            <a:r>
              <a:rPr lang="fr-FR" smtClean="0">
                <a:latin typeface="Arial" pitchFamily="34" charset="0"/>
                <a:cs typeface="Arial" pitchFamily="34" charset="0"/>
              </a:rPr>
              <a:t>Jumla ya kaya 10,040 zilihojiwa. Hii ni sawa na sampuli ya THMIS 2007-08 na DHS 2010.</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6F7E8FA-8345-4E58-A0D2-5E0217B10462}" type="slidenum">
              <a:rPr lang="en-US" smtClean="0"/>
              <a:pPr eaLnBrk="1" hangingPunct="1"/>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8FA8B7B-3ED1-48E4-BD8B-D2173333FF64}"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THMIS pia inatoa makadirio kwa Tanzania Bara na kwa Zanzibar. Hii itasaidia kuweza kupima hali inavyokuwa siku hadi siku. THMIS 2007-08 THMIS ilihusisha Zanzibar, lakini THIS 2003 haikuhusisha Zanzibar.</a:t>
            </a: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375E1EE-8B23-4DFB-AB0B-4C18E05ECDCB}"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Kumekuwa na tafiti 10 zilizofanyika nchini Tanzania kwa msaada wa kiufundi kutoka mradi wa MEASURE DHS. Utafiti wa pili wa SPA utafanyika mwaka 2013. SPA inahusisha taarifa kuhusu huduma zinazohusiana na malaria na VVU/UKIMWI katika vituo vya huduma za afya, hivyo utasaidia sana kuziongezea maana taarifa za sasa za THMIS.</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29C1BC6-DA5C-4C8C-859B-69CCA9045966}"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Utaratibu uleule wa kuandaa sampuli na mfumo uleule umekuwa ukitumika katika tafiti za DHS na THMIS tangu 2003.</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E23A54A-7B4B-4732-BAAE-EF37D93C7493}"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Taarifa za utafiti zimewekwa kwa mtindo wa Kanda na Mikoa. Mikoa imebadilika tangu DHS ya mwaka 2010 na THMIS ya mwisho. Mikoa mitano imebadilika kwa maana ya mipaka—Kagera, Mwanza, Shinyanga, Rukwa, na Iringa. Hii inamaanisha kwamba hatuwezi kilinganisha kwa usahihi mikoa hii kwa kutumia takwimu zilizofanyika awali. Ni muhimu kuzingatia mabadiliko ya mipaka ya kijiografia tunapozungumzia mikoa hii katika matokeo ya utafiti huu. </a:t>
            </a:r>
          </a:p>
          <a:p>
            <a:endParaRPr lang="en-US" smtClean="0">
              <a:latin typeface="Arial" pitchFamily="34" charset="0"/>
              <a:cs typeface="Arial" pitchFamily="34" charset="0"/>
            </a:endParaRPr>
          </a:p>
          <a:p>
            <a:r>
              <a:rPr lang="en-US" smtClean="0">
                <a:latin typeface="Arial" pitchFamily="34" charset="0"/>
                <a:cs typeface="Arial" pitchFamily="34" charset="0"/>
              </a:rPr>
              <a:t>Mikoa mingine haijabadilika kwa maana ya mipaka, hivyo historia ya matokeo ya tafiti inaweza kulinganishwa mwaka hadi mwaka. Pia, unaweza kulinganisha kwa usahihi mienendo ya hali ilivyokuwa miaka iliyopita kitaifa na hali ilivyokuwa kwa mijini na vijijini.</a:t>
            </a:r>
          </a:p>
          <a:p>
            <a:endParaRPr lang="en-US" smtClean="0">
              <a:latin typeface="Arial" pitchFamily="34" charset="0"/>
              <a:cs typeface="Arial" pitchFamily="34" charset="0"/>
            </a:endParaRP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3CF1517-7A0E-474F-AFE5-F93256736D64}"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Sampuli ya damu ilichukuliwa katika kidole kwa ajili ya upimaji wa kiwango cha damu pamoja na malaria. Hakuna kipimo kilichofanyika bila ridhaa ya mzazi au mlezi.</a:t>
            </a: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BEE5831-B20D-4F07-A79D-CE8D56C21E39}"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a:t>
            </a: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ADDED8C-71D5-496C-A60A-C330B52B17A4}"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480540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03733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61468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66354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913654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781167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03912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2196792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76801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77370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14261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7292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76131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72535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hyperlink" Target="http://www.measuredhs.com/"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hyperlink" Target="http://www.facebook.com/MEASUREDHS" TargetMode="External"/><Relationship Id="rId4" Type="http://schemas.openxmlformats.org/officeDocument/2006/relationships/hyperlink" Target="http://www.statcompiler.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52" name="Title 1"/>
          <p:cNvSpPr>
            <a:spLocks noGrp="1"/>
          </p:cNvSpPr>
          <p:nvPr>
            <p:ph type="ctrTitle"/>
          </p:nvPr>
        </p:nvSpPr>
        <p:spPr>
          <a:xfrm>
            <a:off x="609600" y="381000"/>
            <a:ext cx="7772400" cy="1470025"/>
          </a:xfrm>
        </p:spPr>
        <p:txBody>
          <a:bodyPr/>
          <a:lstStyle/>
          <a:p>
            <a:r>
              <a:rPr lang="en-US" b="1" smtClean="0">
                <a:solidFill>
                  <a:schemeClr val="bg1"/>
                </a:solidFill>
              </a:rPr>
              <a:t>Utangulizi na Mfumo wa Utafiti</a:t>
            </a:r>
          </a:p>
        </p:txBody>
      </p:sp>
      <p:sp>
        <p:nvSpPr>
          <p:cNvPr id="2053" name="Subtitle 2"/>
          <p:cNvSpPr>
            <a:spLocks noGrp="1"/>
          </p:cNvSpPr>
          <p:nvPr>
            <p:ph type="subTitle" idx="1"/>
          </p:nvPr>
        </p:nvSpPr>
        <p:spPr>
          <a:xfrm>
            <a:off x="1524000" y="4648200"/>
            <a:ext cx="6400800" cy="1752600"/>
          </a:xfrm>
        </p:spPr>
        <p:txBody>
          <a:bodyPr/>
          <a:lstStyle/>
          <a:p>
            <a:r>
              <a:rPr lang="en-US" smtClean="0">
                <a:solidFill>
                  <a:schemeClr val="bg1"/>
                </a:solidFill>
              </a:rPr>
              <a:t>Utafiti wa Viashiria vya VVU/UKIMWI na Malaria Tanzania 2011-12 </a:t>
            </a:r>
          </a:p>
        </p:txBody>
      </p:sp>
      <p:sp>
        <p:nvSpPr>
          <p:cNvPr id="8" name="Rectangle 7"/>
          <p:cNvSpPr/>
          <p:nvPr/>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9" name="Rectangle 8"/>
          <p:cNvSpPr/>
          <p:nvPr/>
        </p:nvSpPr>
        <p:spPr>
          <a:xfrm>
            <a:off x="0" y="2743200"/>
            <a:ext cx="9144000" cy="1371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5"/>
          <p:cNvSpPr>
            <a:spLocks noGrp="1"/>
          </p:cNvSpPr>
          <p:nvPr>
            <p:ph type="title"/>
          </p:nvPr>
        </p:nvSpPr>
        <p:spPr>
          <a:xfrm>
            <a:off x="457200" y="228600"/>
            <a:ext cx="8229600" cy="1143000"/>
          </a:xfrm>
        </p:spPr>
        <p:txBody>
          <a:bodyPr/>
          <a:lstStyle/>
          <a:p>
            <a:pPr eaLnBrk="1" hangingPunct="1"/>
            <a:r>
              <a:rPr lang="en-US" smtClean="0"/>
              <a:t>Madodoso</a:t>
            </a:r>
          </a:p>
        </p:txBody>
      </p:sp>
      <p:sp>
        <p:nvSpPr>
          <p:cNvPr id="11267" name="Content Placeholder 6"/>
          <p:cNvSpPr>
            <a:spLocks noGrp="1"/>
          </p:cNvSpPr>
          <p:nvPr>
            <p:ph idx="1"/>
          </p:nvPr>
        </p:nvSpPr>
        <p:spPr/>
        <p:txBody>
          <a:bodyPr/>
          <a:lstStyle/>
          <a:p>
            <a:pPr eaLnBrk="1" hangingPunct="1"/>
            <a:r>
              <a:rPr lang="en-US" smtClean="0"/>
              <a:t>Madodoso yote yalitafsiriwa kutoka Kiingereza kwenda Kiswahili</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sz="half" idx="1"/>
          </p:nvPr>
        </p:nvSpPr>
        <p:spPr>
          <a:xfrm>
            <a:off x="490538" y="242888"/>
            <a:ext cx="7802562" cy="6051550"/>
          </a:xfrm>
        </p:spPr>
        <p:txBody>
          <a:bodyPr/>
          <a:lstStyle/>
          <a:p>
            <a:pPr algn="ctr" eaLnBrk="1" hangingPunct="1">
              <a:spcAft>
                <a:spcPct val="70000"/>
              </a:spcAft>
              <a:buFontTx/>
              <a:buNone/>
            </a:pPr>
            <a:r>
              <a:rPr lang="en-US" sz="4000" smtClean="0"/>
              <a:t>Mafunzo ya Utafiti</a:t>
            </a:r>
          </a:p>
          <a:p>
            <a:pPr eaLnBrk="1" hangingPunct="1">
              <a:spcAft>
                <a:spcPct val="70000"/>
              </a:spcAft>
            </a:pPr>
            <a:r>
              <a:rPr lang="en-US" sz="2400" smtClean="0"/>
              <a:t>Novemba-Desemba 2011</a:t>
            </a:r>
          </a:p>
          <a:p>
            <a:pPr eaLnBrk="1" hangingPunct="1">
              <a:spcAft>
                <a:spcPct val="70000"/>
              </a:spcAft>
            </a:pPr>
            <a:r>
              <a:rPr lang="en-US" sz="2400" smtClean="0"/>
              <a:t>Wauguzi wa kike 48 na wa kiume 32 walipatiwa mafunzo ya namna ya kufanya mahojiano; wasimamizi wa timu 16 walipatiwa mafunzo ya namna ya kuhariri habari wakiwa kwenye maeneo ya kazi, kuhakikisha ubora wa taarifa na namna ya kuratibu zoezi la ukusanyaji wa taarifa</a:t>
            </a:r>
          </a:p>
          <a:p>
            <a:pPr eaLnBrk="1" hangingPunct="1">
              <a:spcAft>
                <a:spcPct val="70000"/>
              </a:spcAft>
            </a:pPr>
            <a:r>
              <a:rPr lang="en-US" sz="2400" smtClean="0"/>
              <a:t>Mafunzo yalihusisha utoji wa mada darasani, mitihani ya majaribio na mazoezi ya vitendo katika maeneo ya kazi</a:t>
            </a:r>
            <a:r>
              <a:rPr lang="en-US" sz="2800" smtClean="0"/>
              <a:t>.</a:t>
            </a:r>
          </a:p>
          <a:p>
            <a:pPr eaLnBrk="1" hangingPunct="1">
              <a:spcAft>
                <a:spcPct val="70000"/>
              </a:spcAft>
              <a:buFontTx/>
              <a:buNone/>
            </a:pPr>
            <a:endParaRPr lang="en-US" sz="3000" b="1" smtClean="0">
              <a:solidFill>
                <a:srgbClr val="008000"/>
              </a:solidFill>
            </a:endParaRPr>
          </a:p>
          <a:p>
            <a:pPr eaLnBrk="1" hangingPunct="1">
              <a:spcAft>
                <a:spcPct val="70000"/>
              </a:spcAft>
              <a:buFontTx/>
              <a:buNone/>
            </a:pPr>
            <a:endParaRPr lang="en-US" sz="3000" b="1" smtClean="0">
              <a:solidFill>
                <a:srgbClr val="008000"/>
              </a:solidFill>
            </a:endParaRPr>
          </a:p>
          <a:p>
            <a:pPr eaLnBrk="1" hangingPunct="1">
              <a:spcAft>
                <a:spcPct val="70000"/>
              </a:spcAft>
              <a:buFontTx/>
              <a:buNone/>
            </a:pPr>
            <a:endParaRPr lang="en-US" sz="3000" b="1" smtClean="0">
              <a:solidFill>
                <a:srgbClr val="008000"/>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sz="half" idx="1"/>
          </p:nvPr>
        </p:nvSpPr>
        <p:spPr>
          <a:xfrm>
            <a:off x="457200" y="228600"/>
            <a:ext cx="7802563" cy="5908675"/>
          </a:xfrm>
        </p:spPr>
        <p:txBody>
          <a:bodyPr/>
          <a:lstStyle/>
          <a:p>
            <a:pPr algn="ctr" eaLnBrk="1" hangingPunct="1">
              <a:spcAft>
                <a:spcPct val="70000"/>
              </a:spcAft>
              <a:buFontTx/>
              <a:buNone/>
            </a:pPr>
            <a:r>
              <a:rPr lang="en-US" sz="3600" smtClean="0"/>
              <a:t>Kazi ya Kukusanya na Kuchambua Taarifa</a:t>
            </a:r>
          </a:p>
          <a:p>
            <a:pPr eaLnBrk="1" hangingPunct="1">
              <a:spcAft>
                <a:spcPct val="70000"/>
              </a:spcAft>
            </a:pPr>
            <a:r>
              <a:rPr lang="en-US" sz="2000" smtClean="0"/>
              <a:t>Jumla ya timu 16, kila timu ilihusisha: kiongozi mmoja wa timu, wasaili watatu wanawake, wasaili wawili wanaume, na dereva mmoja. </a:t>
            </a:r>
          </a:p>
          <a:p>
            <a:pPr eaLnBrk="1" hangingPunct="1">
              <a:spcAft>
                <a:spcPct val="70000"/>
              </a:spcAft>
            </a:pPr>
            <a:r>
              <a:rPr lang="en-US" sz="2400" smtClean="0"/>
              <a:t>Kazi ya kukusanya taarifa ilifanywa kuanzia Desemba 16, 2011 hadi Mei 24, 2012.</a:t>
            </a:r>
          </a:p>
          <a:p>
            <a:pPr eaLnBrk="1" hangingPunct="1">
              <a:spcAft>
                <a:spcPct val="70000"/>
              </a:spcAft>
            </a:pPr>
            <a:r>
              <a:rPr lang="en-US" sz="2400" smtClean="0"/>
              <a:t>Madodoso yaliwekwa alama za utambuzi na kupelekwa Ofisi ya Taifa ya Takwimu (NBS). Taarifa zote ziliingizwa mara mbili.</a:t>
            </a:r>
          </a:p>
          <a:p>
            <a:pPr eaLnBrk="1" hangingPunct="1">
              <a:spcAft>
                <a:spcPct val="70000"/>
              </a:spcAft>
            </a:pPr>
            <a:r>
              <a:rPr lang="en-US" sz="2400" smtClean="0"/>
              <a:t>Uchambuzi wa Taarifa:  Katikati ya Januari 2012 hadi mwishoni mwa Juni 2012</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Vipimo</a:t>
            </a:r>
          </a:p>
        </p:txBody>
      </p:sp>
      <p:sp>
        <p:nvSpPr>
          <p:cNvPr id="14339" name="Text Placeholder 2"/>
          <p:cNvSpPr>
            <a:spLocks noGrp="1"/>
          </p:cNvSpPr>
          <p:nvPr>
            <p:ph type="body" sz="half" idx="1"/>
          </p:nvPr>
        </p:nvSpPr>
        <p:spPr>
          <a:xfrm>
            <a:off x="457200" y="1600200"/>
            <a:ext cx="8229600" cy="4525963"/>
          </a:xfrm>
        </p:spPr>
        <p:txBody>
          <a:bodyPr/>
          <a:lstStyle/>
          <a:p>
            <a:r>
              <a:rPr lang="en-US" sz="2400" smtClean="0"/>
              <a:t>Watu wazima wote wenye miaka 15-49 waliohojiwa waliombwa kutoa sampuli za damu kwa hiyari kwa ajili ya upimaji wa VVU.</a:t>
            </a:r>
          </a:p>
          <a:p>
            <a:r>
              <a:rPr lang="en-US" sz="2400" smtClean="0"/>
              <a:t>Sampuli za damu pia ziliombwa kwa watoto wote wenye miezi 6-59 waliostahili, kwa ajili ya kupima kiwango cha upungufu wa damu pamoja na malaria.</a:t>
            </a:r>
          </a:p>
          <a:p>
            <a:r>
              <a:rPr lang="en-US" sz="2400" smtClean="0"/>
              <a:t>Ridhaa ilitolewa na wazazi/walezi wa watoto wote waliostahili kupima</a:t>
            </a:r>
          </a:p>
          <a:p>
            <a:r>
              <a:rPr lang="en-US" sz="2400" smtClean="0"/>
              <a:t>Utaratibu wa upimaji uliidhinishwa na Taasisi ya Kitaifa ya Utafiti wa Kitabibu (Tanzania’s National Institute for Medical Research - NIMR),  Kamati ya Tafiti na Maadili ya Kitabibu Zanzibar (Zanzibar Medical Ethics and Research Committee - ZAMREC), Bodi ya ICF International, na Kituo cha Udhibiti wa Magonjwa cha Atlanta.</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685800"/>
          </a:xfrm>
        </p:spPr>
        <p:txBody>
          <a:bodyPr/>
          <a:lstStyle/>
          <a:p>
            <a:r>
              <a:rPr lang="en-US" smtClean="0"/>
              <a:t>Vipimo</a:t>
            </a:r>
          </a:p>
        </p:txBody>
      </p:sp>
      <p:sp>
        <p:nvSpPr>
          <p:cNvPr id="15363" name="Text Placeholder 2"/>
          <p:cNvSpPr>
            <a:spLocks noGrp="1"/>
          </p:cNvSpPr>
          <p:nvPr>
            <p:ph type="body" sz="half" idx="1"/>
          </p:nvPr>
        </p:nvSpPr>
        <p:spPr>
          <a:xfrm>
            <a:off x="457200" y="1600200"/>
            <a:ext cx="8305800" cy="4525963"/>
          </a:xfrm>
        </p:spPr>
        <p:txBody>
          <a:bodyPr/>
          <a:lstStyle/>
          <a:p>
            <a:endParaRPr lang="en-US" smtClean="0"/>
          </a:p>
        </p:txBody>
      </p:sp>
      <p:graphicFrame>
        <p:nvGraphicFramePr>
          <p:cNvPr id="5" name="Table 4"/>
          <p:cNvGraphicFramePr>
            <a:graphicFrameLocks noGrp="1"/>
          </p:cNvGraphicFramePr>
          <p:nvPr/>
        </p:nvGraphicFramePr>
        <p:xfrm>
          <a:off x="0" y="671513"/>
          <a:ext cx="9144001" cy="7043749"/>
        </p:xfrm>
        <a:graphic>
          <a:graphicData uri="http://schemas.openxmlformats.org/drawingml/2006/table">
            <a:tbl>
              <a:tblPr firstRow="1" firstCol="1" bandRow="1">
                <a:tableStyleId>{00A15C55-8517-42AA-B614-E9B94910E393}</a:tableStyleId>
              </a:tblPr>
              <a:tblGrid>
                <a:gridCol w="493775"/>
                <a:gridCol w="1251898"/>
                <a:gridCol w="1330037"/>
                <a:gridCol w="4085871"/>
                <a:gridCol w="1982420"/>
              </a:tblGrid>
              <a:tr h="457199">
                <a:tc>
                  <a:txBody>
                    <a:bodyPr/>
                    <a:lstStyle/>
                    <a:p>
                      <a:pPr marL="0" marR="0" algn="just">
                        <a:spcBef>
                          <a:spcPts val="200"/>
                        </a:spcBef>
                        <a:spcAft>
                          <a:spcPts val="200"/>
                        </a:spcAft>
                      </a:pPr>
                      <a:r>
                        <a:rPr lang="en-US" sz="1500" dirty="0">
                          <a:effectLst/>
                        </a:rPr>
                        <a:t>No.</a:t>
                      </a:r>
                      <a:endParaRPr lang="en-US" sz="1500" dirty="0">
                        <a:effectLst/>
                        <a:latin typeface="Times New Roman"/>
                        <a:ea typeface="Times New Roman"/>
                      </a:endParaRPr>
                    </a:p>
                  </a:txBody>
                  <a:tcPr marL="65033" marR="65033" marT="0" marB="0"/>
                </a:tc>
                <a:tc>
                  <a:txBody>
                    <a:bodyPr/>
                    <a:lstStyle/>
                    <a:p>
                      <a:pPr marL="0" marR="0" algn="just">
                        <a:spcBef>
                          <a:spcPts val="200"/>
                        </a:spcBef>
                        <a:spcAft>
                          <a:spcPts val="200"/>
                        </a:spcAft>
                      </a:pPr>
                      <a:r>
                        <a:rPr lang="en-US" sz="1500" dirty="0" err="1" smtClean="0">
                          <a:effectLst/>
                          <a:latin typeface="Times New Roman"/>
                          <a:ea typeface="Times New Roman"/>
                        </a:rPr>
                        <a:t>Kipimo</a:t>
                      </a:r>
                      <a:endParaRPr lang="en-US" sz="1500" dirty="0">
                        <a:effectLst/>
                        <a:latin typeface="Times New Roman"/>
                        <a:ea typeface="Times New Roman"/>
                      </a:endParaRPr>
                    </a:p>
                  </a:txBody>
                  <a:tcPr marL="65033" marR="65033" marT="0" marB="0"/>
                </a:tc>
                <a:tc>
                  <a:txBody>
                    <a:bodyPr/>
                    <a:lstStyle/>
                    <a:p>
                      <a:pPr marL="0" marR="0" algn="just">
                        <a:spcBef>
                          <a:spcPts val="200"/>
                        </a:spcBef>
                        <a:spcAft>
                          <a:spcPts val="200"/>
                        </a:spcAft>
                      </a:pPr>
                      <a:r>
                        <a:rPr lang="en-US" sz="1500" dirty="0" err="1" smtClean="0">
                          <a:effectLst/>
                          <a:latin typeface="Times New Roman"/>
                          <a:ea typeface="Times New Roman"/>
                        </a:rPr>
                        <a:t>Kundi</a:t>
                      </a:r>
                      <a:r>
                        <a:rPr lang="en-US" sz="1500" baseline="0" dirty="0" smtClean="0">
                          <a:effectLst/>
                          <a:latin typeface="Times New Roman"/>
                          <a:ea typeface="Times New Roman"/>
                        </a:rPr>
                        <a:t> </a:t>
                      </a:r>
                      <a:r>
                        <a:rPr lang="en-US" sz="1500" baseline="0" dirty="0" err="1" smtClean="0">
                          <a:effectLst/>
                          <a:latin typeface="Times New Roman"/>
                          <a:ea typeface="Times New Roman"/>
                        </a:rPr>
                        <a:t>lililohusika</a:t>
                      </a:r>
                      <a:endParaRPr lang="en-US" sz="1500" dirty="0">
                        <a:effectLst/>
                        <a:latin typeface="Times New Roman"/>
                        <a:ea typeface="Times New Roman"/>
                      </a:endParaRPr>
                    </a:p>
                  </a:txBody>
                  <a:tcPr marL="65033" marR="65033" marT="0" marB="0"/>
                </a:tc>
                <a:tc>
                  <a:txBody>
                    <a:bodyPr/>
                    <a:lstStyle/>
                    <a:p>
                      <a:pPr marL="0" marR="0" algn="just">
                        <a:spcBef>
                          <a:spcPts val="200"/>
                        </a:spcBef>
                        <a:spcAft>
                          <a:spcPts val="200"/>
                        </a:spcAft>
                      </a:pPr>
                      <a:r>
                        <a:rPr lang="en-US" sz="1500" dirty="0" err="1" smtClean="0">
                          <a:effectLst/>
                          <a:latin typeface="Times New Roman"/>
                          <a:ea typeface="Times New Roman"/>
                        </a:rPr>
                        <a:t>Aina</a:t>
                      </a:r>
                      <a:r>
                        <a:rPr lang="en-US" sz="1500" baseline="0" dirty="0" smtClean="0">
                          <a:effectLst/>
                          <a:latin typeface="Times New Roman"/>
                          <a:ea typeface="Times New Roman"/>
                        </a:rPr>
                        <a:t> </a:t>
                      </a:r>
                      <a:r>
                        <a:rPr lang="en-US" sz="1500" baseline="0" dirty="0" err="1" smtClean="0">
                          <a:effectLst/>
                          <a:latin typeface="Times New Roman"/>
                          <a:ea typeface="Times New Roman"/>
                        </a:rPr>
                        <a:t>ya</a:t>
                      </a:r>
                      <a:r>
                        <a:rPr lang="en-US" sz="1500" baseline="0" dirty="0" smtClean="0">
                          <a:effectLst/>
                          <a:latin typeface="Times New Roman"/>
                          <a:ea typeface="Times New Roman"/>
                        </a:rPr>
                        <a:t> </a:t>
                      </a:r>
                      <a:r>
                        <a:rPr lang="en-US" sz="1500" baseline="0" dirty="0" err="1" smtClean="0">
                          <a:effectLst/>
                          <a:latin typeface="Times New Roman"/>
                          <a:ea typeface="Times New Roman"/>
                        </a:rPr>
                        <a:t>kipimo</a:t>
                      </a:r>
                      <a:endParaRPr lang="en-US" sz="1500" dirty="0">
                        <a:effectLst/>
                        <a:latin typeface="Times New Roman"/>
                        <a:ea typeface="Times New Roman"/>
                      </a:endParaRPr>
                    </a:p>
                  </a:txBody>
                  <a:tcPr marL="65033" marR="65033" marT="0" marB="0"/>
                </a:tc>
                <a:tc>
                  <a:txBody>
                    <a:bodyPr/>
                    <a:lstStyle/>
                    <a:p>
                      <a:pPr marL="0" marR="0" algn="just">
                        <a:spcBef>
                          <a:spcPts val="200"/>
                        </a:spcBef>
                        <a:spcAft>
                          <a:spcPts val="200"/>
                        </a:spcAft>
                      </a:pPr>
                      <a:r>
                        <a:rPr lang="en-US" sz="1500" dirty="0" err="1" smtClean="0">
                          <a:effectLst/>
                        </a:rPr>
                        <a:t>Sampuli</a:t>
                      </a:r>
                      <a:endParaRPr lang="en-US" sz="1500" dirty="0">
                        <a:effectLst/>
                        <a:latin typeface="Times New Roman"/>
                        <a:ea typeface="Times New Roman"/>
                      </a:endParaRPr>
                    </a:p>
                  </a:txBody>
                  <a:tcPr marL="65033" marR="65033" marT="0" marB="0"/>
                </a:tc>
              </a:tr>
              <a:tr h="1813554">
                <a:tc>
                  <a:txBody>
                    <a:bodyPr/>
                    <a:lstStyle/>
                    <a:p>
                      <a:pPr marL="114300" marR="0" indent="-114300" algn="just">
                        <a:spcBef>
                          <a:spcPts val="200"/>
                        </a:spcBef>
                        <a:spcAft>
                          <a:spcPts val="200"/>
                        </a:spcAft>
                      </a:pPr>
                      <a:r>
                        <a:rPr lang="en-US" sz="1500" dirty="0">
                          <a:effectLst/>
                        </a:rPr>
                        <a:t>1</a:t>
                      </a:r>
                      <a:endParaRPr lang="en-US" sz="1500" dirty="0">
                        <a:effectLst/>
                        <a:latin typeface="Times New Roman"/>
                        <a:ea typeface="Times New Roman"/>
                      </a:endParaRPr>
                    </a:p>
                  </a:txBody>
                  <a:tcPr marL="65033" marR="65033" marT="0" marB="0"/>
                </a:tc>
                <a:tc>
                  <a:txBody>
                    <a:bodyPr/>
                    <a:lstStyle/>
                    <a:p>
                      <a:pPr marL="114300" marR="0" indent="-114300" algn="just">
                        <a:spcBef>
                          <a:spcPts val="200"/>
                        </a:spcBef>
                        <a:spcAft>
                          <a:spcPts val="200"/>
                        </a:spcAft>
                      </a:pPr>
                      <a:r>
                        <a:rPr lang="en-US" sz="1700" dirty="0" err="1" smtClean="0">
                          <a:effectLst/>
                          <a:latin typeface="Calibri" pitchFamily="34" charset="0"/>
                          <a:ea typeface="+mn-ea"/>
                        </a:rPr>
                        <a:t>Upungufu</a:t>
                      </a:r>
                      <a:r>
                        <a:rPr lang="en-US" sz="1700" baseline="0" dirty="0" smtClean="0">
                          <a:effectLst/>
                          <a:latin typeface="Calibri" pitchFamily="34" charset="0"/>
                          <a:ea typeface="+mn-ea"/>
                        </a:rPr>
                        <a:t> </a:t>
                      </a:r>
                      <a:r>
                        <a:rPr lang="en-US" sz="1700" baseline="0" dirty="0" err="1" smtClean="0">
                          <a:effectLst/>
                          <a:latin typeface="Calibri" pitchFamily="34" charset="0"/>
                          <a:ea typeface="+mn-ea"/>
                        </a:rPr>
                        <a:t>wa</a:t>
                      </a:r>
                      <a:r>
                        <a:rPr lang="en-US" sz="1700" baseline="0" dirty="0" smtClean="0">
                          <a:effectLst/>
                          <a:latin typeface="Calibri" pitchFamily="34" charset="0"/>
                          <a:ea typeface="+mn-ea"/>
                        </a:rPr>
                        <a:t> </a:t>
                      </a:r>
                      <a:r>
                        <a:rPr lang="en-US" sz="1700" baseline="0" dirty="0" err="1" smtClean="0">
                          <a:effectLst/>
                          <a:latin typeface="Calibri" pitchFamily="34" charset="0"/>
                          <a:ea typeface="+mn-ea"/>
                        </a:rPr>
                        <a:t>damu</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rPr>
                        <a:t>Miezi</a:t>
                      </a:r>
                      <a:r>
                        <a:rPr lang="en-US" sz="1700" baseline="0" dirty="0" smtClean="0">
                          <a:effectLst/>
                          <a:latin typeface="Calibri" pitchFamily="34" charset="0"/>
                        </a:rPr>
                        <a:t> </a:t>
                      </a:r>
                      <a:r>
                        <a:rPr lang="en-US" sz="1700" dirty="0" smtClean="0">
                          <a:effectLst/>
                          <a:latin typeface="Calibri" pitchFamily="34" charset="0"/>
                        </a:rPr>
                        <a:t>6-59 </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rPr>
                        <a:t>Uchunguzi</a:t>
                      </a:r>
                      <a:r>
                        <a:rPr lang="en-US" sz="1700" dirty="0" smtClean="0">
                          <a:effectLst/>
                          <a:latin typeface="Calibri" pitchFamily="34" charset="0"/>
                        </a:rPr>
                        <a:t> </a:t>
                      </a:r>
                      <a:r>
                        <a:rPr lang="en-US" sz="1700" dirty="0" err="1" smtClean="0">
                          <a:effectLst/>
                          <a:latin typeface="Calibri" pitchFamily="34" charset="0"/>
                        </a:rPr>
                        <a:t>wa</a:t>
                      </a:r>
                      <a:r>
                        <a:rPr lang="en-US" sz="1700" dirty="0" smtClean="0">
                          <a:effectLst/>
                          <a:latin typeface="Calibri" pitchFamily="34" charset="0"/>
                        </a:rPr>
                        <a:t> </a:t>
                      </a:r>
                      <a:r>
                        <a:rPr lang="en-US" sz="1700" dirty="0" err="1" smtClean="0">
                          <a:effectLst/>
                          <a:latin typeface="Calibri" pitchFamily="34" charset="0"/>
                        </a:rPr>
                        <a:t>Haemoglobin</a:t>
                      </a:r>
                      <a:r>
                        <a:rPr lang="en-US" sz="1700" baseline="0" dirty="0" smtClean="0">
                          <a:effectLst/>
                          <a:latin typeface="Calibri" pitchFamily="34" charset="0"/>
                        </a:rPr>
                        <a:t> </a:t>
                      </a:r>
                      <a:r>
                        <a:rPr lang="en-US" sz="1700" baseline="0" dirty="0" err="1" smtClean="0">
                          <a:effectLst/>
                          <a:latin typeface="Calibri" pitchFamily="34" charset="0"/>
                        </a:rPr>
                        <a:t>ulifanyika</a:t>
                      </a:r>
                      <a:r>
                        <a:rPr lang="en-US" sz="1700" baseline="0" dirty="0" smtClean="0">
                          <a:effectLst/>
                          <a:latin typeface="Calibri" pitchFamily="34" charset="0"/>
                        </a:rPr>
                        <a:t> </a:t>
                      </a:r>
                      <a:r>
                        <a:rPr lang="en-US" sz="1700" baseline="0" dirty="0" err="1" smtClean="0">
                          <a:effectLst/>
                          <a:latin typeface="Calibri" pitchFamily="34" charset="0"/>
                        </a:rPr>
                        <a:t>katika</a:t>
                      </a:r>
                      <a:r>
                        <a:rPr lang="en-US" sz="1700" baseline="0" dirty="0" smtClean="0">
                          <a:effectLst/>
                          <a:latin typeface="Calibri" pitchFamily="34" charset="0"/>
                        </a:rPr>
                        <a:t> </a:t>
                      </a:r>
                      <a:r>
                        <a:rPr lang="en-US" sz="1700" baseline="0" dirty="0" err="1" smtClean="0">
                          <a:effectLst/>
                          <a:latin typeface="Calibri" pitchFamily="34" charset="0"/>
                        </a:rPr>
                        <a:t>eneo</a:t>
                      </a:r>
                      <a:r>
                        <a:rPr lang="en-US" sz="1700" baseline="0" dirty="0" smtClean="0">
                          <a:effectLst/>
                          <a:latin typeface="Calibri" pitchFamily="34" charset="0"/>
                        </a:rPr>
                        <a:t> la </a:t>
                      </a:r>
                      <a:r>
                        <a:rPr lang="en-US" sz="1700" baseline="0" dirty="0" err="1" smtClean="0">
                          <a:effectLst/>
                          <a:latin typeface="Calibri" pitchFamily="34" charset="0"/>
                        </a:rPr>
                        <a:t>utafiti</a:t>
                      </a:r>
                      <a:r>
                        <a:rPr lang="en-US" sz="1700" baseline="0" dirty="0" smtClean="0">
                          <a:effectLst/>
                          <a:latin typeface="Calibri" pitchFamily="34" charset="0"/>
                        </a:rPr>
                        <a:t> </a:t>
                      </a:r>
                      <a:r>
                        <a:rPr lang="en-US" sz="1700" baseline="0" dirty="0" err="1" smtClean="0">
                          <a:effectLst/>
                          <a:latin typeface="Calibri" pitchFamily="34" charset="0"/>
                        </a:rPr>
                        <a:t>kwa</a:t>
                      </a:r>
                      <a:r>
                        <a:rPr lang="en-US" sz="1700" baseline="0" dirty="0" smtClean="0">
                          <a:effectLst/>
                          <a:latin typeface="Calibri" pitchFamily="34" charset="0"/>
                        </a:rPr>
                        <a:t> </a:t>
                      </a:r>
                      <a:r>
                        <a:rPr lang="en-US" sz="1700" baseline="0" dirty="0" err="1" smtClean="0">
                          <a:effectLst/>
                          <a:latin typeface="Calibri" pitchFamily="34" charset="0"/>
                        </a:rPr>
                        <a:t>kutumia</a:t>
                      </a:r>
                      <a:r>
                        <a:rPr lang="en-US" sz="1700" baseline="0" dirty="0" smtClean="0">
                          <a:effectLst/>
                          <a:latin typeface="Calibri" pitchFamily="34" charset="0"/>
                        </a:rPr>
                        <a:t> </a:t>
                      </a:r>
                      <a:r>
                        <a:rPr lang="en-US" sz="1700" baseline="0" dirty="0" err="1" smtClean="0">
                          <a:effectLst/>
                          <a:latin typeface="Calibri" pitchFamily="34" charset="0"/>
                        </a:rPr>
                        <a:t>mashine</a:t>
                      </a:r>
                      <a:r>
                        <a:rPr lang="en-US" sz="1700" baseline="0" dirty="0" smtClean="0">
                          <a:effectLst/>
                          <a:latin typeface="Calibri" pitchFamily="34" charset="0"/>
                        </a:rPr>
                        <a:t> </a:t>
                      </a:r>
                      <a:r>
                        <a:rPr lang="en-US" sz="1700" baseline="0" dirty="0" err="1" smtClean="0">
                          <a:effectLst/>
                          <a:latin typeface="Calibri" pitchFamily="34" charset="0"/>
                        </a:rPr>
                        <a:t>ya</a:t>
                      </a:r>
                      <a:r>
                        <a:rPr lang="en-US" sz="1700" baseline="0" dirty="0" smtClean="0">
                          <a:effectLst/>
                          <a:latin typeface="Calibri" pitchFamily="34" charset="0"/>
                        </a:rPr>
                        <a:t> </a:t>
                      </a:r>
                      <a:r>
                        <a:rPr lang="en-US" sz="1700" baseline="0" dirty="0" err="1" smtClean="0">
                          <a:effectLst/>
                          <a:latin typeface="Calibri" pitchFamily="34" charset="0"/>
                        </a:rPr>
                        <a:t>HemoCue</a:t>
                      </a:r>
                      <a:r>
                        <a:rPr lang="en-US" sz="1700" baseline="0" dirty="0" smtClean="0">
                          <a:effectLst/>
                          <a:latin typeface="Calibri" pitchFamily="34" charset="0"/>
                        </a:rPr>
                        <a:t>. </a:t>
                      </a:r>
                      <a:r>
                        <a:rPr lang="en-US" sz="1700" baseline="0" dirty="0" err="1" smtClean="0">
                          <a:effectLst/>
                          <a:latin typeface="Calibri" pitchFamily="34" charset="0"/>
                        </a:rPr>
                        <a:t>Majibu</a:t>
                      </a:r>
                      <a:r>
                        <a:rPr lang="en-US" sz="1700" baseline="0" dirty="0" smtClean="0">
                          <a:effectLst/>
                          <a:latin typeface="Calibri" pitchFamily="34" charset="0"/>
                        </a:rPr>
                        <a:t> </a:t>
                      </a:r>
                      <a:r>
                        <a:rPr lang="en-US" sz="1700" baseline="0" dirty="0" err="1" smtClean="0">
                          <a:effectLst/>
                          <a:latin typeface="Calibri" pitchFamily="34" charset="0"/>
                        </a:rPr>
                        <a:t>yalirudishwa</a:t>
                      </a:r>
                      <a:r>
                        <a:rPr lang="en-US" sz="1700" baseline="0" dirty="0" smtClean="0">
                          <a:effectLst/>
                          <a:latin typeface="Calibri" pitchFamily="34" charset="0"/>
                        </a:rPr>
                        <a:t> </a:t>
                      </a:r>
                      <a:r>
                        <a:rPr lang="en-US" sz="1700" baseline="0" dirty="0" err="1" smtClean="0">
                          <a:effectLst/>
                          <a:latin typeface="Calibri" pitchFamily="34" charset="0"/>
                        </a:rPr>
                        <a:t>kwa</a:t>
                      </a:r>
                      <a:r>
                        <a:rPr lang="en-US" sz="1700" baseline="0" dirty="0" smtClean="0">
                          <a:effectLst/>
                          <a:latin typeface="Calibri" pitchFamily="34" charset="0"/>
                        </a:rPr>
                        <a:t> </a:t>
                      </a:r>
                      <a:r>
                        <a:rPr lang="en-US" sz="1700" baseline="0" dirty="0" err="1" smtClean="0">
                          <a:effectLst/>
                          <a:latin typeface="Calibri" pitchFamily="34" charset="0"/>
                        </a:rPr>
                        <a:t>mzazi</a:t>
                      </a:r>
                      <a:r>
                        <a:rPr lang="en-US" sz="1700" baseline="0" dirty="0" smtClean="0">
                          <a:effectLst/>
                          <a:latin typeface="Calibri" pitchFamily="34" charset="0"/>
                        </a:rPr>
                        <a:t>/</a:t>
                      </a:r>
                      <a:r>
                        <a:rPr lang="en-US" sz="1700" baseline="0" dirty="0" err="1" smtClean="0">
                          <a:effectLst/>
                          <a:latin typeface="Calibri" pitchFamily="34" charset="0"/>
                        </a:rPr>
                        <a:t>mlezi</a:t>
                      </a:r>
                      <a:r>
                        <a:rPr lang="en-US" sz="1700" baseline="0" dirty="0" smtClean="0">
                          <a:effectLst/>
                          <a:latin typeface="Calibri" pitchFamily="34" charset="0"/>
                        </a:rPr>
                        <a:t>. </a:t>
                      </a:r>
                      <a:r>
                        <a:rPr lang="en-US" sz="1700" baseline="0" dirty="0" err="1" smtClean="0">
                          <a:effectLst/>
                          <a:latin typeface="Calibri" pitchFamily="34" charset="0"/>
                        </a:rPr>
                        <a:t>Rufaa</a:t>
                      </a:r>
                      <a:r>
                        <a:rPr lang="en-US" sz="1700" baseline="0" dirty="0" smtClean="0">
                          <a:effectLst/>
                          <a:latin typeface="Calibri" pitchFamily="34" charset="0"/>
                        </a:rPr>
                        <a:t> </a:t>
                      </a:r>
                      <a:r>
                        <a:rPr lang="en-US" sz="1700" baseline="0" dirty="0" err="1" smtClean="0">
                          <a:effectLst/>
                          <a:latin typeface="Calibri" pitchFamily="34" charset="0"/>
                        </a:rPr>
                        <a:t>ilitolewa</a:t>
                      </a:r>
                      <a:r>
                        <a:rPr lang="en-US" sz="1700" baseline="0" dirty="0" smtClean="0">
                          <a:effectLst/>
                          <a:latin typeface="Calibri" pitchFamily="34" charset="0"/>
                        </a:rPr>
                        <a:t> </a:t>
                      </a:r>
                      <a:r>
                        <a:rPr lang="en-US" sz="1700" baseline="0" dirty="0" err="1" smtClean="0">
                          <a:effectLst/>
                          <a:latin typeface="Calibri" pitchFamily="34" charset="0"/>
                        </a:rPr>
                        <a:t>kwa</a:t>
                      </a:r>
                      <a:r>
                        <a:rPr lang="en-US" sz="1700" baseline="0" dirty="0" smtClean="0">
                          <a:effectLst/>
                          <a:latin typeface="Calibri" pitchFamily="34" charset="0"/>
                        </a:rPr>
                        <a:t> </a:t>
                      </a:r>
                      <a:r>
                        <a:rPr lang="en-US" sz="1700" baseline="0" dirty="0" err="1" smtClean="0">
                          <a:effectLst/>
                          <a:latin typeface="Calibri" pitchFamily="34" charset="0"/>
                        </a:rPr>
                        <a:t>wazazi</a:t>
                      </a:r>
                      <a:r>
                        <a:rPr lang="en-US" sz="1700" baseline="0" dirty="0" smtClean="0">
                          <a:effectLst/>
                          <a:latin typeface="Calibri" pitchFamily="34" charset="0"/>
                        </a:rPr>
                        <a:t>/</a:t>
                      </a:r>
                      <a:r>
                        <a:rPr lang="en-US" sz="1700" baseline="0" dirty="0" err="1" smtClean="0">
                          <a:effectLst/>
                          <a:latin typeface="Calibri" pitchFamily="34" charset="0"/>
                        </a:rPr>
                        <a:t>walezi</a:t>
                      </a:r>
                      <a:r>
                        <a:rPr lang="en-US" sz="1700" baseline="0" dirty="0" smtClean="0">
                          <a:effectLst/>
                          <a:latin typeface="Calibri" pitchFamily="34" charset="0"/>
                        </a:rPr>
                        <a:t> </a:t>
                      </a:r>
                      <a:r>
                        <a:rPr lang="en-US" sz="1700" baseline="0" dirty="0" err="1" smtClean="0">
                          <a:effectLst/>
                          <a:latin typeface="Calibri" pitchFamily="34" charset="0"/>
                        </a:rPr>
                        <a:t>wa</a:t>
                      </a:r>
                      <a:r>
                        <a:rPr lang="en-US" sz="1700" baseline="0" dirty="0" smtClean="0">
                          <a:effectLst/>
                          <a:latin typeface="Calibri" pitchFamily="34" charset="0"/>
                        </a:rPr>
                        <a:t> </a:t>
                      </a:r>
                      <a:r>
                        <a:rPr lang="en-US" sz="1700" baseline="0" dirty="0" err="1" smtClean="0">
                          <a:effectLst/>
                          <a:latin typeface="Calibri" pitchFamily="34" charset="0"/>
                        </a:rPr>
                        <a:t>watoto</a:t>
                      </a:r>
                      <a:r>
                        <a:rPr lang="en-US" sz="1700" baseline="0" dirty="0" smtClean="0">
                          <a:effectLst/>
                          <a:latin typeface="Calibri" pitchFamily="34" charset="0"/>
                        </a:rPr>
                        <a:t> </a:t>
                      </a:r>
                      <a:r>
                        <a:rPr lang="en-US" sz="1700" baseline="0" dirty="0" err="1" smtClean="0">
                          <a:effectLst/>
                          <a:latin typeface="Calibri" pitchFamily="34" charset="0"/>
                        </a:rPr>
                        <a:t>ambao</a:t>
                      </a:r>
                      <a:r>
                        <a:rPr lang="en-US" sz="1700" baseline="0" dirty="0" smtClean="0">
                          <a:effectLst/>
                          <a:latin typeface="Calibri" pitchFamily="34" charset="0"/>
                        </a:rPr>
                        <a:t> </a:t>
                      </a:r>
                      <a:r>
                        <a:rPr lang="en-US" sz="1700" baseline="0" dirty="0" err="1" smtClean="0">
                          <a:effectLst/>
                          <a:latin typeface="Calibri" pitchFamily="34" charset="0"/>
                        </a:rPr>
                        <a:t>walikutwa</a:t>
                      </a:r>
                      <a:r>
                        <a:rPr lang="en-US" sz="1700" baseline="0" dirty="0" smtClean="0">
                          <a:effectLst/>
                          <a:latin typeface="Calibri" pitchFamily="34" charset="0"/>
                        </a:rPr>
                        <a:t> </a:t>
                      </a:r>
                      <a:r>
                        <a:rPr lang="en-US" sz="1700" baseline="0" dirty="0" err="1" smtClean="0">
                          <a:effectLst/>
                          <a:latin typeface="Calibri" pitchFamily="34" charset="0"/>
                        </a:rPr>
                        <a:t>na</a:t>
                      </a:r>
                      <a:r>
                        <a:rPr lang="en-US" sz="1700" baseline="0" dirty="0" smtClean="0">
                          <a:effectLst/>
                          <a:latin typeface="Calibri" pitchFamily="34" charset="0"/>
                        </a:rPr>
                        <a:t> </a:t>
                      </a:r>
                      <a:r>
                        <a:rPr lang="en-US" sz="1700" baseline="0" dirty="0" err="1" smtClean="0">
                          <a:effectLst/>
                          <a:latin typeface="Calibri" pitchFamily="34" charset="0"/>
                        </a:rPr>
                        <a:t>kiwango</a:t>
                      </a:r>
                      <a:r>
                        <a:rPr lang="en-US" sz="1700" baseline="0" dirty="0" smtClean="0">
                          <a:effectLst/>
                          <a:latin typeface="Calibri" pitchFamily="34" charset="0"/>
                        </a:rPr>
                        <a:t> </a:t>
                      </a:r>
                      <a:r>
                        <a:rPr lang="en-US" sz="1700" baseline="0" dirty="0" err="1" smtClean="0">
                          <a:effectLst/>
                          <a:latin typeface="Calibri" pitchFamily="34" charset="0"/>
                        </a:rPr>
                        <a:t>kikubwa</a:t>
                      </a:r>
                      <a:r>
                        <a:rPr lang="en-US" sz="1700" baseline="0" dirty="0" smtClean="0">
                          <a:effectLst/>
                          <a:latin typeface="Calibri" pitchFamily="34" charset="0"/>
                        </a:rPr>
                        <a:t> cha </a:t>
                      </a:r>
                      <a:r>
                        <a:rPr lang="en-US" sz="1700" baseline="0" dirty="0" err="1" smtClean="0">
                          <a:effectLst/>
                          <a:latin typeface="Calibri" pitchFamily="34" charset="0"/>
                        </a:rPr>
                        <a:t>upungufu</a:t>
                      </a:r>
                      <a:r>
                        <a:rPr lang="en-US" sz="1700" baseline="0" dirty="0" smtClean="0">
                          <a:effectLst/>
                          <a:latin typeface="Calibri" pitchFamily="34" charset="0"/>
                        </a:rPr>
                        <a:t> </a:t>
                      </a:r>
                      <a:r>
                        <a:rPr lang="en-US" sz="1700" baseline="0" dirty="0" err="1" smtClean="0">
                          <a:effectLst/>
                          <a:latin typeface="Calibri" pitchFamily="34" charset="0"/>
                        </a:rPr>
                        <a:t>wa</a:t>
                      </a:r>
                      <a:r>
                        <a:rPr lang="en-US" sz="1700" baseline="0" dirty="0" smtClean="0">
                          <a:effectLst/>
                          <a:latin typeface="Calibri" pitchFamily="34" charset="0"/>
                        </a:rPr>
                        <a:t> </a:t>
                      </a:r>
                      <a:r>
                        <a:rPr lang="en-US" sz="1700" baseline="0" dirty="0" err="1" smtClean="0">
                          <a:effectLst/>
                          <a:latin typeface="Calibri" pitchFamily="34" charset="0"/>
                        </a:rPr>
                        <a:t>damu</a:t>
                      </a:r>
                      <a:r>
                        <a:rPr lang="en-US" sz="1700" baseline="0" dirty="0" smtClean="0">
                          <a:effectLst/>
                          <a:latin typeface="Calibri" pitchFamily="34" charset="0"/>
                        </a:rPr>
                        <a:t> </a:t>
                      </a:r>
                      <a:r>
                        <a:rPr lang="en-US" sz="1700" baseline="0" dirty="0" err="1" smtClean="0">
                          <a:effectLst/>
                          <a:latin typeface="Calibri" pitchFamily="34" charset="0"/>
                        </a:rPr>
                        <a:t>chini</a:t>
                      </a:r>
                      <a:r>
                        <a:rPr lang="en-US" sz="1700" baseline="0" dirty="0" smtClean="0">
                          <a:effectLst/>
                          <a:latin typeface="Calibri" pitchFamily="34" charset="0"/>
                        </a:rPr>
                        <a:t> </a:t>
                      </a:r>
                      <a:r>
                        <a:rPr lang="en-US" sz="1700" baseline="0" dirty="0" err="1" smtClean="0">
                          <a:effectLst/>
                          <a:latin typeface="Calibri" pitchFamily="34" charset="0"/>
                        </a:rPr>
                        <a:t>ya</a:t>
                      </a:r>
                      <a:r>
                        <a:rPr lang="en-US" sz="1700" baseline="0" dirty="0" smtClean="0">
                          <a:effectLst/>
                          <a:latin typeface="Calibri" pitchFamily="34" charset="0"/>
                        </a:rPr>
                        <a:t> </a:t>
                      </a:r>
                      <a:r>
                        <a:rPr lang="en-US" sz="1700" baseline="0" dirty="0" err="1" smtClean="0">
                          <a:effectLst/>
                          <a:latin typeface="Calibri" pitchFamily="34" charset="0"/>
                        </a:rPr>
                        <a:t>haemoglobin</a:t>
                      </a:r>
                      <a:r>
                        <a:rPr lang="en-US" sz="1700" baseline="0" dirty="0" smtClean="0">
                          <a:effectLst/>
                          <a:latin typeface="Calibri" pitchFamily="34" charset="0"/>
                        </a:rPr>
                        <a:t> 7g/dl.</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rPr>
                        <a:t>Damu</a:t>
                      </a:r>
                      <a:r>
                        <a:rPr lang="en-US" sz="1700" dirty="0" smtClean="0">
                          <a:effectLst/>
                          <a:latin typeface="Calibri" pitchFamily="34" charset="0"/>
                        </a:rPr>
                        <a:t> </a:t>
                      </a:r>
                      <a:r>
                        <a:rPr lang="en-US" sz="1700" dirty="0" err="1" smtClean="0">
                          <a:effectLst/>
                          <a:latin typeface="Calibri" pitchFamily="34" charset="0"/>
                        </a:rPr>
                        <a:t>katika</a:t>
                      </a:r>
                      <a:r>
                        <a:rPr lang="en-US" sz="1700" baseline="0" dirty="0" smtClean="0">
                          <a:effectLst/>
                          <a:latin typeface="Calibri" pitchFamily="34" charset="0"/>
                        </a:rPr>
                        <a:t> </a:t>
                      </a:r>
                      <a:r>
                        <a:rPr lang="en-US" sz="1700" baseline="0" dirty="0" err="1" smtClean="0">
                          <a:effectLst/>
                          <a:latin typeface="Calibri" pitchFamily="34" charset="0"/>
                        </a:rPr>
                        <a:t>kidole</a:t>
                      </a:r>
                      <a:endParaRPr lang="en-US" sz="1700" dirty="0">
                        <a:effectLst/>
                        <a:latin typeface="Calibri" pitchFamily="34" charset="0"/>
                        <a:ea typeface="Times New Roman"/>
                      </a:endParaRPr>
                    </a:p>
                  </a:txBody>
                  <a:tcPr marL="65033" marR="65033" marT="0" marB="0"/>
                </a:tc>
              </a:tr>
              <a:tr h="1597941">
                <a:tc>
                  <a:txBody>
                    <a:bodyPr/>
                    <a:lstStyle/>
                    <a:p>
                      <a:pPr marL="114300" marR="0" indent="-114300" algn="just">
                        <a:spcBef>
                          <a:spcPts val="200"/>
                        </a:spcBef>
                        <a:spcAft>
                          <a:spcPts val="200"/>
                        </a:spcAft>
                      </a:pPr>
                      <a:r>
                        <a:rPr lang="en-US" sz="1500">
                          <a:effectLst/>
                        </a:rPr>
                        <a:t>2a</a:t>
                      </a:r>
                      <a:endParaRPr lang="en-US" sz="1500">
                        <a:effectLst/>
                        <a:latin typeface="Times New Roman"/>
                        <a:ea typeface="Times New Roman"/>
                      </a:endParaRPr>
                    </a:p>
                  </a:txBody>
                  <a:tcPr marL="65033" marR="65033" marT="0" marB="0"/>
                </a:tc>
                <a:tc>
                  <a:txBody>
                    <a:bodyPr/>
                    <a:lstStyle/>
                    <a:p>
                      <a:pPr marL="114300" marR="0" indent="-114300" algn="just">
                        <a:spcBef>
                          <a:spcPts val="200"/>
                        </a:spcBef>
                        <a:spcAft>
                          <a:spcPts val="200"/>
                        </a:spcAft>
                      </a:pPr>
                      <a:r>
                        <a:rPr lang="en-US" sz="1700" dirty="0" smtClean="0">
                          <a:effectLst/>
                          <a:latin typeface="Calibri" pitchFamily="34" charset="0"/>
                        </a:rPr>
                        <a:t>Malaria</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rPr>
                        <a:t>miezi</a:t>
                      </a:r>
                      <a:r>
                        <a:rPr lang="en-US" sz="1700" dirty="0" smtClean="0">
                          <a:effectLst/>
                          <a:latin typeface="Calibri" pitchFamily="34" charset="0"/>
                        </a:rPr>
                        <a:t> 6-59 </a:t>
                      </a:r>
                      <a:endParaRPr lang="en-US" sz="1700" dirty="0" smtClean="0">
                        <a:effectLst/>
                        <a:latin typeface="Calibri" pitchFamily="34" charset="0"/>
                        <a:ea typeface="Times New Roman"/>
                      </a:endParaRPr>
                    </a:p>
                    <a:p>
                      <a:pPr marL="0" marR="0" algn="l">
                        <a:spcBef>
                          <a:spcPts val="200"/>
                        </a:spcBef>
                        <a:spcAft>
                          <a:spcPts val="200"/>
                        </a:spcAft>
                      </a:pPr>
                      <a:r>
                        <a:rPr lang="en-US" sz="1700" dirty="0">
                          <a:effectLst/>
                          <a:latin typeface="Calibri" pitchFamily="34" charset="0"/>
                        </a:rPr>
                        <a:t> </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rPr>
                        <a:t>Kipimo</a:t>
                      </a:r>
                      <a:r>
                        <a:rPr lang="en-US" sz="1700" dirty="0" smtClean="0">
                          <a:effectLst/>
                          <a:latin typeface="Calibri" pitchFamily="34" charset="0"/>
                        </a:rPr>
                        <a:t> cha </a:t>
                      </a:r>
                      <a:r>
                        <a:rPr lang="en-US" sz="1700" dirty="0" err="1" smtClean="0">
                          <a:effectLst/>
                          <a:latin typeface="Calibri" pitchFamily="34" charset="0"/>
                        </a:rPr>
                        <a:t>papo</a:t>
                      </a:r>
                      <a:r>
                        <a:rPr lang="en-US" sz="1700" dirty="0" smtClean="0">
                          <a:effectLst/>
                          <a:latin typeface="Calibri" pitchFamily="34" charset="0"/>
                        </a:rPr>
                        <a:t> </a:t>
                      </a:r>
                      <a:r>
                        <a:rPr lang="en-US" sz="1700" dirty="0" err="1" smtClean="0">
                          <a:effectLst/>
                          <a:latin typeface="Calibri" pitchFamily="34" charset="0"/>
                        </a:rPr>
                        <a:t>kwa</a:t>
                      </a:r>
                      <a:r>
                        <a:rPr lang="en-US" sz="1700" dirty="0" smtClean="0">
                          <a:effectLst/>
                          <a:latin typeface="Calibri" pitchFamily="34" charset="0"/>
                        </a:rPr>
                        <a:t> </a:t>
                      </a:r>
                      <a:r>
                        <a:rPr lang="en-US" sz="1700" dirty="0" err="1" smtClean="0">
                          <a:effectLst/>
                          <a:latin typeface="Calibri" pitchFamily="34" charset="0"/>
                        </a:rPr>
                        <a:t>hapo</a:t>
                      </a:r>
                      <a:r>
                        <a:rPr lang="en-US" sz="1700" dirty="0" smtClean="0">
                          <a:effectLst/>
                          <a:latin typeface="Calibri" pitchFamily="34" charset="0"/>
                        </a:rPr>
                        <a:t> (RDT).</a:t>
                      </a:r>
                      <a:r>
                        <a:rPr lang="en-US" sz="1700" baseline="0" dirty="0" smtClean="0">
                          <a:effectLst/>
                          <a:latin typeface="Calibri" pitchFamily="34" charset="0"/>
                        </a:rPr>
                        <a:t>  </a:t>
                      </a:r>
                      <a:r>
                        <a:rPr lang="en-US" sz="1700" baseline="0" dirty="0" err="1" smtClean="0">
                          <a:effectLst/>
                          <a:latin typeface="Calibri" pitchFamily="34" charset="0"/>
                        </a:rPr>
                        <a:t>Matokeo</a:t>
                      </a:r>
                      <a:r>
                        <a:rPr lang="en-US" sz="1700" baseline="0" dirty="0" smtClean="0">
                          <a:effectLst/>
                          <a:latin typeface="Calibri" pitchFamily="34" charset="0"/>
                        </a:rPr>
                        <a:t> </a:t>
                      </a:r>
                      <a:r>
                        <a:rPr lang="en-US" sz="1700" baseline="0" dirty="0" err="1" smtClean="0">
                          <a:effectLst/>
                          <a:latin typeface="Calibri" pitchFamily="34" charset="0"/>
                        </a:rPr>
                        <a:t>yalirejeshwa</a:t>
                      </a:r>
                      <a:r>
                        <a:rPr lang="en-US" sz="1700" baseline="0" dirty="0" smtClean="0">
                          <a:effectLst/>
                          <a:latin typeface="Calibri" pitchFamily="34" charset="0"/>
                        </a:rPr>
                        <a:t> </a:t>
                      </a:r>
                      <a:r>
                        <a:rPr lang="en-US" sz="1700" baseline="0" dirty="0" err="1" smtClean="0">
                          <a:effectLst/>
                          <a:latin typeface="Calibri" pitchFamily="34" charset="0"/>
                        </a:rPr>
                        <a:t>kwa</a:t>
                      </a:r>
                      <a:r>
                        <a:rPr lang="en-US" sz="1700" baseline="0" dirty="0" smtClean="0">
                          <a:effectLst/>
                          <a:latin typeface="Calibri" pitchFamily="34" charset="0"/>
                        </a:rPr>
                        <a:t> </a:t>
                      </a:r>
                      <a:r>
                        <a:rPr lang="en-US" sz="1700" baseline="0" dirty="0" err="1" smtClean="0">
                          <a:effectLst/>
                          <a:latin typeface="Calibri" pitchFamily="34" charset="0"/>
                        </a:rPr>
                        <a:t>mzazi</a:t>
                      </a:r>
                      <a:r>
                        <a:rPr lang="en-US" sz="1700" baseline="0" dirty="0" smtClean="0">
                          <a:effectLst/>
                          <a:latin typeface="Calibri" pitchFamily="34" charset="0"/>
                        </a:rPr>
                        <a:t>/</a:t>
                      </a:r>
                      <a:r>
                        <a:rPr lang="en-US" sz="1700" baseline="0" dirty="0" err="1" smtClean="0">
                          <a:effectLst/>
                          <a:latin typeface="Calibri" pitchFamily="34" charset="0"/>
                        </a:rPr>
                        <a:t>mlezi</a:t>
                      </a:r>
                      <a:r>
                        <a:rPr lang="en-US" sz="1700" baseline="0" dirty="0" smtClean="0">
                          <a:effectLst/>
                          <a:latin typeface="Calibri" pitchFamily="34" charset="0"/>
                        </a:rPr>
                        <a:t>. </a:t>
                      </a:r>
                      <a:r>
                        <a:rPr lang="en-US" sz="1700" baseline="0" dirty="0" err="1" smtClean="0">
                          <a:effectLst/>
                          <a:latin typeface="Calibri" pitchFamily="34" charset="0"/>
                        </a:rPr>
                        <a:t>Mzazi</a:t>
                      </a:r>
                      <a:r>
                        <a:rPr lang="en-US" sz="1700" baseline="0" dirty="0" smtClean="0">
                          <a:effectLst/>
                          <a:latin typeface="Calibri" pitchFamily="34" charset="0"/>
                        </a:rPr>
                        <a:t>/</a:t>
                      </a:r>
                      <a:r>
                        <a:rPr lang="en-US" sz="1700" baseline="0" dirty="0" err="1" smtClean="0">
                          <a:effectLst/>
                          <a:latin typeface="Calibri" pitchFamily="34" charset="0"/>
                        </a:rPr>
                        <a:t>mlezi</a:t>
                      </a:r>
                      <a:r>
                        <a:rPr lang="en-US" sz="1700" baseline="0" dirty="0" smtClean="0">
                          <a:effectLst/>
                          <a:latin typeface="Calibri" pitchFamily="34" charset="0"/>
                        </a:rPr>
                        <a:t> </a:t>
                      </a:r>
                      <a:r>
                        <a:rPr lang="en-US" sz="1700" baseline="0" dirty="0" err="1" smtClean="0">
                          <a:effectLst/>
                          <a:latin typeface="Calibri" pitchFamily="34" charset="0"/>
                        </a:rPr>
                        <a:t>alipatiwa</a:t>
                      </a:r>
                      <a:r>
                        <a:rPr lang="en-US" sz="1700" baseline="0" dirty="0" smtClean="0">
                          <a:effectLst/>
                          <a:latin typeface="Calibri" pitchFamily="34" charset="0"/>
                        </a:rPr>
                        <a:t> </a:t>
                      </a:r>
                      <a:r>
                        <a:rPr lang="en-US" sz="1700" baseline="0" dirty="0" err="1" smtClean="0">
                          <a:effectLst/>
                          <a:latin typeface="Calibri" pitchFamily="34" charset="0"/>
                        </a:rPr>
                        <a:t>dozi</a:t>
                      </a:r>
                      <a:r>
                        <a:rPr lang="en-US" sz="1700" baseline="0" dirty="0" smtClean="0">
                          <a:effectLst/>
                          <a:latin typeface="Calibri" pitchFamily="34" charset="0"/>
                        </a:rPr>
                        <a:t> </a:t>
                      </a:r>
                      <a:r>
                        <a:rPr lang="en-US" sz="1700" baseline="0" dirty="0" err="1" smtClean="0">
                          <a:effectLst/>
                          <a:latin typeface="Calibri" pitchFamily="34" charset="0"/>
                        </a:rPr>
                        <a:t>nzima</a:t>
                      </a:r>
                      <a:r>
                        <a:rPr lang="en-US" sz="1700" baseline="0" dirty="0" smtClean="0">
                          <a:effectLst/>
                          <a:latin typeface="Calibri" pitchFamily="34" charset="0"/>
                        </a:rPr>
                        <a:t> </a:t>
                      </a:r>
                      <a:r>
                        <a:rPr lang="en-US" sz="1700" baseline="0" dirty="0" err="1" smtClean="0">
                          <a:effectLst/>
                          <a:latin typeface="Calibri" pitchFamily="34" charset="0"/>
                        </a:rPr>
                        <a:t>ya</a:t>
                      </a:r>
                      <a:r>
                        <a:rPr lang="en-US" sz="1700" baseline="0" dirty="0" smtClean="0">
                          <a:effectLst/>
                          <a:latin typeface="Calibri" pitchFamily="34" charset="0"/>
                        </a:rPr>
                        <a:t> </a:t>
                      </a:r>
                      <a:r>
                        <a:rPr lang="en-US" sz="1700" baseline="0" dirty="0" err="1" smtClean="0">
                          <a:effectLst/>
                          <a:latin typeface="Calibri" pitchFamily="34" charset="0"/>
                        </a:rPr>
                        <a:t>dawa</a:t>
                      </a:r>
                      <a:r>
                        <a:rPr lang="en-US" sz="1700" baseline="0" dirty="0" smtClean="0">
                          <a:effectLst/>
                          <a:latin typeface="Calibri" pitchFamily="34" charset="0"/>
                        </a:rPr>
                        <a:t> </a:t>
                      </a:r>
                      <a:r>
                        <a:rPr lang="en-US" sz="1700" baseline="0" dirty="0" err="1" smtClean="0">
                          <a:effectLst/>
                          <a:latin typeface="Calibri" pitchFamily="34" charset="0"/>
                        </a:rPr>
                        <a:t>mseto</a:t>
                      </a:r>
                      <a:r>
                        <a:rPr lang="en-US" sz="1700" baseline="0" dirty="0" smtClean="0">
                          <a:effectLst/>
                          <a:latin typeface="Calibri" pitchFamily="34" charset="0"/>
                        </a:rPr>
                        <a:t> </a:t>
                      </a:r>
                      <a:r>
                        <a:rPr lang="en-US" sz="1700" baseline="0" dirty="0" err="1" smtClean="0">
                          <a:effectLst/>
                          <a:latin typeface="Calibri" pitchFamily="34" charset="0"/>
                        </a:rPr>
                        <a:t>ya</a:t>
                      </a:r>
                      <a:r>
                        <a:rPr lang="en-US" sz="1700" baseline="0" dirty="0" smtClean="0">
                          <a:effectLst/>
                          <a:latin typeface="Calibri" pitchFamily="34" charset="0"/>
                        </a:rPr>
                        <a:t> malaria </a:t>
                      </a:r>
                      <a:r>
                        <a:rPr lang="en-US" sz="1700" baseline="0" dirty="0" err="1" smtClean="0">
                          <a:effectLst/>
                          <a:latin typeface="Calibri" pitchFamily="34" charset="0"/>
                        </a:rPr>
                        <a:t>kwa</a:t>
                      </a:r>
                      <a:r>
                        <a:rPr lang="en-US" sz="1700" baseline="0" dirty="0" smtClean="0">
                          <a:effectLst/>
                          <a:latin typeface="Calibri" pitchFamily="34" charset="0"/>
                        </a:rPr>
                        <a:t> </a:t>
                      </a:r>
                      <a:r>
                        <a:rPr lang="en-US" sz="1700" baseline="0" dirty="0" err="1" smtClean="0">
                          <a:effectLst/>
                          <a:latin typeface="Calibri" pitchFamily="34" charset="0"/>
                        </a:rPr>
                        <a:t>ajili</a:t>
                      </a:r>
                      <a:r>
                        <a:rPr lang="en-US" sz="1700" baseline="0" dirty="0" smtClean="0">
                          <a:effectLst/>
                          <a:latin typeface="Calibri" pitchFamily="34" charset="0"/>
                        </a:rPr>
                        <a:t> </a:t>
                      </a:r>
                      <a:r>
                        <a:rPr lang="en-US" sz="1700" baseline="0" dirty="0" err="1" smtClean="0">
                          <a:effectLst/>
                          <a:latin typeface="Calibri" pitchFamily="34" charset="0"/>
                        </a:rPr>
                        <a:t>ya</a:t>
                      </a:r>
                      <a:r>
                        <a:rPr lang="en-US" sz="1700" baseline="0" dirty="0" smtClean="0">
                          <a:effectLst/>
                          <a:latin typeface="Calibri" pitchFamily="34" charset="0"/>
                        </a:rPr>
                        <a:t> </a:t>
                      </a:r>
                      <a:r>
                        <a:rPr lang="en-US" sz="1700" baseline="0" dirty="0" err="1" smtClean="0">
                          <a:effectLst/>
                          <a:latin typeface="Calibri" pitchFamily="34" charset="0"/>
                        </a:rPr>
                        <a:t>kumpatia</a:t>
                      </a:r>
                      <a:r>
                        <a:rPr lang="en-US" sz="1700" baseline="0" dirty="0" smtClean="0">
                          <a:effectLst/>
                          <a:latin typeface="Calibri" pitchFamily="34" charset="0"/>
                        </a:rPr>
                        <a:t> </a:t>
                      </a:r>
                      <a:r>
                        <a:rPr lang="en-US" sz="1700" baseline="0" dirty="0" err="1" smtClean="0">
                          <a:effectLst/>
                          <a:latin typeface="Calibri" pitchFamily="34" charset="0"/>
                        </a:rPr>
                        <a:t>mtoto</a:t>
                      </a:r>
                      <a:r>
                        <a:rPr lang="en-US" sz="1700" baseline="0" dirty="0" smtClean="0">
                          <a:effectLst/>
                          <a:latin typeface="Calibri" pitchFamily="34" charset="0"/>
                        </a:rPr>
                        <a:t> </a:t>
                      </a:r>
                      <a:r>
                        <a:rPr lang="en-US" sz="1700" baseline="0" dirty="0" err="1" smtClean="0">
                          <a:effectLst/>
                          <a:latin typeface="Calibri" pitchFamily="34" charset="0"/>
                        </a:rPr>
                        <a:t>aliyeonekana</a:t>
                      </a:r>
                      <a:r>
                        <a:rPr lang="en-US" sz="1700" baseline="0" dirty="0" smtClean="0">
                          <a:effectLst/>
                          <a:latin typeface="Calibri" pitchFamily="34" charset="0"/>
                        </a:rPr>
                        <a:t> </a:t>
                      </a:r>
                      <a:r>
                        <a:rPr lang="en-US" sz="1700" baseline="0" dirty="0" err="1" smtClean="0">
                          <a:effectLst/>
                          <a:latin typeface="Calibri" pitchFamily="34" charset="0"/>
                        </a:rPr>
                        <a:t>kuwa</a:t>
                      </a:r>
                      <a:r>
                        <a:rPr lang="en-US" sz="1700" baseline="0" dirty="0" smtClean="0">
                          <a:effectLst/>
                          <a:latin typeface="Calibri" pitchFamily="34" charset="0"/>
                        </a:rPr>
                        <a:t> </a:t>
                      </a:r>
                      <a:r>
                        <a:rPr lang="en-US" sz="1700" baseline="0" dirty="0" err="1" smtClean="0">
                          <a:effectLst/>
                          <a:latin typeface="Calibri" pitchFamily="34" charset="0"/>
                        </a:rPr>
                        <a:t>na</a:t>
                      </a:r>
                      <a:r>
                        <a:rPr lang="en-US" sz="1700" baseline="0" dirty="0" smtClean="0">
                          <a:effectLst/>
                          <a:latin typeface="Calibri" pitchFamily="34" charset="0"/>
                        </a:rPr>
                        <a:t> malaria </a:t>
                      </a:r>
                      <a:r>
                        <a:rPr lang="en-US" sz="1700" baseline="0" dirty="0" err="1" smtClean="0">
                          <a:effectLst/>
                          <a:latin typeface="Calibri" pitchFamily="34" charset="0"/>
                        </a:rPr>
                        <a:t>kwa</a:t>
                      </a:r>
                      <a:r>
                        <a:rPr lang="en-US" sz="1700" baseline="0" dirty="0" smtClean="0">
                          <a:effectLst/>
                          <a:latin typeface="Calibri" pitchFamily="34" charset="0"/>
                        </a:rPr>
                        <a:t> </a:t>
                      </a:r>
                      <a:r>
                        <a:rPr lang="en-US" sz="1700" baseline="0" dirty="0" err="1" smtClean="0">
                          <a:effectLst/>
                          <a:latin typeface="Calibri" pitchFamily="34" charset="0"/>
                        </a:rPr>
                        <a:t>kipimo</a:t>
                      </a:r>
                      <a:r>
                        <a:rPr lang="en-US" sz="1700" baseline="0" dirty="0" smtClean="0">
                          <a:effectLst/>
                          <a:latin typeface="Calibri" pitchFamily="34" charset="0"/>
                        </a:rPr>
                        <a:t> cha </a:t>
                      </a:r>
                      <a:r>
                        <a:rPr lang="en-US" sz="1700" baseline="0" dirty="0" err="1" smtClean="0">
                          <a:effectLst/>
                          <a:latin typeface="Calibri" pitchFamily="34" charset="0"/>
                        </a:rPr>
                        <a:t>papo</a:t>
                      </a:r>
                      <a:r>
                        <a:rPr lang="en-US" sz="1700" baseline="0" dirty="0" smtClean="0">
                          <a:effectLst/>
                          <a:latin typeface="Calibri" pitchFamily="34" charset="0"/>
                        </a:rPr>
                        <a:t> </a:t>
                      </a:r>
                      <a:r>
                        <a:rPr lang="en-US" sz="1700" baseline="0" dirty="0" err="1" smtClean="0">
                          <a:effectLst/>
                          <a:latin typeface="Calibri" pitchFamily="34" charset="0"/>
                        </a:rPr>
                        <a:t>kwa</a:t>
                      </a:r>
                      <a:r>
                        <a:rPr lang="en-US" sz="1700" baseline="0" dirty="0" smtClean="0">
                          <a:effectLst/>
                          <a:latin typeface="Calibri" pitchFamily="34" charset="0"/>
                        </a:rPr>
                        <a:t> </a:t>
                      </a:r>
                      <a:r>
                        <a:rPr lang="en-US" sz="1700" baseline="0" dirty="0" err="1" smtClean="0">
                          <a:effectLst/>
                          <a:latin typeface="Calibri" pitchFamily="34" charset="0"/>
                        </a:rPr>
                        <a:t>hapo</a:t>
                      </a:r>
                      <a:r>
                        <a:rPr lang="en-US" sz="1700" baseline="0" dirty="0" smtClean="0">
                          <a:effectLst/>
                          <a:latin typeface="Calibri" pitchFamily="34" charset="0"/>
                        </a:rPr>
                        <a:t>. </a:t>
                      </a:r>
                      <a:endParaRPr lang="en-US" sz="1700" dirty="0" smtClean="0">
                        <a:effectLst/>
                        <a:latin typeface="Calibri" pitchFamily="34" charset="0"/>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rPr>
                        <a:t>Damu</a:t>
                      </a:r>
                      <a:r>
                        <a:rPr lang="en-US" sz="1700" dirty="0" smtClean="0">
                          <a:effectLst/>
                          <a:latin typeface="Calibri" pitchFamily="34" charset="0"/>
                        </a:rPr>
                        <a:t> </a:t>
                      </a:r>
                      <a:r>
                        <a:rPr lang="en-US" sz="1700" dirty="0" err="1" smtClean="0">
                          <a:effectLst/>
                          <a:latin typeface="Calibri" pitchFamily="34" charset="0"/>
                        </a:rPr>
                        <a:t>katika</a:t>
                      </a:r>
                      <a:r>
                        <a:rPr lang="en-US" sz="1700" baseline="0" dirty="0" smtClean="0">
                          <a:effectLst/>
                          <a:latin typeface="Calibri" pitchFamily="34" charset="0"/>
                        </a:rPr>
                        <a:t> </a:t>
                      </a:r>
                      <a:r>
                        <a:rPr lang="en-US" sz="1700" baseline="0" dirty="0" err="1" smtClean="0">
                          <a:effectLst/>
                          <a:latin typeface="Calibri" pitchFamily="34" charset="0"/>
                        </a:rPr>
                        <a:t>kidole</a:t>
                      </a:r>
                      <a:endParaRPr lang="en-US" sz="1700" dirty="0">
                        <a:effectLst/>
                        <a:latin typeface="Calibri" pitchFamily="34" charset="0"/>
                        <a:ea typeface="Times New Roman"/>
                      </a:endParaRPr>
                    </a:p>
                  </a:txBody>
                  <a:tcPr marL="65033" marR="65033" marT="0" marB="0"/>
                </a:tc>
              </a:tr>
              <a:tr h="1620568">
                <a:tc>
                  <a:txBody>
                    <a:bodyPr/>
                    <a:lstStyle/>
                    <a:p>
                      <a:pPr marL="114300" marR="0" indent="-114300" algn="just">
                        <a:spcBef>
                          <a:spcPts val="200"/>
                        </a:spcBef>
                        <a:spcAft>
                          <a:spcPts val="200"/>
                        </a:spcAft>
                      </a:pPr>
                      <a:r>
                        <a:rPr lang="en-US" sz="1500">
                          <a:effectLst/>
                        </a:rPr>
                        <a:t>2b</a:t>
                      </a:r>
                      <a:endParaRPr lang="en-US" sz="1500">
                        <a:effectLst/>
                        <a:latin typeface="Times New Roman"/>
                        <a:ea typeface="Times New Roman"/>
                      </a:endParaRPr>
                    </a:p>
                  </a:txBody>
                  <a:tcPr marL="65033" marR="65033" marT="0" marB="0"/>
                </a:tc>
                <a:tc>
                  <a:txBody>
                    <a:bodyPr/>
                    <a:lstStyle/>
                    <a:p>
                      <a:pPr marL="114300" marR="0" indent="-114300" algn="just">
                        <a:spcBef>
                          <a:spcPts val="200"/>
                        </a:spcBef>
                        <a:spcAft>
                          <a:spcPts val="200"/>
                        </a:spcAft>
                      </a:pPr>
                      <a:r>
                        <a:rPr lang="en-US" sz="1700" dirty="0" smtClean="0">
                          <a:effectLst/>
                          <a:latin typeface="Calibri" pitchFamily="34" charset="0"/>
                        </a:rPr>
                        <a:t>Malaria</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rPr>
                        <a:t>miezi</a:t>
                      </a:r>
                      <a:r>
                        <a:rPr lang="en-US" sz="1700" baseline="0" dirty="0" smtClean="0">
                          <a:effectLst/>
                          <a:latin typeface="Calibri" pitchFamily="34" charset="0"/>
                        </a:rPr>
                        <a:t> </a:t>
                      </a:r>
                      <a:r>
                        <a:rPr lang="en-US" sz="1700" dirty="0" smtClean="0">
                          <a:effectLst/>
                          <a:latin typeface="Calibri" pitchFamily="34" charset="0"/>
                        </a:rPr>
                        <a:t>6-59 </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rPr>
                        <a:t>Kipimo</a:t>
                      </a:r>
                      <a:r>
                        <a:rPr lang="en-US" sz="1700" dirty="0" smtClean="0">
                          <a:effectLst/>
                          <a:latin typeface="Calibri" pitchFamily="34" charset="0"/>
                        </a:rPr>
                        <a:t> cha</a:t>
                      </a:r>
                      <a:r>
                        <a:rPr lang="en-US" sz="1700" baseline="0" dirty="0" smtClean="0">
                          <a:effectLst/>
                          <a:latin typeface="Calibri" pitchFamily="34" charset="0"/>
                        </a:rPr>
                        <a:t> </a:t>
                      </a:r>
                      <a:r>
                        <a:rPr lang="en-US" sz="1700" baseline="0" dirty="0" err="1" smtClean="0">
                          <a:effectLst/>
                          <a:latin typeface="Calibri" pitchFamily="34" charset="0"/>
                        </a:rPr>
                        <a:t>damu</a:t>
                      </a:r>
                      <a:r>
                        <a:rPr lang="en-US" sz="1700" baseline="0" dirty="0" smtClean="0">
                          <a:effectLst/>
                          <a:latin typeface="Calibri" pitchFamily="34" charset="0"/>
                        </a:rPr>
                        <a:t>.</a:t>
                      </a:r>
                      <a:endParaRPr lang="en-US" sz="1700" dirty="0" smtClean="0">
                        <a:effectLst/>
                        <a:latin typeface="Calibri" pitchFamily="34" charset="0"/>
                      </a:endParaRPr>
                    </a:p>
                    <a:p>
                      <a:pPr marL="0" marR="0" algn="l">
                        <a:spcBef>
                          <a:spcPts val="200"/>
                        </a:spcBef>
                        <a:spcAft>
                          <a:spcPts val="200"/>
                        </a:spcAft>
                      </a:pPr>
                      <a:r>
                        <a:rPr lang="en-US" sz="1700" baseline="0" dirty="0" err="1" smtClean="0">
                          <a:effectLst/>
                          <a:latin typeface="Calibri" pitchFamily="34" charset="0"/>
                        </a:rPr>
                        <a:t>Damu</a:t>
                      </a:r>
                      <a:r>
                        <a:rPr lang="en-US" sz="1700" baseline="0" dirty="0" smtClean="0">
                          <a:effectLst/>
                          <a:latin typeface="Calibri" pitchFamily="34" charset="0"/>
                        </a:rPr>
                        <a:t> </a:t>
                      </a:r>
                      <a:r>
                        <a:rPr lang="en-US" sz="1700" baseline="0" dirty="0" err="1" smtClean="0">
                          <a:effectLst/>
                          <a:latin typeface="Calibri" pitchFamily="34" charset="0"/>
                        </a:rPr>
                        <a:t>ilikaushwa</a:t>
                      </a:r>
                      <a:r>
                        <a:rPr lang="en-US" sz="1700" baseline="0" dirty="0" smtClean="0">
                          <a:effectLst/>
                          <a:latin typeface="Calibri" pitchFamily="34" charset="0"/>
                        </a:rPr>
                        <a:t> </a:t>
                      </a:r>
                      <a:r>
                        <a:rPr lang="en-US" sz="1700" baseline="0" dirty="0" err="1" smtClean="0">
                          <a:effectLst/>
                          <a:latin typeface="Calibri" pitchFamily="34" charset="0"/>
                        </a:rPr>
                        <a:t>na</a:t>
                      </a:r>
                      <a:r>
                        <a:rPr lang="en-US" sz="1700" baseline="0" dirty="0" smtClean="0">
                          <a:effectLst/>
                          <a:latin typeface="Calibri" pitchFamily="34" charset="0"/>
                        </a:rPr>
                        <a:t> </a:t>
                      </a:r>
                      <a:r>
                        <a:rPr lang="en-US" sz="1700" baseline="0" dirty="0" err="1" smtClean="0">
                          <a:effectLst/>
                          <a:latin typeface="Calibri" pitchFamily="34" charset="0"/>
                        </a:rPr>
                        <a:t>kuhifadhiwa</a:t>
                      </a:r>
                      <a:r>
                        <a:rPr lang="en-US" sz="1700" baseline="0" dirty="0" smtClean="0">
                          <a:effectLst/>
                          <a:latin typeface="Calibri" pitchFamily="34" charset="0"/>
                        </a:rPr>
                        <a:t> </a:t>
                      </a:r>
                      <a:r>
                        <a:rPr lang="en-US" sz="1700" baseline="0" dirty="0" err="1" smtClean="0">
                          <a:effectLst/>
                          <a:latin typeface="Calibri" pitchFamily="34" charset="0"/>
                        </a:rPr>
                        <a:t>vizuri</a:t>
                      </a:r>
                      <a:r>
                        <a:rPr lang="en-US" sz="1700" baseline="0" dirty="0" smtClean="0">
                          <a:effectLst/>
                          <a:latin typeface="Calibri" pitchFamily="34" charset="0"/>
                        </a:rPr>
                        <a:t> </a:t>
                      </a:r>
                      <a:r>
                        <a:rPr lang="en-US" sz="1700" baseline="0" dirty="0" err="1" smtClean="0">
                          <a:effectLst/>
                          <a:latin typeface="Calibri" pitchFamily="34" charset="0"/>
                        </a:rPr>
                        <a:t>katika</a:t>
                      </a:r>
                      <a:r>
                        <a:rPr lang="en-US" sz="1700" baseline="0" dirty="0" smtClean="0">
                          <a:effectLst/>
                          <a:latin typeface="Calibri" pitchFamily="34" charset="0"/>
                        </a:rPr>
                        <a:t> </a:t>
                      </a:r>
                      <a:r>
                        <a:rPr lang="en-US" sz="1700" baseline="0" dirty="0" err="1" smtClean="0">
                          <a:effectLst/>
                          <a:latin typeface="Calibri" pitchFamily="34" charset="0"/>
                        </a:rPr>
                        <a:t>eneo</a:t>
                      </a:r>
                      <a:r>
                        <a:rPr lang="en-US" sz="1700" baseline="0" dirty="0" smtClean="0">
                          <a:effectLst/>
                          <a:latin typeface="Calibri" pitchFamily="34" charset="0"/>
                        </a:rPr>
                        <a:t> la </a:t>
                      </a:r>
                      <a:r>
                        <a:rPr lang="en-US" sz="1700" baseline="0" dirty="0" err="1" smtClean="0">
                          <a:effectLst/>
                          <a:latin typeface="Calibri" pitchFamily="34" charset="0"/>
                        </a:rPr>
                        <a:t>kazi</a:t>
                      </a:r>
                      <a:r>
                        <a:rPr lang="en-US" sz="1700" baseline="0" dirty="0" smtClean="0">
                          <a:effectLst/>
                          <a:latin typeface="Calibri" pitchFamily="34" charset="0"/>
                        </a:rPr>
                        <a:t>, </a:t>
                      </a:r>
                      <a:r>
                        <a:rPr lang="en-US" sz="1700" baseline="0" dirty="0" err="1" smtClean="0">
                          <a:effectLst/>
                          <a:latin typeface="Calibri" pitchFamily="34" charset="0"/>
                        </a:rPr>
                        <a:t>ikasafirishwa</a:t>
                      </a:r>
                      <a:r>
                        <a:rPr lang="en-US" sz="1700" baseline="0" dirty="0" smtClean="0">
                          <a:effectLst/>
                          <a:latin typeface="Calibri" pitchFamily="34" charset="0"/>
                        </a:rPr>
                        <a:t> </a:t>
                      </a:r>
                      <a:r>
                        <a:rPr lang="en-US" sz="1700" baseline="0" dirty="0" err="1" smtClean="0">
                          <a:effectLst/>
                          <a:latin typeface="Calibri" pitchFamily="34" charset="0"/>
                        </a:rPr>
                        <a:t>kwenda</a:t>
                      </a:r>
                      <a:r>
                        <a:rPr lang="en-US" sz="1700" baseline="0" dirty="0" smtClean="0">
                          <a:effectLst/>
                          <a:latin typeface="Calibri" pitchFamily="34" charset="0"/>
                        </a:rPr>
                        <a:t> </a:t>
                      </a:r>
                      <a:r>
                        <a:rPr lang="en-US" sz="1700" baseline="0" dirty="0" err="1" smtClean="0">
                          <a:effectLst/>
                          <a:latin typeface="Calibri" pitchFamily="34" charset="0"/>
                        </a:rPr>
                        <a:t>makao</a:t>
                      </a:r>
                      <a:r>
                        <a:rPr lang="en-US" sz="1700" baseline="0" dirty="0" smtClean="0">
                          <a:effectLst/>
                          <a:latin typeface="Calibri" pitchFamily="34" charset="0"/>
                        </a:rPr>
                        <a:t> </a:t>
                      </a:r>
                      <a:r>
                        <a:rPr lang="en-US" sz="1700" baseline="0" dirty="0" err="1" smtClean="0">
                          <a:effectLst/>
                          <a:latin typeface="Calibri" pitchFamily="34" charset="0"/>
                        </a:rPr>
                        <a:t>makuu</a:t>
                      </a:r>
                      <a:r>
                        <a:rPr lang="en-US" sz="1700" baseline="0" dirty="0" smtClean="0">
                          <a:effectLst/>
                          <a:latin typeface="Calibri" pitchFamily="34" charset="0"/>
                        </a:rPr>
                        <a:t> </a:t>
                      </a:r>
                      <a:r>
                        <a:rPr lang="en-US" sz="1700" baseline="0" dirty="0" err="1" smtClean="0">
                          <a:effectLst/>
                          <a:latin typeface="Calibri" pitchFamily="34" charset="0"/>
                        </a:rPr>
                        <a:t>ya</a:t>
                      </a:r>
                      <a:r>
                        <a:rPr lang="en-US" sz="1700" baseline="0" dirty="0" smtClean="0">
                          <a:effectLst/>
                          <a:latin typeface="Calibri" pitchFamily="34" charset="0"/>
                        </a:rPr>
                        <a:t> NBS , </a:t>
                      </a:r>
                      <a:r>
                        <a:rPr lang="en-US" sz="1700" baseline="0" dirty="0" err="1" smtClean="0">
                          <a:effectLst/>
                          <a:latin typeface="Calibri" pitchFamily="34" charset="0"/>
                        </a:rPr>
                        <a:t>kisha</a:t>
                      </a:r>
                      <a:r>
                        <a:rPr lang="en-US" sz="1700" baseline="0" dirty="0" smtClean="0">
                          <a:effectLst/>
                          <a:latin typeface="Calibri" pitchFamily="34" charset="0"/>
                        </a:rPr>
                        <a:t> </a:t>
                      </a:r>
                      <a:r>
                        <a:rPr lang="en-US" sz="1700" baseline="0" dirty="0" err="1" smtClean="0">
                          <a:effectLst/>
                          <a:latin typeface="Calibri" pitchFamily="34" charset="0"/>
                        </a:rPr>
                        <a:t>ikapelekwa</a:t>
                      </a:r>
                      <a:r>
                        <a:rPr lang="en-US" sz="1700" baseline="0" dirty="0" smtClean="0">
                          <a:effectLst/>
                          <a:latin typeface="Calibri" pitchFamily="34" charset="0"/>
                        </a:rPr>
                        <a:t> </a:t>
                      </a:r>
                      <a:r>
                        <a:rPr lang="en-US" sz="1700" baseline="0" dirty="0" err="1" smtClean="0">
                          <a:effectLst/>
                          <a:latin typeface="Calibri" pitchFamily="34" charset="0"/>
                        </a:rPr>
                        <a:t>Kituo</a:t>
                      </a:r>
                      <a:r>
                        <a:rPr lang="en-US" sz="1700" baseline="0" dirty="0" smtClean="0">
                          <a:effectLst/>
                          <a:latin typeface="Calibri" pitchFamily="34" charset="0"/>
                        </a:rPr>
                        <a:t> cha </a:t>
                      </a:r>
                      <a:r>
                        <a:rPr lang="en-US" sz="1700" baseline="0" dirty="0" err="1" smtClean="0">
                          <a:effectLst/>
                          <a:latin typeface="Calibri" pitchFamily="34" charset="0"/>
                        </a:rPr>
                        <a:t>Utafiti</a:t>
                      </a:r>
                      <a:r>
                        <a:rPr lang="en-US" sz="1700" baseline="0" dirty="0" smtClean="0">
                          <a:effectLst/>
                          <a:latin typeface="Calibri" pitchFamily="34" charset="0"/>
                        </a:rPr>
                        <a:t> </a:t>
                      </a:r>
                      <a:r>
                        <a:rPr lang="en-US" sz="1700" baseline="0" dirty="0" err="1" smtClean="0">
                          <a:effectLst/>
                          <a:latin typeface="Calibri" pitchFamily="34" charset="0"/>
                        </a:rPr>
                        <a:t>wa</a:t>
                      </a:r>
                      <a:r>
                        <a:rPr lang="en-US" sz="1700" baseline="0" dirty="0" smtClean="0">
                          <a:effectLst/>
                          <a:latin typeface="Calibri" pitchFamily="34" charset="0"/>
                        </a:rPr>
                        <a:t> Malaria cha  </a:t>
                      </a:r>
                      <a:r>
                        <a:rPr lang="en-US" sz="1700" baseline="0" dirty="0" err="1" smtClean="0">
                          <a:effectLst/>
                          <a:latin typeface="Calibri" pitchFamily="34" charset="0"/>
                        </a:rPr>
                        <a:t>Ifakara</a:t>
                      </a:r>
                      <a:r>
                        <a:rPr lang="en-US" sz="1700" baseline="0" dirty="0" smtClean="0">
                          <a:effectLst/>
                          <a:latin typeface="Calibri" pitchFamily="34" charset="0"/>
                        </a:rPr>
                        <a:t>  – </a:t>
                      </a:r>
                      <a:r>
                        <a:rPr lang="en-US" sz="1700" baseline="0" dirty="0" err="1" smtClean="0">
                          <a:effectLst/>
                          <a:latin typeface="Calibri" pitchFamily="34" charset="0"/>
                        </a:rPr>
                        <a:t>Bagamoyo</a:t>
                      </a:r>
                      <a:r>
                        <a:rPr lang="en-US" sz="1700" baseline="0" dirty="0" smtClean="0">
                          <a:effectLst/>
                          <a:latin typeface="Calibri" pitchFamily="34" charset="0"/>
                        </a:rPr>
                        <a:t> </a:t>
                      </a:r>
                      <a:r>
                        <a:rPr lang="en-US" sz="1700" baseline="0" dirty="0" err="1" smtClean="0">
                          <a:effectLst/>
                          <a:latin typeface="Calibri" pitchFamily="34" charset="0"/>
                        </a:rPr>
                        <a:t>kwa</a:t>
                      </a:r>
                      <a:r>
                        <a:rPr lang="en-US" sz="1700" baseline="0" dirty="0" smtClean="0">
                          <a:effectLst/>
                          <a:latin typeface="Calibri" pitchFamily="34" charset="0"/>
                        </a:rPr>
                        <a:t> </a:t>
                      </a:r>
                      <a:r>
                        <a:rPr lang="en-US" sz="1700" baseline="0" dirty="0" err="1" smtClean="0">
                          <a:effectLst/>
                          <a:latin typeface="Calibri" pitchFamily="34" charset="0"/>
                        </a:rPr>
                        <a:t>ajili</a:t>
                      </a:r>
                      <a:r>
                        <a:rPr lang="en-US" sz="1700" baseline="0" dirty="0" smtClean="0">
                          <a:effectLst/>
                          <a:latin typeface="Calibri" pitchFamily="34" charset="0"/>
                        </a:rPr>
                        <a:t> </a:t>
                      </a:r>
                      <a:r>
                        <a:rPr lang="en-US" sz="1700" baseline="0" dirty="0" err="1" smtClean="0">
                          <a:effectLst/>
                          <a:latin typeface="Calibri" pitchFamily="34" charset="0"/>
                        </a:rPr>
                        <a:t>ya</a:t>
                      </a:r>
                      <a:r>
                        <a:rPr lang="en-US" sz="1700" baseline="0" dirty="0" smtClean="0">
                          <a:effectLst/>
                          <a:latin typeface="Calibri" pitchFamily="34" charset="0"/>
                        </a:rPr>
                        <a:t> </a:t>
                      </a:r>
                      <a:r>
                        <a:rPr lang="en-US" sz="1700" baseline="0" dirty="0" err="1" smtClean="0">
                          <a:effectLst/>
                          <a:latin typeface="Calibri" pitchFamily="34" charset="0"/>
                        </a:rPr>
                        <a:t>upimaji</a:t>
                      </a:r>
                      <a:r>
                        <a:rPr lang="en-US" sz="1700" baseline="0" dirty="0" smtClean="0">
                          <a:effectLst/>
                          <a:latin typeface="Calibri" pitchFamily="34" charset="0"/>
                        </a:rPr>
                        <a:t> </a:t>
                      </a:r>
                      <a:r>
                        <a:rPr lang="en-US" sz="1700" baseline="0" dirty="0" err="1" smtClean="0">
                          <a:effectLst/>
                          <a:latin typeface="Calibri" pitchFamily="34" charset="0"/>
                        </a:rPr>
                        <a:t>wa</a:t>
                      </a:r>
                      <a:r>
                        <a:rPr lang="en-US" sz="1700" baseline="0" dirty="0" smtClean="0">
                          <a:effectLst/>
                          <a:latin typeface="Calibri" pitchFamily="34" charset="0"/>
                        </a:rPr>
                        <a:t> </a:t>
                      </a:r>
                      <a:r>
                        <a:rPr lang="en-US" sz="1700" baseline="0" dirty="0" err="1" smtClean="0">
                          <a:effectLst/>
                          <a:latin typeface="Calibri" pitchFamily="34" charset="0"/>
                        </a:rPr>
                        <a:t>kutumia</a:t>
                      </a:r>
                      <a:r>
                        <a:rPr lang="en-US" sz="1700" baseline="0" dirty="0" smtClean="0">
                          <a:effectLst/>
                          <a:latin typeface="Calibri" pitchFamily="34" charset="0"/>
                        </a:rPr>
                        <a:t> </a:t>
                      </a:r>
                      <a:r>
                        <a:rPr lang="en-US" sz="1700" baseline="0" dirty="0" err="1" smtClean="0">
                          <a:effectLst/>
                          <a:latin typeface="Calibri" pitchFamily="34" charset="0"/>
                        </a:rPr>
                        <a:t>darubini</a:t>
                      </a:r>
                      <a:r>
                        <a:rPr lang="en-US" sz="1700" baseline="0" dirty="0" smtClean="0">
                          <a:effectLst/>
                          <a:latin typeface="Calibri" pitchFamily="34" charset="0"/>
                        </a:rPr>
                        <a:t>.</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ea typeface="Times New Roman"/>
                        </a:rPr>
                        <a:t>Damu</a:t>
                      </a:r>
                      <a:endParaRPr lang="en-US" sz="1700" dirty="0">
                        <a:effectLst/>
                        <a:latin typeface="Calibri" pitchFamily="34" charset="0"/>
                        <a:ea typeface="Times New Roman"/>
                      </a:endParaRPr>
                    </a:p>
                  </a:txBody>
                  <a:tcPr marL="65033" marR="65033" marT="0" marB="0"/>
                </a:tc>
              </a:tr>
              <a:tr h="1554475">
                <a:tc>
                  <a:txBody>
                    <a:bodyPr/>
                    <a:lstStyle/>
                    <a:p>
                      <a:pPr marL="114300" marR="0" indent="-114300" algn="just">
                        <a:spcBef>
                          <a:spcPts val="200"/>
                        </a:spcBef>
                        <a:spcAft>
                          <a:spcPts val="200"/>
                        </a:spcAft>
                      </a:pPr>
                      <a:r>
                        <a:rPr lang="en-US" sz="1500" dirty="0" smtClean="0">
                          <a:effectLst/>
                        </a:rPr>
                        <a:t>3</a:t>
                      </a:r>
                      <a:endParaRPr lang="en-US" sz="1500" dirty="0">
                        <a:effectLst/>
                        <a:latin typeface="Times New Roman"/>
                        <a:ea typeface="Times New Roman"/>
                      </a:endParaRPr>
                    </a:p>
                  </a:txBody>
                  <a:tcPr marL="65033" marR="65033" marT="0" marB="0"/>
                </a:tc>
                <a:tc>
                  <a:txBody>
                    <a:bodyPr/>
                    <a:lstStyle/>
                    <a:p>
                      <a:pPr marL="114300" marR="0" indent="-114300" algn="just">
                        <a:spcBef>
                          <a:spcPts val="200"/>
                        </a:spcBef>
                        <a:spcAft>
                          <a:spcPts val="200"/>
                        </a:spcAft>
                      </a:pPr>
                      <a:r>
                        <a:rPr lang="en-US" sz="1700" dirty="0" smtClean="0">
                          <a:effectLst/>
                          <a:latin typeface="Calibri" pitchFamily="34" charset="0"/>
                          <a:ea typeface="Times New Roman"/>
                        </a:rPr>
                        <a:t>VVU</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rPr>
                        <a:t>Miaka</a:t>
                      </a:r>
                      <a:r>
                        <a:rPr lang="en-US" sz="1700" dirty="0" smtClean="0">
                          <a:effectLst/>
                          <a:latin typeface="Calibri" pitchFamily="34" charset="0"/>
                        </a:rPr>
                        <a:t> 15-49  </a:t>
                      </a:r>
                      <a:r>
                        <a:rPr lang="en-US" sz="1700" dirty="0">
                          <a:effectLst/>
                          <a:latin typeface="Calibri" pitchFamily="34" charset="0"/>
                        </a:rPr>
                        <a:t> </a:t>
                      </a:r>
                      <a:endParaRPr lang="en-US" sz="1700" dirty="0">
                        <a:effectLst/>
                        <a:latin typeface="Calibri" pitchFamily="34" charset="0"/>
                        <a:ea typeface="Times New Roman"/>
                      </a:endParaRPr>
                    </a:p>
                  </a:txBody>
                  <a:tcPr marL="65033" marR="65033" marT="0" marB="0"/>
                </a:tc>
                <a:tc>
                  <a:txBody>
                    <a:bodyPr/>
                    <a:lstStyle/>
                    <a:p>
                      <a:pPr marL="3175" marR="0" indent="-3175" algn="l">
                        <a:spcBef>
                          <a:spcPts val="200"/>
                        </a:spcBef>
                        <a:spcAft>
                          <a:spcPts val="200"/>
                        </a:spcAft>
                        <a:tabLst>
                          <a:tab pos="1733550" algn="l"/>
                        </a:tabLst>
                      </a:pPr>
                      <a:r>
                        <a:rPr lang="en-US" sz="1700" dirty="0" err="1" smtClean="0">
                          <a:effectLst/>
                          <a:latin typeface="Calibri" pitchFamily="34" charset="0"/>
                        </a:rPr>
                        <a:t>Matone</a:t>
                      </a:r>
                      <a:r>
                        <a:rPr lang="en-US" sz="1700" dirty="0" smtClean="0">
                          <a:effectLst/>
                          <a:latin typeface="Calibri" pitchFamily="34" charset="0"/>
                        </a:rPr>
                        <a:t> </a:t>
                      </a:r>
                      <a:r>
                        <a:rPr lang="en-US" sz="1700" dirty="0" err="1" smtClean="0">
                          <a:effectLst/>
                          <a:latin typeface="Calibri" pitchFamily="34" charset="0"/>
                        </a:rPr>
                        <a:t>matatu</a:t>
                      </a:r>
                      <a:r>
                        <a:rPr lang="en-US" sz="1700" dirty="0" smtClean="0">
                          <a:effectLst/>
                          <a:latin typeface="Calibri" pitchFamily="34" charset="0"/>
                        </a:rPr>
                        <a:t> </a:t>
                      </a:r>
                      <a:r>
                        <a:rPr lang="en-US" sz="1700" dirty="0" err="1" smtClean="0">
                          <a:effectLst/>
                          <a:latin typeface="Calibri" pitchFamily="34" charset="0"/>
                        </a:rPr>
                        <a:t>hadi</a:t>
                      </a:r>
                      <a:r>
                        <a:rPr lang="en-US" sz="1700" dirty="0" smtClean="0">
                          <a:effectLst/>
                          <a:latin typeface="Calibri" pitchFamily="34" charset="0"/>
                        </a:rPr>
                        <a:t> </a:t>
                      </a:r>
                      <a:r>
                        <a:rPr lang="en-US" sz="1700" dirty="0" err="1" smtClean="0">
                          <a:effectLst/>
                          <a:latin typeface="Calibri" pitchFamily="34" charset="0"/>
                        </a:rPr>
                        <a:t>matano</a:t>
                      </a:r>
                      <a:r>
                        <a:rPr lang="en-US" sz="1700" dirty="0" smtClean="0">
                          <a:effectLst/>
                          <a:latin typeface="Calibri" pitchFamily="34" charset="0"/>
                        </a:rPr>
                        <a:t> </a:t>
                      </a:r>
                      <a:r>
                        <a:rPr lang="en-US" sz="1700" dirty="0" err="1" smtClean="0">
                          <a:effectLst/>
                          <a:latin typeface="Calibri" pitchFamily="34" charset="0"/>
                        </a:rPr>
                        <a:t>ya</a:t>
                      </a:r>
                      <a:r>
                        <a:rPr lang="en-US" sz="1700" dirty="0" smtClean="0">
                          <a:effectLst/>
                          <a:latin typeface="Calibri" pitchFamily="34" charset="0"/>
                        </a:rPr>
                        <a:t> </a:t>
                      </a:r>
                      <a:r>
                        <a:rPr lang="en-US" sz="1700" dirty="0" err="1" smtClean="0">
                          <a:effectLst/>
                          <a:latin typeface="Calibri" pitchFamily="34" charset="0"/>
                        </a:rPr>
                        <a:t>damu</a:t>
                      </a:r>
                      <a:r>
                        <a:rPr lang="en-US" sz="1700" dirty="0" smtClean="0">
                          <a:effectLst/>
                          <a:latin typeface="Calibri" pitchFamily="34" charset="0"/>
                        </a:rPr>
                        <a:t> </a:t>
                      </a:r>
                      <a:r>
                        <a:rPr lang="en-US" sz="1700" dirty="0" err="1" smtClean="0">
                          <a:effectLst/>
                          <a:latin typeface="Calibri" pitchFamily="34" charset="0"/>
                        </a:rPr>
                        <a:t>yalichukuliwa</a:t>
                      </a:r>
                      <a:r>
                        <a:rPr lang="en-US" sz="1700" dirty="0" smtClean="0">
                          <a:effectLst/>
                          <a:latin typeface="Calibri" pitchFamily="34" charset="0"/>
                        </a:rPr>
                        <a:t> </a:t>
                      </a:r>
                      <a:r>
                        <a:rPr lang="en-US" sz="1700" dirty="0" err="1" smtClean="0">
                          <a:effectLst/>
                          <a:latin typeface="Calibri" pitchFamily="34" charset="0"/>
                        </a:rPr>
                        <a:t>katika</a:t>
                      </a:r>
                      <a:r>
                        <a:rPr lang="en-US" sz="1700" dirty="0" smtClean="0">
                          <a:effectLst/>
                          <a:latin typeface="Calibri" pitchFamily="34" charset="0"/>
                        </a:rPr>
                        <a:t> </a:t>
                      </a:r>
                      <a:r>
                        <a:rPr lang="en-US" sz="1700" dirty="0" err="1" smtClean="0">
                          <a:effectLst/>
                          <a:latin typeface="Calibri" pitchFamily="34" charset="0"/>
                        </a:rPr>
                        <a:t>kidole</a:t>
                      </a:r>
                      <a:r>
                        <a:rPr lang="en-US" sz="1700" dirty="0" smtClean="0">
                          <a:effectLst/>
                          <a:latin typeface="Calibri" pitchFamily="34" charset="0"/>
                        </a:rPr>
                        <a:t> </a:t>
                      </a:r>
                      <a:r>
                        <a:rPr lang="en-US" sz="1700" dirty="0" err="1" smtClean="0">
                          <a:effectLst/>
                          <a:latin typeface="Calibri" pitchFamily="34" charset="0"/>
                        </a:rPr>
                        <a:t>na</a:t>
                      </a:r>
                      <a:r>
                        <a:rPr lang="en-US" sz="1700" dirty="0" smtClean="0">
                          <a:effectLst/>
                          <a:latin typeface="Calibri" pitchFamily="34" charset="0"/>
                        </a:rPr>
                        <a:t> </a:t>
                      </a:r>
                      <a:r>
                        <a:rPr lang="en-US" sz="1700" dirty="0" err="1" smtClean="0">
                          <a:effectLst/>
                          <a:latin typeface="Calibri" pitchFamily="34" charset="0"/>
                        </a:rPr>
                        <a:t>kuwekwa</a:t>
                      </a:r>
                      <a:r>
                        <a:rPr lang="en-US" sz="1700" baseline="0" dirty="0" smtClean="0">
                          <a:effectLst/>
                          <a:latin typeface="Calibri" pitchFamily="34" charset="0"/>
                        </a:rPr>
                        <a:t> </a:t>
                      </a:r>
                      <a:r>
                        <a:rPr lang="en-US" sz="1700" baseline="0" dirty="0" err="1" smtClean="0">
                          <a:effectLst/>
                          <a:latin typeface="Calibri" pitchFamily="34" charset="0"/>
                        </a:rPr>
                        <a:t>katika</a:t>
                      </a:r>
                      <a:r>
                        <a:rPr lang="en-US" sz="1700" baseline="0" dirty="0" smtClean="0">
                          <a:effectLst/>
                          <a:latin typeface="Calibri" pitchFamily="34" charset="0"/>
                        </a:rPr>
                        <a:t> </a:t>
                      </a:r>
                      <a:r>
                        <a:rPr lang="en-US" sz="1700" baseline="0" dirty="0" err="1" smtClean="0">
                          <a:effectLst/>
                          <a:latin typeface="Calibri" pitchFamily="34" charset="0"/>
                        </a:rPr>
                        <a:t>karatasi</a:t>
                      </a:r>
                      <a:r>
                        <a:rPr lang="en-US" sz="1700" baseline="0" dirty="0" smtClean="0">
                          <a:effectLst/>
                          <a:latin typeface="Calibri" pitchFamily="34" charset="0"/>
                        </a:rPr>
                        <a:t> </a:t>
                      </a:r>
                      <a:r>
                        <a:rPr lang="en-US" sz="1700" baseline="0" dirty="0" err="1" smtClean="0">
                          <a:effectLst/>
                          <a:latin typeface="Calibri" pitchFamily="34" charset="0"/>
                        </a:rPr>
                        <a:t>maalum</a:t>
                      </a:r>
                      <a:r>
                        <a:rPr lang="en-US" sz="1700" baseline="0" dirty="0" smtClean="0">
                          <a:effectLst/>
                          <a:latin typeface="Calibri" pitchFamily="34" charset="0"/>
                        </a:rPr>
                        <a:t>.</a:t>
                      </a:r>
                      <a:br>
                        <a:rPr lang="en-US" sz="1700" baseline="0" dirty="0" smtClean="0">
                          <a:effectLst/>
                          <a:latin typeface="Calibri" pitchFamily="34" charset="0"/>
                        </a:rPr>
                      </a:br>
                      <a:r>
                        <a:rPr lang="en-US" sz="1700" baseline="0" dirty="0" err="1" smtClean="0">
                          <a:effectLst/>
                          <a:latin typeface="Calibri" pitchFamily="34" charset="0"/>
                        </a:rPr>
                        <a:t>Upimaji</a:t>
                      </a:r>
                      <a:r>
                        <a:rPr lang="en-US" sz="1700" baseline="0" dirty="0" smtClean="0">
                          <a:effectLst/>
                          <a:latin typeface="Calibri" pitchFamily="34" charset="0"/>
                        </a:rPr>
                        <a:t> </a:t>
                      </a:r>
                      <a:r>
                        <a:rPr lang="en-US" sz="1700" baseline="0" dirty="0" err="1" smtClean="0">
                          <a:effectLst/>
                          <a:latin typeface="Calibri" pitchFamily="34" charset="0"/>
                        </a:rPr>
                        <a:t>wa</a:t>
                      </a:r>
                      <a:r>
                        <a:rPr lang="en-US" sz="1700" baseline="0" dirty="0" smtClean="0">
                          <a:effectLst/>
                          <a:latin typeface="Calibri" pitchFamily="34" charset="0"/>
                        </a:rPr>
                        <a:t> </a:t>
                      </a:r>
                      <a:r>
                        <a:rPr lang="en-US" sz="1700" baseline="0" dirty="0" err="1" smtClean="0">
                          <a:effectLst/>
                          <a:latin typeface="Calibri" pitchFamily="34" charset="0"/>
                        </a:rPr>
                        <a:t>maabara</a:t>
                      </a:r>
                      <a:r>
                        <a:rPr lang="en-US" sz="1700" baseline="0" dirty="0" smtClean="0">
                          <a:effectLst/>
                          <a:latin typeface="Calibri" pitchFamily="34" charset="0"/>
                        </a:rPr>
                        <a:t> </a:t>
                      </a:r>
                      <a:r>
                        <a:rPr lang="en-US" sz="1700" baseline="0" dirty="0" err="1" smtClean="0">
                          <a:effectLst/>
                          <a:latin typeface="Calibri" pitchFamily="34" charset="0"/>
                        </a:rPr>
                        <a:t>ulifanyika</a:t>
                      </a:r>
                      <a:r>
                        <a:rPr lang="en-US" sz="1700" baseline="0" dirty="0" smtClean="0">
                          <a:effectLst/>
                          <a:latin typeface="Calibri" pitchFamily="34" charset="0"/>
                        </a:rPr>
                        <a:t> Chuo </a:t>
                      </a:r>
                      <a:r>
                        <a:rPr lang="en-US" sz="1700" baseline="0" dirty="0" err="1" smtClean="0">
                          <a:effectLst/>
                          <a:latin typeface="Calibri" pitchFamily="34" charset="0"/>
                        </a:rPr>
                        <a:t>Kikuu</a:t>
                      </a:r>
                      <a:r>
                        <a:rPr lang="en-US" sz="1700" baseline="0" dirty="0" smtClean="0">
                          <a:effectLst/>
                          <a:latin typeface="Calibri" pitchFamily="34" charset="0"/>
                        </a:rPr>
                        <a:t> cha </a:t>
                      </a:r>
                      <a:r>
                        <a:rPr lang="en-US" sz="1700" baseline="0" dirty="0" err="1" smtClean="0">
                          <a:effectLst/>
                          <a:latin typeface="Calibri" pitchFamily="34" charset="0"/>
                        </a:rPr>
                        <a:t>Sayansi</a:t>
                      </a:r>
                      <a:r>
                        <a:rPr lang="en-US" sz="1700" baseline="0" dirty="0" smtClean="0">
                          <a:effectLst/>
                          <a:latin typeface="Calibri" pitchFamily="34" charset="0"/>
                        </a:rPr>
                        <a:t> </a:t>
                      </a:r>
                      <a:r>
                        <a:rPr lang="en-US" sz="1700" baseline="0" dirty="0" err="1" smtClean="0">
                          <a:effectLst/>
                          <a:latin typeface="Calibri" pitchFamily="34" charset="0"/>
                        </a:rPr>
                        <a:t>za</a:t>
                      </a:r>
                      <a:r>
                        <a:rPr lang="en-US" sz="1700" baseline="0" dirty="0" smtClean="0">
                          <a:effectLst/>
                          <a:latin typeface="Calibri" pitchFamily="34" charset="0"/>
                        </a:rPr>
                        <a:t> </a:t>
                      </a:r>
                      <a:r>
                        <a:rPr lang="en-US" sz="1700" baseline="0" dirty="0" err="1" smtClean="0">
                          <a:effectLst/>
                          <a:latin typeface="Calibri" pitchFamily="34" charset="0"/>
                        </a:rPr>
                        <a:t>Afya</a:t>
                      </a:r>
                      <a:r>
                        <a:rPr lang="en-US" sz="1700" baseline="0" dirty="0" smtClean="0">
                          <a:effectLst/>
                          <a:latin typeface="Calibri" pitchFamily="34" charset="0"/>
                        </a:rPr>
                        <a:t> </a:t>
                      </a:r>
                      <a:r>
                        <a:rPr lang="en-US" sz="1700" baseline="0" dirty="0" err="1" smtClean="0">
                          <a:effectLst/>
                          <a:latin typeface="Calibri" pitchFamily="34" charset="0"/>
                        </a:rPr>
                        <a:t>na</a:t>
                      </a:r>
                      <a:r>
                        <a:rPr lang="en-US" sz="1700" baseline="0" dirty="0" smtClean="0">
                          <a:effectLst/>
                          <a:latin typeface="Calibri" pitchFamily="34" charset="0"/>
                        </a:rPr>
                        <a:t> </a:t>
                      </a:r>
                      <a:r>
                        <a:rPr lang="en-US" sz="1700" baseline="0" dirty="0" err="1" smtClean="0">
                          <a:effectLst/>
                          <a:latin typeface="Calibri" pitchFamily="34" charset="0"/>
                        </a:rPr>
                        <a:t>Tiba</a:t>
                      </a:r>
                      <a:r>
                        <a:rPr lang="en-US" sz="1700" baseline="0" dirty="0" smtClean="0">
                          <a:effectLst/>
                          <a:latin typeface="Calibri" pitchFamily="34" charset="0"/>
                        </a:rPr>
                        <a:t> </a:t>
                      </a:r>
                      <a:r>
                        <a:rPr lang="en-US" sz="1700" baseline="0" dirty="0" err="1" smtClean="0">
                          <a:effectLst/>
                          <a:latin typeface="Calibri" pitchFamily="34" charset="0"/>
                        </a:rPr>
                        <a:t>Muhimbili</a:t>
                      </a:r>
                      <a:r>
                        <a:rPr lang="en-US" sz="1700" baseline="0" dirty="0" smtClean="0">
                          <a:effectLst/>
                          <a:latin typeface="Calibri" pitchFamily="34" charset="0"/>
                        </a:rPr>
                        <a:t> (MUHAS).</a:t>
                      </a:r>
                      <a:endParaRPr lang="en-US" sz="1700" dirty="0">
                        <a:effectLst/>
                        <a:latin typeface="Calibri" pitchFamily="34" charset="0"/>
                        <a:ea typeface="Times New Roman"/>
                      </a:endParaRPr>
                    </a:p>
                  </a:txBody>
                  <a:tcPr marL="65033" marR="65033" marT="0" marB="0"/>
                </a:tc>
                <a:tc>
                  <a:txBody>
                    <a:bodyPr/>
                    <a:lstStyle/>
                    <a:p>
                      <a:pPr marL="3175" marR="0" indent="-3175" algn="l">
                        <a:spcBef>
                          <a:spcPts val="200"/>
                        </a:spcBef>
                        <a:spcAft>
                          <a:spcPts val="200"/>
                        </a:spcAft>
                      </a:pPr>
                      <a:r>
                        <a:rPr lang="en-US" sz="1700" dirty="0" err="1" smtClean="0">
                          <a:effectLst/>
                          <a:latin typeface="Calibri" pitchFamily="34" charset="0"/>
                          <a:ea typeface="Times New Roman"/>
                        </a:rPr>
                        <a:t>Damu</a:t>
                      </a:r>
                      <a:r>
                        <a:rPr lang="en-US" sz="1700" baseline="0" dirty="0" smtClean="0">
                          <a:effectLst/>
                          <a:latin typeface="Calibri" pitchFamily="34" charset="0"/>
                          <a:ea typeface="Times New Roman"/>
                        </a:rPr>
                        <a:t> </a:t>
                      </a:r>
                      <a:r>
                        <a:rPr lang="en-US" sz="1700" baseline="0" dirty="0" err="1" smtClean="0">
                          <a:effectLst/>
                          <a:latin typeface="Calibri" pitchFamily="34" charset="0"/>
                          <a:ea typeface="Times New Roman"/>
                        </a:rPr>
                        <a:t>katika</a:t>
                      </a:r>
                      <a:r>
                        <a:rPr lang="en-US" sz="1700" baseline="0" dirty="0" smtClean="0">
                          <a:effectLst/>
                          <a:latin typeface="Calibri" pitchFamily="34" charset="0"/>
                          <a:ea typeface="Times New Roman"/>
                        </a:rPr>
                        <a:t> </a:t>
                      </a:r>
                      <a:r>
                        <a:rPr lang="en-US" sz="1700" baseline="0" dirty="0" err="1" smtClean="0">
                          <a:effectLst/>
                          <a:latin typeface="Calibri" pitchFamily="34" charset="0"/>
                          <a:ea typeface="Times New Roman"/>
                        </a:rPr>
                        <a:t>kidole</a:t>
                      </a:r>
                      <a:endParaRPr lang="en-US" sz="1700" dirty="0">
                        <a:effectLst/>
                        <a:latin typeface="Calibri" pitchFamily="34" charset="0"/>
                        <a:ea typeface="Times New Roman"/>
                      </a:endParaRPr>
                    </a:p>
                  </a:txBody>
                  <a:tcPr marL="65033" marR="65033" marT="0" marB="0"/>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lstStyle/>
          <a:p>
            <a:pPr eaLnBrk="1" hangingPunct="1">
              <a:lnSpc>
                <a:spcPct val="80000"/>
              </a:lnSpc>
              <a:defRPr/>
            </a:pPr>
            <a:r>
              <a:rPr lang="en-US" sz="5400" dirty="0" smtClean="0">
                <a:solidFill>
                  <a:srgbClr val="000066"/>
                </a:solidFill>
                <a:latin typeface="Esprit Book" pitchFamily="18" charset="0"/>
              </a:rPr>
              <a:t>   </a:t>
            </a:r>
            <a:br>
              <a:rPr lang="en-US" sz="5400" dirty="0" smtClean="0">
                <a:solidFill>
                  <a:srgbClr val="000066"/>
                </a:solidFill>
                <a:latin typeface="Esprit Book" pitchFamily="18" charset="0"/>
              </a:rPr>
            </a:br>
            <a:r>
              <a:rPr lang="en-US" sz="4000" dirty="0" err="1" smtClean="0"/>
              <a:t>Matokeo</a:t>
            </a:r>
            <a:r>
              <a:rPr lang="en-US" sz="4000" dirty="0" smtClean="0"/>
              <a:t> </a:t>
            </a:r>
            <a:r>
              <a:rPr lang="en-US" sz="4000" dirty="0" err="1" smtClean="0"/>
              <a:t>ya</a:t>
            </a:r>
            <a:r>
              <a:rPr lang="en-US" sz="4000" dirty="0" smtClean="0"/>
              <a:t> </a:t>
            </a:r>
            <a:r>
              <a:rPr lang="en-US" sz="4000" dirty="0" err="1" smtClean="0"/>
              <a:t>mahojiano</a:t>
            </a:r>
            <a:r>
              <a:rPr lang="en-US" sz="4000" dirty="0" smtClean="0"/>
              <a:t> </a:t>
            </a:r>
            <a:r>
              <a:rPr lang="en-US" sz="4000" dirty="0" err="1" smtClean="0"/>
              <a:t>katika</a:t>
            </a:r>
            <a:r>
              <a:rPr lang="en-US" sz="4000" dirty="0" smtClean="0"/>
              <a:t> </a:t>
            </a:r>
            <a:r>
              <a:rPr lang="en-US" sz="4000" dirty="0" err="1" smtClean="0"/>
              <a:t>kaya</a:t>
            </a:r>
            <a:r>
              <a:rPr lang="en-US" sz="4000" dirty="0" smtClean="0"/>
              <a:t> </a:t>
            </a:r>
            <a:r>
              <a:rPr lang="en-US" sz="4000" dirty="0" err="1" smtClean="0"/>
              <a:t>na</a:t>
            </a:r>
            <a:r>
              <a:rPr lang="en-US" sz="4000" dirty="0" smtClean="0"/>
              <a:t> </a:t>
            </a:r>
            <a:r>
              <a:rPr lang="en-US" sz="4000" dirty="0" err="1" smtClean="0"/>
              <a:t>baina</a:t>
            </a:r>
            <a:r>
              <a:rPr lang="en-US" sz="4000" dirty="0" smtClean="0"/>
              <a:t> </a:t>
            </a:r>
            <a:r>
              <a:rPr lang="en-US" sz="4000" dirty="0" err="1" smtClean="0"/>
              <a:t>ya</a:t>
            </a:r>
            <a:r>
              <a:rPr lang="en-US" sz="4000" dirty="0" smtClean="0"/>
              <a:t> </a:t>
            </a:r>
            <a:r>
              <a:rPr lang="en-US" sz="4000" dirty="0" err="1" smtClean="0"/>
              <a:t>mtu</a:t>
            </a:r>
            <a:r>
              <a:rPr lang="en-US" sz="4000" dirty="0" smtClean="0"/>
              <a:t> </a:t>
            </a:r>
            <a:r>
              <a:rPr lang="en-US" sz="4000" dirty="0" err="1" smtClean="0"/>
              <a:t>mmojammoja</a:t>
            </a:r>
            <a:r>
              <a:rPr lang="en-US" sz="4000" dirty="0" smtClean="0"/>
              <a:t> </a:t>
            </a:r>
            <a:r>
              <a:rPr lang="en-GB" sz="4800" dirty="0" smtClean="0">
                <a:effectLst>
                  <a:outerShdw blurRad="38100" dist="38100" dir="2700000" algn="tl">
                    <a:srgbClr val="000000"/>
                  </a:outerShdw>
                </a:effectLst>
              </a:rPr>
              <a:t/>
            </a:r>
            <a:br>
              <a:rPr lang="en-GB" sz="4800" dirty="0" smtClean="0">
                <a:effectLst>
                  <a:outerShdw blurRad="38100" dist="38100" dir="2700000" algn="tl">
                    <a:srgbClr val="000000"/>
                  </a:outerShdw>
                </a:effectLst>
              </a:rPr>
            </a:br>
            <a:endParaRPr lang="en-US" sz="4800" dirty="0" smtClean="0">
              <a:effectLst>
                <a:outerShdw blurRad="38100" dist="38100" dir="2700000" algn="tl">
                  <a:srgbClr val="000000"/>
                </a:outerShdw>
              </a:effectLst>
            </a:endParaRPr>
          </a:p>
        </p:txBody>
      </p:sp>
      <p:sp>
        <p:nvSpPr>
          <p:cNvPr id="16387" name="Text Box 3"/>
          <p:cNvSpPr txBox="1">
            <a:spLocks noChangeArrowheads="1"/>
          </p:cNvSpPr>
          <p:nvPr/>
        </p:nvSpPr>
        <p:spPr bwMode="auto">
          <a:xfrm>
            <a:off x="1219200" y="1524000"/>
            <a:ext cx="417988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40000"/>
              </a:lnSpc>
            </a:pPr>
            <a:endParaRPr lang="en-GB" sz="2400" b="1">
              <a:solidFill>
                <a:srgbClr val="000066"/>
              </a:solidFill>
              <a:latin typeface="Times New Roman" pitchFamily="18" charset="0"/>
            </a:endParaRPr>
          </a:p>
          <a:p>
            <a:endParaRPr lang="en-GB"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GB"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GB" sz="2400" b="1">
              <a:solidFill>
                <a:srgbClr val="000066"/>
              </a:solidFill>
              <a:latin typeface="Times New Roman" pitchFamily="18" charset="0"/>
            </a:endParaRPr>
          </a:p>
          <a:p>
            <a:pPr>
              <a:lnSpc>
                <a:spcPct val="90000"/>
              </a:lnSpc>
            </a:pPr>
            <a:endParaRPr lang="en-GB" sz="2400" b="1">
              <a:solidFill>
                <a:srgbClr val="000066"/>
              </a:solidFill>
              <a:latin typeface="Times New Roman" pitchFamily="18" charset="0"/>
            </a:endParaRPr>
          </a:p>
          <a:p>
            <a:endParaRPr lang="en-GB" b="1">
              <a:solidFill>
                <a:srgbClr val="000066"/>
              </a:solidFill>
              <a:latin typeface="Times New Roman" pitchFamily="18" charset="0"/>
            </a:endParaRPr>
          </a:p>
        </p:txBody>
      </p:sp>
      <p:grpSp>
        <p:nvGrpSpPr>
          <p:cNvPr id="16388" name="Group 5"/>
          <p:cNvGrpSpPr>
            <a:grpSpLocks/>
          </p:cNvGrpSpPr>
          <p:nvPr/>
        </p:nvGrpSpPr>
        <p:grpSpPr bwMode="auto">
          <a:xfrm>
            <a:off x="1295400" y="1508125"/>
            <a:ext cx="6075363" cy="2122488"/>
            <a:chOff x="1392" y="963"/>
            <a:chExt cx="3827" cy="1826"/>
          </a:xfrm>
        </p:grpSpPr>
        <p:sp>
          <p:nvSpPr>
            <p:cNvPr id="16396" name="Text Box 6"/>
            <p:cNvSpPr txBox="1">
              <a:spLocks noChangeArrowheads="1"/>
            </p:cNvSpPr>
            <p:nvPr/>
          </p:nvSpPr>
          <p:spPr bwMode="auto">
            <a:xfrm>
              <a:off x="1392" y="1007"/>
              <a:ext cx="2536" cy="1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80000"/>
                </a:lnSpc>
              </a:pPr>
              <a:r>
                <a:rPr lang="en-US" sz="2400" b="1">
                  <a:latin typeface="Calibri" pitchFamily="34" charset="0"/>
                </a:rPr>
                <a:t>Kaya zilizochaguliwa</a:t>
              </a:r>
            </a:p>
            <a:p>
              <a:pPr>
                <a:lnSpc>
                  <a:spcPct val="90000"/>
                </a:lnSpc>
              </a:pPr>
              <a:r>
                <a:rPr lang="en-US" sz="2400" b="1">
                  <a:latin typeface="Calibri" pitchFamily="34" charset="0"/>
                </a:rPr>
                <a:t>Kaya zilizokuwa na watu</a:t>
              </a:r>
              <a:endParaRPr lang="en-GB" sz="2400" b="1">
                <a:latin typeface="Calibri" pitchFamily="34" charset="0"/>
              </a:endParaRPr>
            </a:p>
            <a:p>
              <a:pPr>
                <a:lnSpc>
                  <a:spcPct val="90000"/>
                </a:lnSpc>
              </a:pPr>
              <a:r>
                <a:rPr lang="en-GB" sz="2400" b="1">
                  <a:latin typeface="Calibri" pitchFamily="34" charset="0"/>
                </a:rPr>
                <a:t>Kaya zilizohojiwa</a:t>
              </a:r>
            </a:p>
            <a:p>
              <a:pPr>
                <a:lnSpc>
                  <a:spcPct val="70000"/>
                </a:lnSpc>
              </a:pPr>
              <a:endParaRPr lang="en-GB" sz="2400" b="1"/>
            </a:p>
            <a:p>
              <a:pPr>
                <a:lnSpc>
                  <a:spcPct val="80000"/>
                </a:lnSpc>
              </a:pPr>
              <a:r>
                <a:rPr lang="en-GB" sz="2400" b="1"/>
                <a:t> 	</a:t>
              </a:r>
              <a:r>
                <a:rPr lang="en-GB" sz="2400" b="1">
                  <a:solidFill>
                    <a:schemeClr val="tx2"/>
                  </a:solidFill>
                  <a:latin typeface="Calibri" pitchFamily="34" charset="0"/>
                </a:rPr>
                <a:t>Mwitikio (%)</a:t>
              </a:r>
            </a:p>
          </p:txBody>
        </p:sp>
        <p:sp>
          <p:nvSpPr>
            <p:cNvPr id="16397" name="Text Box 7"/>
            <p:cNvSpPr txBox="1">
              <a:spLocks noChangeArrowheads="1"/>
            </p:cNvSpPr>
            <p:nvPr/>
          </p:nvSpPr>
          <p:spPr bwMode="auto">
            <a:xfrm>
              <a:off x="4509" y="963"/>
              <a:ext cx="710" cy="1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90000"/>
                </a:lnSpc>
              </a:pPr>
              <a:r>
                <a:rPr lang="en-US" sz="2400" b="1"/>
                <a:t> </a:t>
              </a:r>
              <a:r>
                <a:rPr lang="en-US" sz="2400" b="1">
                  <a:latin typeface="Calibri" pitchFamily="34" charset="0"/>
                </a:rPr>
                <a:t>10,496</a:t>
              </a:r>
            </a:p>
            <a:p>
              <a:pPr>
                <a:lnSpc>
                  <a:spcPct val="90000"/>
                </a:lnSpc>
              </a:pPr>
              <a:r>
                <a:rPr lang="en-US" sz="2400" b="1">
                  <a:latin typeface="Calibri" pitchFamily="34" charset="0"/>
                </a:rPr>
                <a:t> 10,226</a:t>
              </a:r>
            </a:p>
            <a:p>
              <a:pPr>
                <a:lnSpc>
                  <a:spcPct val="90000"/>
                </a:lnSpc>
              </a:pPr>
              <a:r>
                <a:rPr lang="en-US" sz="2400" b="1">
                  <a:latin typeface="Calibri" pitchFamily="34" charset="0"/>
                </a:rPr>
                <a:t> 10,040</a:t>
              </a:r>
            </a:p>
            <a:p>
              <a:pPr>
                <a:lnSpc>
                  <a:spcPct val="90000"/>
                </a:lnSpc>
              </a:pPr>
              <a:endParaRPr lang="en-US" sz="2400" b="1"/>
            </a:p>
            <a:p>
              <a:pPr>
                <a:lnSpc>
                  <a:spcPct val="90000"/>
                </a:lnSpc>
              </a:pPr>
              <a:r>
                <a:rPr lang="en-US" sz="2400" b="1">
                  <a:solidFill>
                    <a:schemeClr val="tx2"/>
                  </a:solidFill>
                </a:rPr>
                <a:t>  </a:t>
              </a:r>
              <a:r>
                <a:rPr lang="en-US" sz="2400" b="1">
                  <a:solidFill>
                    <a:schemeClr val="tx2"/>
                  </a:solidFill>
                  <a:latin typeface="Calibri" pitchFamily="34" charset="0"/>
                </a:rPr>
                <a:t>98%</a:t>
              </a:r>
            </a:p>
            <a:p>
              <a:endParaRPr lang="en-US" sz="2400">
                <a:solidFill>
                  <a:srgbClr val="FF6600"/>
                </a:solidFill>
              </a:endParaRPr>
            </a:p>
          </p:txBody>
        </p:sp>
      </p:grpSp>
      <p:grpSp>
        <p:nvGrpSpPr>
          <p:cNvPr id="16389" name="Group 8"/>
          <p:cNvGrpSpPr>
            <a:grpSpLocks/>
          </p:cNvGrpSpPr>
          <p:nvPr/>
        </p:nvGrpSpPr>
        <p:grpSpPr bwMode="auto">
          <a:xfrm>
            <a:off x="1371600" y="3165475"/>
            <a:ext cx="5973763" cy="1312863"/>
            <a:chOff x="1392" y="2186"/>
            <a:chExt cx="3763" cy="689"/>
          </a:xfrm>
        </p:grpSpPr>
        <p:sp>
          <p:nvSpPr>
            <p:cNvPr id="16394" name="Text Box 9"/>
            <p:cNvSpPr txBox="1">
              <a:spLocks noChangeArrowheads="1"/>
            </p:cNvSpPr>
            <p:nvPr/>
          </p:nvSpPr>
          <p:spPr bwMode="auto">
            <a:xfrm>
              <a:off x="1392" y="2226"/>
              <a:ext cx="3024" cy="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80000"/>
                </a:lnSpc>
              </a:pPr>
              <a:r>
                <a:rPr lang="en-GB" sz="2400" b="1">
                  <a:latin typeface="Calibri" pitchFamily="34" charset="0"/>
                </a:rPr>
                <a:t>Wanawake waliostahili</a:t>
              </a:r>
            </a:p>
            <a:p>
              <a:pPr>
                <a:lnSpc>
                  <a:spcPct val="80000"/>
                </a:lnSpc>
              </a:pPr>
              <a:r>
                <a:rPr lang="en-GB" sz="2400" b="1">
                  <a:latin typeface="Calibri" pitchFamily="34" charset="0"/>
                </a:rPr>
                <a:t>Wanawake waliohojiwa</a:t>
              </a:r>
              <a:r>
                <a:rPr lang="en-GB" sz="2400" b="1"/>
                <a:t>		</a:t>
              </a:r>
            </a:p>
            <a:p>
              <a:pPr>
                <a:lnSpc>
                  <a:spcPct val="70000"/>
                </a:lnSpc>
              </a:pPr>
              <a:endParaRPr lang="en-GB" sz="2400" b="1">
                <a:latin typeface="Calibri" pitchFamily="34" charset="0"/>
              </a:endParaRPr>
            </a:p>
            <a:p>
              <a:pPr>
                <a:lnSpc>
                  <a:spcPct val="80000"/>
                </a:lnSpc>
              </a:pPr>
              <a:r>
                <a:rPr lang="en-GB" sz="2400" b="1">
                  <a:latin typeface="Calibri" pitchFamily="34" charset="0"/>
                </a:rPr>
                <a:t>  	</a:t>
              </a:r>
              <a:r>
                <a:rPr lang="en-GB" sz="2400" b="1">
                  <a:solidFill>
                    <a:schemeClr val="tx2"/>
                  </a:solidFill>
                  <a:latin typeface="Calibri" pitchFamily="34" charset="0"/>
                </a:rPr>
                <a:t>Mwitikio (%)</a:t>
              </a:r>
            </a:p>
          </p:txBody>
        </p:sp>
        <p:sp>
          <p:nvSpPr>
            <p:cNvPr id="16395" name="Text Box 10"/>
            <p:cNvSpPr txBox="1">
              <a:spLocks noChangeArrowheads="1"/>
            </p:cNvSpPr>
            <p:nvPr/>
          </p:nvSpPr>
          <p:spPr bwMode="auto">
            <a:xfrm>
              <a:off x="4368" y="2186"/>
              <a:ext cx="787"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sz="2400" b="1"/>
                <a:t>  </a:t>
              </a:r>
              <a:r>
                <a:rPr lang="en-US" sz="2400" b="1">
                  <a:latin typeface="Calibri" pitchFamily="34" charset="0"/>
                </a:rPr>
                <a:t>11,423</a:t>
              </a:r>
            </a:p>
            <a:p>
              <a:r>
                <a:rPr lang="en-US" sz="2400" b="1">
                  <a:latin typeface="Calibri" pitchFamily="34" charset="0"/>
                </a:rPr>
                <a:t>   10,967</a:t>
              </a:r>
              <a:endParaRPr lang="en-GB" sz="2400" b="1">
                <a:latin typeface="Calibri" pitchFamily="34" charset="0"/>
              </a:endParaRPr>
            </a:p>
            <a:p>
              <a:pPr>
                <a:lnSpc>
                  <a:spcPct val="130000"/>
                </a:lnSpc>
              </a:pPr>
              <a:r>
                <a:rPr lang="en-US" sz="2400" b="1">
                  <a:solidFill>
                    <a:schemeClr val="tx2"/>
                  </a:solidFill>
                  <a:latin typeface="Calibri" pitchFamily="34" charset="0"/>
                </a:rPr>
                <a:t>     96%</a:t>
              </a:r>
            </a:p>
          </p:txBody>
        </p:sp>
      </p:grpSp>
      <p:grpSp>
        <p:nvGrpSpPr>
          <p:cNvPr id="16390" name="Group 11"/>
          <p:cNvGrpSpPr>
            <a:grpSpLocks/>
          </p:cNvGrpSpPr>
          <p:nvPr/>
        </p:nvGrpSpPr>
        <p:grpSpPr bwMode="auto">
          <a:xfrm>
            <a:off x="1447800" y="4740275"/>
            <a:ext cx="5922963" cy="1566863"/>
            <a:chOff x="1392" y="3379"/>
            <a:chExt cx="3731" cy="811"/>
          </a:xfrm>
        </p:grpSpPr>
        <p:sp>
          <p:nvSpPr>
            <p:cNvPr id="16392" name="Text Box 12"/>
            <p:cNvSpPr txBox="1">
              <a:spLocks noChangeArrowheads="1"/>
            </p:cNvSpPr>
            <p:nvPr/>
          </p:nvSpPr>
          <p:spPr bwMode="auto">
            <a:xfrm>
              <a:off x="1392" y="3379"/>
              <a:ext cx="1982" cy="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80000"/>
                </a:lnSpc>
              </a:pPr>
              <a:r>
                <a:rPr lang="en-GB" sz="2400" b="1">
                  <a:latin typeface="Calibri" pitchFamily="34" charset="0"/>
                </a:rPr>
                <a:t>Wanaume waliostahili</a:t>
              </a:r>
            </a:p>
            <a:p>
              <a:pPr>
                <a:lnSpc>
                  <a:spcPct val="80000"/>
                </a:lnSpc>
              </a:pPr>
              <a:r>
                <a:rPr lang="en-GB" sz="2400" b="1">
                  <a:latin typeface="Calibri" pitchFamily="34" charset="0"/>
                </a:rPr>
                <a:t>Wanaume waliohojiwa</a:t>
              </a:r>
            </a:p>
            <a:p>
              <a:pPr>
                <a:lnSpc>
                  <a:spcPct val="80000"/>
                </a:lnSpc>
              </a:pPr>
              <a:endParaRPr lang="en-GB" sz="2400" b="1">
                <a:latin typeface="Calibri" pitchFamily="34" charset="0"/>
              </a:endParaRPr>
            </a:p>
            <a:p>
              <a:pPr>
                <a:lnSpc>
                  <a:spcPct val="50000"/>
                </a:lnSpc>
              </a:pPr>
              <a:r>
                <a:rPr lang="en-GB" sz="2400" b="1">
                  <a:solidFill>
                    <a:schemeClr val="tx2"/>
                  </a:solidFill>
                  <a:latin typeface="Calibri" pitchFamily="34" charset="0"/>
                </a:rPr>
                <a:t>  	Mwitikio (%)</a:t>
              </a:r>
            </a:p>
          </p:txBody>
        </p:sp>
        <p:sp>
          <p:nvSpPr>
            <p:cNvPr id="16393" name="Text Box 13"/>
            <p:cNvSpPr txBox="1">
              <a:spLocks noChangeArrowheads="1"/>
            </p:cNvSpPr>
            <p:nvPr/>
          </p:nvSpPr>
          <p:spPr bwMode="auto">
            <a:xfrm>
              <a:off x="4564" y="3396"/>
              <a:ext cx="559"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90000"/>
                </a:lnSpc>
              </a:pPr>
              <a:r>
                <a:rPr lang="en-US" sz="2400" b="1">
                  <a:latin typeface="Calibri" pitchFamily="34" charset="0"/>
                </a:rPr>
                <a:t>9,388</a:t>
              </a:r>
            </a:p>
            <a:p>
              <a:r>
                <a:rPr lang="en-US" sz="2400" b="1">
                  <a:latin typeface="Calibri" pitchFamily="34" charset="0"/>
                </a:rPr>
                <a:t>8,352</a:t>
              </a:r>
            </a:p>
            <a:p>
              <a:r>
                <a:rPr lang="en-US" sz="2400" b="1"/>
                <a:t> </a:t>
              </a:r>
              <a:r>
                <a:rPr lang="en-US" sz="2400" b="1">
                  <a:solidFill>
                    <a:schemeClr val="tx2"/>
                  </a:solidFill>
                  <a:latin typeface="Calibri" pitchFamily="34" charset="0"/>
                </a:rPr>
                <a:t>89%</a:t>
              </a:r>
              <a:endParaRPr lang="en-GB" sz="2400" b="1">
                <a:solidFill>
                  <a:schemeClr val="tx2"/>
                </a:solidFill>
                <a:latin typeface="Calibri" pitchFamily="34" charset="0"/>
              </a:endParaRPr>
            </a:p>
            <a:p>
              <a:endParaRPr lang="en-US" sz="2400"/>
            </a:p>
          </p:txBody>
        </p:sp>
      </p:grpSp>
      <p:sp>
        <p:nvSpPr>
          <p:cNvPr id="16391" name="TextBox 12"/>
          <p:cNvSpPr txBox="1">
            <a:spLocks noChangeArrowheads="1"/>
          </p:cNvSpPr>
          <p:nvPr/>
        </p:nvSpPr>
        <p:spPr bwMode="auto">
          <a:xfrm>
            <a:off x="-15875" y="6242050"/>
            <a:ext cx="91757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700">
                <a:latin typeface="Calibri" pitchFamily="34" charset="0"/>
              </a:rPr>
              <a:t>Jiunge nasi katika:</a:t>
            </a:r>
          </a:p>
          <a:p>
            <a:pPr eaLnBrk="1" hangingPunct="1"/>
            <a:r>
              <a:rPr lang="en-US" sz="1700">
                <a:solidFill>
                  <a:srgbClr val="0070C0"/>
                </a:solidFill>
                <a:latin typeface="Calibri" pitchFamily="34" charset="0"/>
                <a:hlinkClick r:id="rId3"/>
              </a:rPr>
              <a:t>www.measuredhs.com</a:t>
            </a:r>
            <a:r>
              <a:rPr lang="en-US" sz="1700">
                <a:latin typeface="Calibri" pitchFamily="34" charset="0"/>
              </a:rPr>
              <a:t> </a:t>
            </a:r>
            <a:r>
              <a:rPr lang="en-US" sz="1700">
                <a:solidFill>
                  <a:srgbClr val="0070C0"/>
                </a:solidFill>
                <a:latin typeface="Calibri" pitchFamily="34" charset="0"/>
                <a:hlinkClick r:id="rId4"/>
              </a:rPr>
              <a:t>www.statcompiler.com</a:t>
            </a:r>
            <a:r>
              <a:rPr lang="en-US" sz="1700">
                <a:latin typeface="Calibri" pitchFamily="34" charset="0"/>
              </a:rPr>
              <a:t> </a:t>
            </a:r>
            <a:r>
              <a:rPr lang="en-US" sz="1700">
                <a:latin typeface="Calibri" pitchFamily="34" charset="0"/>
                <a:hlinkClick r:id="rId5"/>
              </a:rPr>
              <a:t>www.facebook.com/MEASUREDHS</a:t>
            </a:r>
            <a:r>
              <a:rPr lang="en-US" sz="1700">
                <a:latin typeface="Calibri" pitchFamily="34" charset="0"/>
              </a:rPr>
              <a:t> @MEASUREDHS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9"/>
          <p:cNvSpPr txBox="1">
            <a:spLocks noChangeArrowheads="1"/>
          </p:cNvSpPr>
          <p:nvPr/>
        </p:nvSpPr>
        <p:spPr bwMode="auto">
          <a:xfrm>
            <a:off x="381000" y="381000"/>
            <a:ext cx="83820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2200">
                <a:latin typeface="Calibri" pitchFamily="34" charset="0"/>
              </a:rPr>
              <a:t>THMIS 2011-12 ilifanywa na Ofisi ya Taifa ya Takwimu (NBS) kwa kushirikiana na  Ofisi ya Mtakwimu Mkuu wa Serikali – Zanzibar (OCGS-Zanzibar). Tume ya Kudhibiti UKIMWI Tanzania (TACAIDS) na Tume ya Kudhibiti UKIMWI Zanzibar (ZAC) zilitoa idhini ya kufanyika kwa utafiti huu. Utafiti huu ulifadhiliwa na Shirika la Misaada ya Maendeleo la Watu wa Marekani (USAID), TACAIDS, na Wizara ya Afya na Ustawi wa Jamii (MoHSW).  ICF International ilisaidia kufanyika kwa utafiti huu kupitia mradi wa MEASURE DHS unaofadhiliwa na USAID. Mradi wa MEASURE DHS unatoa msaada wa kiufundi na fedha kwa tafiti za demografia na afya katika nchi mbalimbali duniani.</a:t>
            </a:r>
            <a:endParaRPr lang="en-US" sz="2400">
              <a:latin typeface="Calibri" pitchFamily="34" charset="0"/>
            </a:endParaRPr>
          </a:p>
        </p:txBody>
      </p:sp>
      <p:sp>
        <p:nvSpPr>
          <p:cNvPr id="5" name="Rectangle 4"/>
          <p:cNvSpPr/>
          <p:nvPr/>
        </p:nvSpPr>
        <p:spPr>
          <a:xfrm>
            <a:off x="0" y="4419600"/>
            <a:ext cx="9144000" cy="243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672" y="4474560"/>
            <a:ext cx="8722656" cy="232848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0"/>
            <a:ext cx="8229600" cy="838200"/>
          </a:xfrm>
        </p:spPr>
        <p:txBody>
          <a:bodyPr/>
          <a:lstStyle/>
          <a:p>
            <a:r>
              <a:rPr lang="en-US" smtClean="0"/>
              <a:t>Malengo ya Utafiti</a:t>
            </a:r>
          </a:p>
        </p:txBody>
      </p:sp>
      <p:sp>
        <p:nvSpPr>
          <p:cNvPr id="3" name="Content Placeholder 2"/>
          <p:cNvSpPr>
            <a:spLocks noGrp="1"/>
          </p:cNvSpPr>
          <p:nvPr>
            <p:ph idx="1"/>
          </p:nvPr>
        </p:nvSpPr>
        <p:spPr>
          <a:xfrm>
            <a:off x="457200" y="914400"/>
            <a:ext cx="8229600" cy="5562600"/>
          </a:xfrm>
        </p:spPr>
        <p:txBody>
          <a:bodyPr>
            <a:normAutofit fontScale="92500" lnSpcReduction="10000"/>
          </a:bodyPr>
          <a:lstStyle/>
          <a:p>
            <a:pPr>
              <a:defRPr/>
            </a:pPr>
            <a:r>
              <a:rPr lang="en-US" sz="2400" dirty="0" err="1" smtClean="0"/>
              <a:t>Kupima</a:t>
            </a:r>
            <a:r>
              <a:rPr lang="en-US" sz="2400" dirty="0" smtClean="0"/>
              <a:t> </a:t>
            </a:r>
            <a:r>
              <a:rPr lang="en-US" sz="2400" dirty="0" err="1" smtClean="0"/>
              <a:t>kiwango</a:t>
            </a:r>
            <a:r>
              <a:rPr lang="en-US" sz="2400" dirty="0" smtClean="0"/>
              <a:t> cha </a:t>
            </a:r>
            <a:r>
              <a:rPr lang="en-US" sz="2400" dirty="0" err="1" smtClean="0"/>
              <a:t>maambukizi</a:t>
            </a:r>
            <a:r>
              <a:rPr lang="en-US" sz="2400" dirty="0" smtClean="0"/>
              <a:t> </a:t>
            </a:r>
            <a:r>
              <a:rPr lang="en-US" sz="2400" dirty="0" err="1" smtClean="0"/>
              <a:t>ya</a:t>
            </a:r>
            <a:r>
              <a:rPr lang="en-US" sz="2400" dirty="0" smtClean="0"/>
              <a:t> VVU </a:t>
            </a:r>
            <a:r>
              <a:rPr lang="en-US" sz="2400" dirty="0" err="1" smtClean="0"/>
              <a:t>miongoni</a:t>
            </a:r>
            <a:r>
              <a:rPr lang="en-US" sz="2400" dirty="0" smtClean="0"/>
              <a:t> </a:t>
            </a:r>
            <a:r>
              <a:rPr lang="en-US" sz="2400" dirty="0" err="1" smtClean="0"/>
              <a:t>mwa</a:t>
            </a:r>
            <a:r>
              <a:rPr lang="en-US" sz="2400" dirty="0" smtClean="0"/>
              <a:t> </a:t>
            </a:r>
            <a:r>
              <a:rPr lang="en-US" sz="2400" dirty="0" err="1" smtClean="0"/>
              <a:t>wanawake</a:t>
            </a:r>
            <a:r>
              <a:rPr lang="en-US" sz="2400" dirty="0" smtClean="0"/>
              <a:t> </a:t>
            </a:r>
            <a:r>
              <a:rPr lang="en-US" sz="2400" dirty="0" err="1" smtClean="0"/>
              <a:t>na</a:t>
            </a:r>
            <a:r>
              <a:rPr lang="en-US" sz="2400" dirty="0" smtClean="0"/>
              <a:t> </a:t>
            </a:r>
            <a:r>
              <a:rPr lang="en-US" sz="2400" dirty="0" err="1" smtClean="0"/>
              <a:t>wanaume</a:t>
            </a:r>
            <a:r>
              <a:rPr lang="en-US" sz="2400" dirty="0" smtClean="0"/>
              <a:t> </a:t>
            </a:r>
            <a:r>
              <a:rPr lang="en-US" sz="2400" dirty="0" err="1" smtClean="0"/>
              <a:t>wenye</a:t>
            </a:r>
            <a:r>
              <a:rPr lang="en-US" sz="2400" dirty="0" smtClean="0"/>
              <a:t> </a:t>
            </a:r>
            <a:r>
              <a:rPr lang="en-US" sz="2400" dirty="0" err="1" smtClean="0"/>
              <a:t>miaka</a:t>
            </a:r>
            <a:r>
              <a:rPr lang="en-US" sz="2400" dirty="0" smtClean="0"/>
              <a:t> 15-49</a:t>
            </a:r>
          </a:p>
          <a:p>
            <a:pPr>
              <a:defRPr/>
            </a:pPr>
            <a:r>
              <a:rPr lang="en-US" sz="2400" dirty="0" err="1" smtClean="0"/>
              <a:t>Kutathmini</a:t>
            </a:r>
            <a:r>
              <a:rPr lang="en-US" sz="2400" dirty="0" smtClean="0"/>
              <a:t> </a:t>
            </a:r>
            <a:r>
              <a:rPr lang="en-US" sz="2400" dirty="0" err="1" smtClean="0"/>
              <a:t>kiwango</a:t>
            </a:r>
            <a:r>
              <a:rPr lang="en-US" sz="2400" dirty="0" smtClean="0"/>
              <a:t> </a:t>
            </a:r>
            <a:r>
              <a:rPr lang="en-US" sz="2400" dirty="0" err="1" smtClean="0"/>
              <a:t>na</a:t>
            </a:r>
            <a:r>
              <a:rPr lang="en-US" sz="2400" dirty="0" smtClean="0"/>
              <a:t> </a:t>
            </a:r>
            <a:r>
              <a:rPr lang="en-US" sz="2400" dirty="0" err="1" smtClean="0"/>
              <a:t>mwenendo</a:t>
            </a:r>
            <a:r>
              <a:rPr lang="en-US" sz="2400" dirty="0" smtClean="0"/>
              <a:t> </a:t>
            </a:r>
            <a:r>
              <a:rPr lang="en-US" sz="2400" dirty="0" err="1" smtClean="0"/>
              <a:t>wa</a:t>
            </a:r>
            <a:r>
              <a:rPr lang="en-US" sz="2400" dirty="0" smtClean="0"/>
              <a:t> </a:t>
            </a:r>
            <a:r>
              <a:rPr lang="en-US" sz="2400" dirty="0" err="1" smtClean="0"/>
              <a:t>ufahamu</a:t>
            </a:r>
            <a:r>
              <a:rPr lang="en-US" sz="2400" dirty="0" smtClean="0"/>
              <a:t> </a:t>
            </a:r>
            <a:r>
              <a:rPr lang="en-US" sz="2400" dirty="0" err="1" smtClean="0"/>
              <a:t>kuhusu</a:t>
            </a:r>
            <a:r>
              <a:rPr lang="en-US" sz="2400" dirty="0" smtClean="0"/>
              <a:t> VVU/UKIMWI, </a:t>
            </a:r>
            <a:r>
              <a:rPr lang="en-US" sz="2400" dirty="0" err="1" smtClean="0"/>
              <a:t>mitazamo</a:t>
            </a:r>
            <a:r>
              <a:rPr lang="en-US" sz="2400" dirty="0" smtClean="0"/>
              <a:t> </a:t>
            </a:r>
            <a:r>
              <a:rPr lang="en-US" sz="2400" dirty="0" err="1" smtClean="0"/>
              <a:t>ya</a:t>
            </a:r>
            <a:r>
              <a:rPr lang="en-US" sz="2400" dirty="0" smtClean="0"/>
              <a:t> </a:t>
            </a:r>
            <a:r>
              <a:rPr lang="en-US" sz="2400" dirty="0" err="1" smtClean="0"/>
              <a:t>jamii</a:t>
            </a:r>
            <a:r>
              <a:rPr lang="en-US" sz="2400" dirty="0" smtClean="0"/>
              <a:t> </a:t>
            </a:r>
            <a:r>
              <a:rPr lang="en-US" sz="2400" dirty="0" err="1" smtClean="0"/>
              <a:t>dhidi</a:t>
            </a:r>
            <a:r>
              <a:rPr lang="en-US" sz="2400" dirty="0" smtClean="0"/>
              <a:t> </a:t>
            </a:r>
            <a:r>
              <a:rPr lang="en-US" sz="2400" dirty="0" err="1" smtClean="0"/>
              <a:t>ya</a:t>
            </a:r>
            <a:r>
              <a:rPr lang="en-US" sz="2400" dirty="0" smtClean="0"/>
              <a:t> </a:t>
            </a:r>
            <a:r>
              <a:rPr lang="en-US" sz="2400" dirty="0" err="1" smtClean="0"/>
              <a:t>watu</a:t>
            </a:r>
            <a:r>
              <a:rPr lang="en-US" sz="2400" dirty="0" smtClean="0"/>
              <a:t> </a:t>
            </a:r>
            <a:r>
              <a:rPr lang="en-US" sz="2400" dirty="0" err="1" smtClean="0"/>
              <a:t>wenye</a:t>
            </a:r>
            <a:r>
              <a:rPr lang="en-US" sz="2400" dirty="0" smtClean="0"/>
              <a:t> </a:t>
            </a:r>
            <a:r>
              <a:rPr lang="en-US" sz="2400" dirty="0" err="1" smtClean="0"/>
              <a:t>maambukizi</a:t>
            </a:r>
            <a:r>
              <a:rPr lang="en-US" sz="2400" dirty="0" smtClean="0"/>
              <a:t> </a:t>
            </a:r>
            <a:r>
              <a:rPr lang="en-US" sz="2400" dirty="0" err="1" smtClean="0"/>
              <a:t>ya</a:t>
            </a:r>
            <a:r>
              <a:rPr lang="en-US" sz="2400" dirty="0" smtClean="0"/>
              <a:t> VVU, </a:t>
            </a:r>
            <a:r>
              <a:rPr lang="en-US" sz="2400" dirty="0" err="1" smtClean="0"/>
              <a:t>na</a:t>
            </a:r>
            <a:r>
              <a:rPr lang="en-US" sz="2400" dirty="0" smtClean="0"/>
              <a:t> </a:t>
            </a:r>
            <a:r>
              <a:rPr lang="en-US" sz="2400" dirty="0" err="1" smtClean="0"/>
              <a:t>tabia</a:t>
            </a:r>
            <a:r>
              <a:rPr lang="en-US" sz="2400" dirty="0" smtClean="0"/>
              <a:t> </a:t>
            </a:r>
            <a:r>
              <a:rPr lang="en-US" sz="2400" dirty="0" err="1" smtClean="0"/>
              <a:t>kuhusiana</a:t>
            </a:r>
            <a:r>
              <a:rPr lang="en-US" sz="2400" dirty="0" smtClean="0"/>
              <a:t> </a:t>
            </a:r>
            <a:r>
              <a:rPr lang="en-US" sz="2400" dirty="0" err="1" smtClean="0"/>
              <a:t>na</a:t>
            </a:r>
            <a:r>
              <a:rPr lang="en-US" sz="2400" dirty="0" smtClean="0"/>
              <a:t> </a:t>
            </a:r>
            <a:r>
              <a:rPr lang="en-US" sz="2400" dirty="0" err="1" smtClean="0"/>
              <a:t>ngono</a:t>
            </a:r>
            <a:endParaRPr lang="en-US" sz="2400" dirty="0" smtClean="0"/>
          </a:p>
          <a:p>
            <a:pPr>
              <a:defRPr/>
            </a:pPr>
            <a:r>
              <a:rPr lang="en-US" sz="2400" dirty="0" err="1" smtClean="0"/>
              <a:t>Kupima</a:t>
            </a:r>
            <a:r>
              <a:rPr lang="en-US" sz="2400" dirty="0" smtClean="0"/>
              <a:t> </a:t>
            </a:r>
            <a:r>
              <a:rPr lang="en-US" sz="2400" dirty="0" err="1" smtClean="0"/>
              <a:t>ni</a:t>
            </a:r>
            <a:r>
              <a:rPr lang="en-US" sz="2400" dirty="0" smtClean="0"/>
              <a:t> </a:t>
            </a:r>
            <a:r>
              <a:rPr lang="en-US" sz="2400" dirty="0" err="1" smtClean="0"/>
              <a:t>kwa</a:t>
            </a:r>
            <a:r>
              <a:rPr lang="en-US" sz="2400" dirty="0" smtClean="0"/>
              <a:t> </a:t>
            </a:r>
            <a:r>
              <a:rPr lang="en-US" sz="2400" dirty="0" err="1" smtClean="0"/>
              <a:t>kiasi</a:t>
            </a:r>
            <a:r>
              <a:rPr lang="en-US" sz="2400" dirty="0" smtClean="0"/>
              <a:t> </a:t>
            </a:r>
            <a:r>
              <a:rPr lang="en-US" sz="2400" dirty="0" err="1" smtClean="0"/>
              <a:t>gani</a:t>
            </a:r>
            <a:r>
              <a:rPr lang="en-US" sz="2400" dirty="0" smtClean="0"/>
              <a:t> </a:t>
            </a:r>
            <a:r>
              <a:rPr lang="en-US" sz="2400" dirty="0" err="1" smtClean="0"/>
              <a:t>viashiria</a:t>
            </a:r>
            <a:r>
              <a:rPr lang="en-US" sz="2400" dirty="0" smtClean="0"/>
              <a:t> </a:t>
            </a:r>
            <a:r>
              <a:rPr lang="en-US" sz="2400" dirty="0" err="1" smtClean="0"/>
              <a:t>hivi</a:t>
            </a:r>
            <a:r>
              <a:rPr lang="en-US" sz="2400" dirty="0" smtClean="0"/>
              <a:t> </a:t>
            </a:r>
            <a:r>
              <a:rPr lang="en-US" sz="2400" dirty="0" err="1" smtClean="0"/>
              <a:t>vinatofautiana</a:t>
            </a:r>
            <a:r>
              <a:rPr lang="en-US" sz="2400" dirty="0" smtClean="0"/>
              <a:t> </a:t>
            </a:r>
            <a:r>
              <a:rPr lang="en-US" sz="2400" dirty="0" err="1" smtClean="0"/>
              <a:t>kutokana</a:t>
            </a:r>
            <a:r>
              <a:rPr lang="en-US" sz="2400" dirty="0" smtClean="0"/>
              <a:t> </a:t>
            </a:r>
            <a:r>
              <a:rPr lang="en-US" sz="2400" dirty="0" err="1" smtClean="0"/>
              <a:t>na</a:t>
            </a:r>
            <a:r>
              <a:rPr lang="en-US" sz="2400" dirty="0" smtClean="0"/>
              <a:t> </a:t>
            </a:r>
            <a:r>
              <a:rPr lang="en-US" sz="2400" dirty="0" err="1" smtClean="0"/>
              <a:t>tofauti</a:t>
            </a:r>
            <a:r>
              <a:rPr lang="en-US" sz="2400" dirty="0" smtClean="0"/>
              <a:t> </a:t>
            </a:r>
            <a:r>
              <a:rPr lang="en-US" sz="2400" dirty="0" err="1" smtClean="0"/>
              <a:t>za</a:t>
            </a:r>
            <a:r>
              <a:rPr lang="en-US" sz="2400" dirty="0" smtClean="0"/>
              <a:t> </a:t>
            </a:r>
            <a:r>
              <a:rPr lang="en-US" sz="2400" dirty="0" err="1" smtClean="0"/>
              <a:t>umri</a:t>
            </a:r>
            <a:r>
              <a:rPr lang="en-US" sz="2400" dirty="0" smtClean="0"/>
              <a:t>, </a:t>
            </a:r>
            <a:r>
              <a:rPr lang="en-US" sz="2400" dirty="0" err="1" smtClean="0"/>
              <a:t>jinsi</a:t>
            </a:r>
            <a:r>
              <a:rPr lang="en-US" sz="2400" dirty="0" smtClean="0"/>
              <a:t>, </a:t>
            </a:r>
            <a:r>
              <a:rPr lang="en-US" sz="2400" dirty="0" err="1" smtClean="0"/>
              <a:t>mikoa</a:t>
            </a:r>
            <a:r>
              <a:rPr lang="en-US" sz="2400" dirty="0" smtClean="0"/>
              <a:t>, </a:t>
            </a:r>
            <a:r>
              <a:rPr lang="en-US" sz="2400" dirty="0" err="1" smtClean="0"/>
              <a:t>elimu</a:t>
            </a:r>
            <a:r>
              <a:rPr lang="en-US" sz="2400" dirty="0" smtClean="0"/>
              <a:t>, </a:t>
            </a:r>
            <a:r>
              <a:rPr lang="en-US" sz="2400" dirty="0" err="1" smtClean="0"/>
              <a:t>hali</a:t>
            </a:r>
            <a:r>
              <a:rPr lang="en-US" sz="2400" dirty="0" smtClean="0"/>
              <a:t> </a:t>
            </a:r>
            <a:r>
              <a:rPr lang="en-US" sz="2400" dirty="0" err="1" smtClean="0"/>
              <a:t>ya</a:t>
            </a:r>
            <a:r>
              <a:rPr lang="en-US" sz="2400" dirty="0" smtClean="0"/>
              <a:t> </a:t>
            </a:r>
            <a:r>
              <a:rPr lang="en-US" sz="2400" dirty="0" err="1" smtClean="0"/>
              <a:t>ndoa</a:t>
            </a:r>
            <a:r>
              <a:rPr lang="en-US" sz="2400" dirty="0" smtClean="0"/>
              <a:t> </a:t>
            </a:r>
            <a:r>
              <a:rPr lang="en-US" sz="2400" dirty="0" err="1" smtClean="0"/>
              <a:t>na</a:t>
            </a:r>
            <a:r>
              <a:rPr lang="en-US" sz="2400" dirty="0" smtClean="0"/>
              <a:t> </a:t>
            </a:r>
            <a:r>
              <a:rPr lang="en-US" sz="2400" dirty="0" err="1" smtClean="0"/>
              <a:t>utajiri</a:t>
            </a:r>
            <a:endParaRPr lang="en-US" sz="2400" dirty="0" smtClean="0"/>
          </a:p>
          <a:p>
            <a:pPr>
              <a:defRPr/>
            </a:pPr>
            <a:r>
              <a:rPr lang="en-US" sz="2400" dirty="0" err="1" smtClean="0"/>
              <a:t>Kupima</a:t>
            </a:r>
            <a:r>
              <a:rPr lang="en-US" sz="2400" dirty="0" smtClean="0"/>
              <a:t> </a:t>
            </a:r>
            <a:r>
              <a:rPr lang="en-US" sz="2400" dirty="0" err="1" smtClean="0"/>
              <a:t>kiwango</a:t>
            </a:r>
            <a:r>
              <a:rPr lang="en-US" sz="2400" dirty="0" smtClean="0"/>
              <a:t> cha malaria </a:t>
            </a:r>
            <a:r>
              <a:rPr lang="en-US" sz="2400" dirty="0" err="1" smtClean="0"/>
              <a:t>na</a:t>
            </a:r>
            <a:r>
              <a:rPr lang="en-US" sz="2400" dirty="0" smtClean="0"/>
              <a:t> </a:t>
            </a:r>
            <a:r>
              <a:rPr lang="en-US" sz="2400" dirty="0" err="1" smtClean="0"/>
              <a:t>upungufu</a:t>
            </a:r>
            <a:r>
              <a:rPr lang="en-US" sz="2400" dirty="0" smtClean="0"/>
              <a:t> </a:t>
            </a:r>
            <a:r>
              <a:rPr lang="en-US" sz="2400" dirty="0" err="1" smtClean="0"/>
              <a:t>wa</a:t>
            </a:r>
            <a:r>
              <a:rPr lang="en-US" sz="2400" dirty="0" smtClean="0"/>
              <a:t> </a:t>
            </a:r>
            <a:r>
              <a:rPr lang="en-US" sz="2400" dirty="0" err="1" smtClean="0"/>
              <a:t>damu</a:t>
            </a:r>
            <a:r>
              <a:rPr lang="en-US" sz="2400" dirty="0" smtClean="0"/>
              <a:t> </a:t>
            </a:r>
            <a:r>
              <a:rPr lang="en-US" sz="2400" dirty="0" err="1" smtClean="0"/>
              <a:t>kwa</a:t>
            </a:r>
            <a:r>
              <a:rPr lang="en-US" sz="2400" dirty="0" smtClean="0"/>
              <a:t> </a:t>
            </a:r>
            <a:r>
              <a:rPr lang="en-US" sz="2400" dirty="0" err="1" smtClean="0"/>
              <a:t>watoto</a:t>
            </a:r>
            <a:r>
              <a:rPr lang="en-US" sz="2400" dirty="0" smtClean="0"/>
              <a:t> </a:t>
            </a:r>
            <a:r>
              <a:rPr lang="en-US" sz="2400" dirty="0" err="1" smtClean="0"/>
              <a:t>wenye</a:t>
            </a:r>
            <a:r>
              <a:rPr lang="en-US" sz="2400" dirty="0" smtClean="0"/>
              <a:t> </a:t>
            </a:r>
            <a:r>
              <a:rPr lang="en-US" sz="2400" dirty="0" err="1" smtClean="0"/>
              <a:t>miezi</a:t>
            </a:r>
            <a:r>
              <a:rPr lang="en-US" sz="2400" dirty="0" smtClean="0"/>
              <a:t> 6-59 </a:t>
            </a:r>
          </a:p>
          <a:p>
            <a:pPr>
              <a:defRPr/>
            </a:pPr>
            <a:r>
              <a:rPr lang="en-US" sz="2400" dirty="0" err="1" smtClean="0"/>
              <a:t>Kupima</a:t>
            </a:r>
            <a:r>
              <a:rPr lang="en-US" sz="2400" dirty="0" smtClean="0"/>
              <a:t> </a:t>
            </a:r>
            <a:r>
              <a:rPr lang="en-US" sz="2400" dirty="0" err="1" smtClean="0"/>
              <a:t>kiwango</a:t>
            </a:r>
            <a:r>
              <a:rPr lang="en-US" sz="2400" dirty="0" smtClean="0"/>
              <a:t> cha </a:t>
            </a:r>
            <a:r>
              <a:rPr lang="en-US" sz="2400" dirty="0" err="1" smtClean="0"/>
              <a:t>umiliki</a:t>
            </a:r>
            <a:r>
              <a:rPr lang="en-US" sz="2400" dirty="0" smtClean="0"/>
              <a:t>, </a:t>
            </a:r>
            <a:r>
              <a:rPr lang="en-US" sz="2400" dirty="0" err="1" smtClean="0"/>
              <a:t>upatikanaji</a:t>
            </a:r>
            <a:r>
              <a:rPr lang="en-US" sz="2400" dirty="0" smtClean="0"/>
              <a:t> </a:t>
            </a:r>
            <a:r>
              <a:rPr lang="en-US" sz="2400" dirty="0" err="1" smtClean="0"/>
              <a:t>na</a:t>
            </a:r>
            <a:r>
              <a:rPr lang="en-US" sz="2400" dirty="0" smtClean="0"/>
              <a:t> </a:t>
            </a:r>
            <a:r>
              <a:rPr lang="en-US" sz="2400" dirty="0" err="1" smtClean="0"/>
              <a:t>utumiaji</a:t>
            </a:r>
            <a:r>
              <a:rPr lang="en-US" sz="2400" dirty="0" smtClean="0"/>
              <a:t> </a:t>
            </a:r>
            <a:r>
              <a:rPr lang="en-US" sz="2400" dirty="0" err="1" smtClean="0"/>
              <a:t>wa</a:t>
            </a:r>
            <a:r>
              <a:rPr lang="en-US" sz="2400" dirty="0" smtClean="0"/>
              <a:t> </a:t>
            </a:r>
            <a:r>
              <a:rPr lang="en-US" sz="2400" dirty="0" err="1" smtClean="0"/>
              <a:t>vyandarua</a:t>
            </a:r>
            <a:endParaRPr lang="en-US" sz="2400" dirty="0" smtClean="0"/>
          </a:p>
          <a:p>
            <a:pPr>
              <a:defRPr/>
            </a:pPr>
            <a:r>
              <a:rPr lang="en-US" sz="2400" dirty="0" err="1" smtClean="0"/>
              <a:t>Kutathmini</a:t>
            </a:r>
            <a:r>
              <a:rPr lang="en-US" sz="2400" dirty="0" smtClean="0"/>
              <a:t> </a:t>
            </a:r>
            <a:r>
              <a:rPr lang="en-US" sz="2400" dirty="0" err="1" smtClean="0"/>
              <a:t>kiwango</a:t>
            </a:r>
            <a:r>
              <a:rPr lang="en-US" sz="2400" dirty="0" smtClean="0"/>
              <a:t> cha </a:t>
            </a:r>
            <a:r>
              <a:rPr lang="en-US" sz="2400" dirty="0" err="1" smtClean="0"/>
              <a:t>kuenea</a:t>
            </a:r>
            <a:r>
              <a:rPr lang="en-US" sz="2400" dirty="0" smtClean="0"/>
              <a:t> </a:t>
            </a:r>
            <a:r>
              <a:rPr lang="en-US" sz="2400" dirty="0" err="1" smtClean="0"/>
              <a:t>kwa</a:t>
            </a:r>
            <a:r>
              <a:rPr lang="en-US" sz="2400" dirty="0" smtClean="0"/>
              <a:t> program </a:t>
            </a:r>
            <a:r>
              <a:rPr lang="en-US" sz="2400" dirty="0" err="1" smtClean="0"/>
              <a:t>ya</a:t>
            </a:r>
            <a:r>
              <a:rPr lang="en-US" sz="2400" dirty="0" smtClean="0"/>
              <a:t> </a:t>
            </a:r>
            <a:r>
              <a:rPr lang="en-US" sz="2400" dirty="0" err="1" smtClean="0"/>
              <a:t>tiba</a:t>
            </a:r>
            <a:r>
              <a:rPr lang="en-US" sz="2400" dirty="0" smtClean="0"/>
              <a:t> </a:t>
            </a:r>
            <a:r>
              <a:rPr lang="en-US" sz="2400" dirty="0" err="1" smtClean="0"/>
              <a:t>ya</a:t>
            </a:r>
            <a:r>
              <a:rPr lang="en-US" sz="2400" dirty="0" smtClean="0"/>
              <a:t> </a:t>
            </a:r>
            <a:r>
              <a:rPr lang="en-US" sz="2400" dirty="0" err="1" smtClean="0"/>
              <a:t>kinga</a:t>
            </a:r>
            <a:r>
              <a:rPr lang="en-US" sz="2400" dirty="0" smtClean="0"/>
              <a:t> </a:t>
            </a:r>
            <a:r>
              <a:rPr lang="en-US" sz="2400" dirty="0" err="1" smtClean="0"/>
              <a:t>ya</a:t>
            </a:r>
            <a:r>
              <a:rPr lang="en-US" sz="2400" dirty="0" smtClean="0"/>
              <a:t> malaria </a:t>
            </a:r>
            <a:r>
              <a:rPr lang="en-US" sz="2400" dirty="0" err="1" smtClean="0"/>
              <a:t>kwa</a:t>
            </a:r>
            <a:r>
              <a:rPr lang="en-US" sz="2400" dirty="0" smtClean="0"/>
              <a:t> </a:t>
            </a:r>
            <a:r>
              <a:rPr lang="en-US" sz="2400" dirty="0" err="1" smtClean="0"/>
              <a:t>wajawazito</a:t>
            </a:r>
            <a:endParaRPr lang="en-US" sz="2400" dirty="0" smtClean="0"/>
          </a:p>
          <a:p>
            <a:pPr>
              <a:defRPr/>
            </a:pPr>
            <a:r>
              <a:rPr lang="en-US" sz="2400" dirty="0" err="1" smtClean="0"/>
              <a:t>Kutambua</a:t>
            </a:r>
            <a:r>
              <a:rPr lang="en-US" sz="2400" dirty="0" smtClean="0"/>
              <a:t> </a:t>
            </a:r>
            <a:r>
              <a:rPr lang="en-US" sz="2400" dirty="0" err="1" smtClean="0"/>
              <a:t>namna</a:t>
            </a:r>
            <a:r>
              <a:rPr lang="en-US" sz="2400" dirty="0" smtClean="0"/>
              <a:t> </a:t>
            </a:r>
            <a:r>
              <a:rPr lang="en-US" sz="2400" dirty="0" err="1" smtClean="0"/>
              <a:t>ambavyo</a:t>
            </a:r>
            <a:r>
              <a:rPr lang="en-US" sz="2400" dirty="0" smtClean="0"/>
              <a:t> </a:t>
            </a:r>
            <a:r>
              <a:rPr lang="en-US" sz="2400" dirty="0" err="1" smtClean="0"/>
              <a:t>watoto</a:t>
            </a:r>
            <a:r>
              <a:rPr lang="en-US" sz="2400" dirty="0" smtClean="0"/>
              <a:t> </a:t>
            </a:r>
            <a:r>
              <a:rPr lang="en-US" sz="2400" dirty="0" err="1" smtClean="0"/>
              <a:t>chini</a:t>
            </a:r>
            <a:r>
              <a:rPr lang="en-US" sz="2400" dirty="0" smtClean="0"/>
              <a:t> </a:t>
            </a:r>
            <a:r>
              <a:rPr lang="en-US" sz="2400" dirty="0" err="1" smtClean="0"/>
              <a:t>ya</a:t>
            </a:r>
            <a:r>
              <a:rPr lang="en-US" sz="2400" dirty="0" smtClean="0"/>
              <a:t> </a:t>
            </a:r>
            <a:r>
              <a:rPr lang="en-US" sz="2400" dirty="0" err="1" smtClean="0"/>
              <a:t>miaka</a:t>
            </a:r>
            <a:r>
              <a:rPr lang="en-US" sz="2400" dirty="0" smtClean="0"/>
              <a:t> 5 </a:t>
            </a:r>
            <a:r>
              <a:rPr lang="en-US" sz="2400" dirty="0" err="1" smtClean="0"/>
              <a:t>wanaopata</a:t>
            </a:r>
            <a:r>
              <a:rPr lang="en-US" sz="2400" dirty="0" smtClean="0"/>
              <a:t> malaria </a:t>
            </a:r>
            <a:r>
              <a:rPr lang="en-US" sz="2400" dirty="0" err="1" smtClean="0"/>
              <a:t>wanahudumiwa</a:t>
            </a:r>
            <a:r>
              <a:rPr lang="en-US" sz="2400" dirty="0" smtClean="0"/>
              <a:t> </a:t>
            </a:r>
            <a:r>
              <a:rPr lang="en-US" sz="2400" dirty="0" err="1" smtClean="0"/>
              <a:t>na</a:t>
            </a:r>
            <a:r>
              <a:rPr lang="en-US" sz="2400" dirty="0" smtClean="0"/>
              <a:t> </a:t>
            </a:r>
            <a:r>
              <a:rPr lang="en-US" sz="2400" dirty="0" err="1" smtClean="0"/>
              <a:t>matumizi</a:t>
            </a:r>
            <a:r>
              <a:rPr lang="en-US" sz="2400" dirty="0" smtClean="0"/>
              <a:t> </a:t>
            </a:r>
            <a:r>
              <a:rPr lang="en-US" sz="2400" dirty="0" err="1" smtClean="0"/>
              <a:t>ya</a:t>
            </a:r>
            <a:r>
              <a:rPr lang="en-US" sz="2400" dirty="0" smtClean="0"/>
              <a:t> </a:t>
            </a:r>
            <a:r>
              <a:rPr lang="en-US" sz="2400" dirty="0" err="1" smtClean="0"/>
              <a:t>dawa</a:t>
            </a:r>
            <a:r>
              <a:rPr lang="en-US" sz="2400" dirty="0" smtClean="0"/>
              <a:t> </a:t>
            </a:r>
            <a:r>
              <a:rPr lang="en-US" sz="2400" dirty="0" err="1" smtClean="0"/>
              <a:t>za</a:t>
            </a:r>
            <a:r>
              <a:rPr lang="en-US" sz="2400" dirty="0" smtClean="0"/>
              <a:t> malaria</a:t>
            </a:r>
          </a:p>
          <a:p>
            <a:pPr>
              <a:defRPr/>
            </a:pPr>
            <a:r>
              <a:rPr lang="en-US" sz="2400" dirty="0" err="1" smtClean="0"/>
              <a:t>Kutathmini</a:t>
            </a:r>
            <a:r>
              <a:rPr lang="en-US" sz="2400" dirty="0" smtClean="0"/>
              <a:t> </a:t>
            </a:r>
            <a:r>
              <a:rPr lang="en-US" sz="2400" dirty="0" err="1" smtClean="0"/>
              <a:t>kiwango</a:t>
            </a:r>
            <a:r>
              <a:rPr lang="en-US" sz="2400" dirty="0" smtClean="0"/>
              <a:t> cha </a:t>
            </a:r>
            <a:r>
              <a:rPr lang="en-US" sz="2400" dirty="0" err="1" smtClean="0"/>
              <a:t>ufahamu</a:t>
            </a:r>
            <a:r>
              <a:rPr lang="en-US" sz="2400" dirty="0" smtClean="0"/>
              <a:t> </a:t>
            </a:r>
            <a:r>
              <a:rPr lang="en-US" sz="2400" dirty="0" err="1" smtClean="0"/>
              <a:t>wa</a:t>
            </a:r>
            <a:r>
              <a:rPr lang="en-US" sz="2400" dirty="0" smtClean="0"/>
              <a:t> </a:t>
            </a:r>
            <a:r>
              <a:rPr lang="en-US" sz="2400" dirty="0" err="1" smtClean="0"/>
              <a:t>jamii</a:t>
            </a:r>
            <a:r>
              <a:rPr lang="en-US" sz="2400" dirty="0" smtClean="0"/>
              <a:t> </a:t>
            </a:r>
            <a:r>
              <a:rPr lang="en-US" sz="2400" dirty="0" err="1" smtClean="0"/>
              <a:t>kuhusu</a:t>
            </a:r>
            <a:r>
              <a:rPr lang="en-US" sz="2400" dirty="0" smtClean="0"/>
              <a:t> malaria </a:t>
            </a:r>
            <a:r>
              <a:rPr lang="en-US" sz="2400" dirty="0" err="1" smtClean="0"/>
              <a:t>na</a:t>
            </a:r>
            <a:r>
              <a:rPr lang="en-US" sz="2400" dirty="0" smtClean="0"/>
              <a:t> </a:t>
            </a:r>
            <a:r>
              <a:rPr lang="en-US" sz="2400" dirty="0" err="1" smtClean="0"/>
              <a:t>namna</a:t>
            </a:r>
            <a:r>
              <a:rPr lang="en-US" sz="2400" dirty="0" smtClean="0"/>
              <a:t> </a:t>
            </a:r>
            <a:r>
              <a:rPr lang="en-US" sz="2400" dirty="0" err="1" smtClean="0"/>
              <a:t>ya</a:t>
            </a:r>
            <a:r>
              <a:rPr lang="en-US" sz="2400" dirty="0" smtClean="0"/>
              <a:t> </a:t>
            </a:r>
            <a:r>
              <a:rPr lang="en-US" sz="2400" dirty="0" err="1" smtClean="0"/>
              <a:t>kudhibiti</a:t>
            </a:r>
            <a:r>
              <a:rPr lang="en-US" sz="2400" dirty="0" smtClean="0"/>
              <a:t> </a:t>
            </a:r>
            <a:r>
              <a:rPr lang="en-US" sz="2400" dirty="0" err="1" smtClean="0"/>
              <a:t>na</a:t>
            </a:r>
            <a:r>
              <a:rPr lang="en-US" sz="2400" dirty="0" smtClean="0"/>
              <a:t> </a:t>
            </a:r>
            <a:r>
              <a:rPr lang="en-US" sz="2400" dirty="0" err="1" smtClean="0"/>
              <a:t>kutibu</a:t>
            </a:r>
            <a:r>
              <a:rPr lang="en-US" sz="2400" dirty="0" smtClean="0"/>
              <a:t> malaria </a:t>
            </a:r>
            <a:endParaRPr 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z="4000" smtClean="0"/>
              <a:t>Utafiti wa Viashiria vya VVU/UKIMWI na Malaria Tanzania (THMIS)</a:t>
            </a:r>
          </a:p>
        </p:txBody>
      </p:sp>
      <p:sp>
        <p:nvSpPr>
          <p:cNvPr id="5123" name="Content Placeholder 2"/>
          <p:cNvSpPr>
            <a:spLocks noGrp="1"/>
          </p:cNvSpPr>
          <p:nvPr>
            <p:ph idx="1"/>
          </p:nvPr>
        </p:nvSpPr>
        <p:spPr/>
        <p:txBody>
          <a:bodyPr/>
          <a:lstStyle/>
          <a:p>
            <a:r>
              <a:rPr lang="en-US" smtClean="0"/>
              <a:t>THMIS imetumia sampuli wakilishi ya kitaifa.</a:t>
            </a:r>
          </a:p>
          <a:p>
            <a:r>
              <a:rPr lang="en-US" smtClean="0"/>
              <a:t>THMIS inatoa makadirio kwa nchi nzima, kwa mijini na vijijini na kwa kila mojawapo ya Kanda zote tisa pamoja na makadirio kwa kila mojawapo ya mikoa 30 nchini</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mtClean="0"/>
              <a:t>Historia ya Tafiti za DHS nchini Tanzania </a:t>
            </a:r>
          </a:p>
        </p:txBody>
      </p:sp>
      <p:sp>
        <p:nvSpPr>
          <p:cNvPr id="3" name="Content Placeholder 2"/>
          <p:cNvSpPr>
            <a:spLocks noGrp="1"/>
          </p:cNvSpPr>
          <p:nvPr>
            <p:ph idx="1"/>
          </p:nvPr>
        </p:nvSpPr>
        <p:spPr/>
        <p:txBody>
          <a:bodyPr>
            <a:normAutofit fontScale="92500" lnSpcReduction="10000"/>
          </a:bodyPr>
          <a:lstStyle/>
          <a:p>
            <a:pPr>
              <a:defRPr/>
            </a:pPr>
            <a:r>
              <a:rPr lang="en-US" sz="2800" dirty="0" smtClean="0"/>
              <a:t>1992 TDHS</a:t>
            </a:r>
          </a:p>
          <a:p>
            <a:pPr>
              <a:defRPr/>
            </a:pPr>
            <a:r>
              <a:rPr lang="en-US" sz="2800" dirty="0" smtClean="0"/>
              <a:t>1994 TKAP</a:t>
            </a:r>
          </a:p>
          <a:p>
            <a:pPr>
              <a:defRPr/>
            </a:pPr>
            <a:r>
              <a:rPr lang="en-US" sz="2800" dirty="0" smtClean="0"/>
              <a:t>1996 TDHS</a:t>
            </a:r>
          </a:p>
          <a:p>
            <a:pPr>
              <a:defRPr/>
            </a:pPr>
            <a:r>
              <a:rPr lang="en-US" sz="2800" dirty="0" smtClean="0"/>
              <a:t>1999 TDHS </a:t>
            </a:r>
          </a:p>
          <a:p>
            <a:pPr>
              <a:defRPr/>
            </a:pPr>
            <a:r>
              <a:rPr lang="en-US" sz="2800" dirty="0" smtClean="0"/>
              <a:t>2003-04 THIS</a:t>
            </a:r>
          </a:p>
          <a:p>
            <a:pPr>
              <a:defRPr/>
            </a:pPr>
            <a:r>
              <a:rPr lang="en-US" sz="2800" dirty="0" smtClean="0"/>
              <a:t>2004-05 TDHS</a:t>
            </a:r>
          </a:p>
          <a:p>
            <a:pPr>
              <a:defRPr/>
            </a:pPr>
            <a:r>
              <a:rPr lang="en-US" sz="2800" dirty="0" smtClean="0"/>
              <a:t>2006 TSPA</a:t>
            </a:r>
          </a:p>
          <a:p>
            <a:pPr>
              <a:defRPr/>
            </a:pPr>
            <a:r>
              <a:rPr lang="en-US" sz="2800" dirty="0" smtClean="0"/>
              <a:t>2007-08 THMIS</a:t>
            </a:r>
          </a:p>
          <a:p>
            <a:pPr>
              <a:defRPr/>
            </a:pPr>
            <a:r>
              <a:rPr lang="en-US" sz="2800" dirty="0" smtClean="0"/>
              <a:t>2010 TDHS</a:t>
            </a:r>
          </a:p>
          <a:p>
            <a:pPr>
              <a:defRPr/>
            </a:pPr>
            <a:r>
              <a:rPr lang="en-US" sz="2800" dirty="0" smtClean="0"/>
              <a:t>2011-12 THMIS</a:t>
            </a:r>
          </a:p>
          <a:p>
            <a:pPr>
              <a:defRPr/>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Sampuli</a:t>
            </a:r>
          </a:p>
        </p:txBody>
      </p:sp>
      <p:sp>
        <p:nvSpPr>
          <p:cNvPr id="3" name="Content Placeholder 2"/>
          <p:cNvSpPr>
            <a:spLocks noGrp="1"/>
          </p:cNvSpPr>
          <p:nvPr>
            <p:ph idx="1"/>
          </p:nvPr>
        </p:nvSpPr>
        <p:spPr/>
        <p:txBody>
          <a:bodyPr>
            <a:normAutofit fontScale="85000" lnSpcReduction="20000"/>
          </a:bodyPr>
          <a:lstStyle/>
          <a:p>
            <a:pPr marL="0" indent="0">
              <a:buFontTx/>
              <a:buNone/>
              <a:defRPr/>
            </a:pPr>
            <a:r>
              <a:rPr lang="en-US" b="1" dirty="0" err="1" smtClean="0"/>
              <a:t>Sampuli</a:t>
            </a:r>
            <a:r>
              <a:rPr lang="en-US" b="1" dirty="0" smtClean="0"/>
              <a:t>:  </a:t>
            </a:r>
            <a:r>
              <a:rPr lang="en-US" dirty="0" err="1" smtClean="0"/>
              <a:t>Sensa</a:t>
            </a:r>
            <a:r>
              <a:rPr lang="en-US" dirty="0" smtClean="0"/>
              <a:t> </a:t>
            </a:r>
            <a:r>
              <a:rPr lang="en-US" dirty="0" err="1" smtClean="0"/>
              <a:t>ya</a:t>
            </a:r>
            <a:r>
              <a:rPr lang="en-US" dirty="0" smtClean="0"/>
              <a:t> </a:t>
            </a:r>
            <a:r>
              <a:rPr lang="en-US" dirty="0" err="1" smtClean="0"/>
              <a:t>Watu</a:t>
            </a:r>
            <a:r>
              <a:rPr lang="en-US" dirty="0" smtClean="0"/>
              <a:t> </a:t>
            </a:r>
            <a:r>
              <a:rPr lang="en-US" dirty="0" err="1" smtClean="0"/>
              <a:t>na</a:t>
            </a:r>
            <a:r>
              <a:rPr lang="en-US" dirty="0" smtClean="0"/>
              <a:t> </a:t>
            </a:r>
            <a:r>
              <a:rPr lang="en-US" dirty="0" err="1" smtClean="0"/>
              <a:t>Makazi</a:t>
            </a:r>
            <a:r>
              <a:rPr lang="en-US" dirty="0" smtClean="0"/>
              <a:t> 2002 </a:t>
            </a:r>
          </a:p>
          <a:p>
            <a:pPr marL="0" indent="0">
              <a:buFontTx/>
              <a:buNone/>
              <a:defRPr/>
            </a:pPr>
            <a:r>
              <a:rPr lang="en-US" b="1" dirty="0" err="1" smtClean="0"/>
              <a:t>Hatua</a:t>
            </a:r>
            <a:r>
              <a:rPr lang="en-US" b="1" dirty="0" smtClean="0"/>
              <a:t> </a:t>
            </a:r>
            <a:r>
              <a:rPr lang="en-US" b="1" dirty="0" err="1" smtClean="0"/>
              <a:t>ya</a:t>
            </a:r>
            <a:r>
              <a:rPr lang="en-US" b="1" dirty="0" smtClean="0"/>
              <a:t> kwanza:  </a:t>
            </a:r>
            <a:r>
              <a:rPr lang="en-US" dirty="0" err="1" smtClean="0"/>
              <a:t>Sampuli</a:t>
            </a:r>
            <a:r>
              <a:rPr lang="en-US" dirty="0" smtClean="0"/>
              <a:t> </a:t>
            </a:r>
            <a:r>
              <a:rPr lang="en-US" dirty="0" err="1" smtClean="0"/>
              <a:t>iligawanywa</a:t>
            </a:r>
            <a:r>
              <a:rPr lang="en-US" dirty="0" smtClean="0"/>
              <a:t> </a:t>
            </a:r>
            <a:r>
              <a:rPr lang="en-US" dirty="0" err="1" smtClean="0"/>
              <a:t>katika</a:t>
            </a:r>
            <a:r>
              <a:rPr lang="en-US" dirty="0" smtClean="0"/>
              <a:t> </a:t>
            </a:r>
            <a:r>
              <a:rPr lang="en-US" dirty="0" err="1" smtClean="0"/>
              <a:t>mafungu</a:t>
            </a:r>
            <a:r>
              <a:rPr lang="en-US" dirty="0" smtClean="0"/>
              <a:t> 583</a:t>
            </a:r>
          </a:p>
          <a:p>
            <a:pPr marL="0" indent="0">
              <a:buFontTx/>
              <a:buNone/>
              <a:defRPr/>
            </a:pPr>
            <a:r>
              <a:rPr lang="en-US" b="1" dirty="0" err="1" smtClean="0"/>
              <a:t>Hatua</a:t>
            </a:r>
            <a:r>
              <a:rPr lang="en-US" b="1" dirty="0" smtClean="0"/>
              <a:t> </a:t>
            </a:r>
            <a:r>
              <a:rPr lang="en-US" b="1" dirty="0" err="1" smtClean="0"/>
              <a:t>ya</a:t>
            </a:r>
            <a:r>
              <a:rPr lang="en-US" b="1" dirty="0" smtClean="0"/>
              <a:t> </a:t>
            </a:r>
            <a:r>
              <a:rPr lang="en-US" b="1" dirty="0" err="1" smtClean="0"/>
              <a:t>pili</a:t>
            </a:r>
            <a:r>
              <a:rPr lang="en-US" b="1" dirty="0" smtClean="0"/>
              <a:t>:  </a:t>
            </a:r>
            <a:r>
              <a:rPr lang="en-US" dirty="0" err="1" smtClean="0"/>
              <a:t>Kutambua</a:t>
            </a:r>
            <a:r>
              <a:rPr lang="en-US" dirty="0" smtClean="0"/>
              <a:t> </a:t>
            </a:r>
            <a:r>
              <a:rPr lang="en-US" dirty="0" err="1" smtClean="0"/>
              <a:t>kaya</a:t>
            </a:r>
            <a:r>
              <a:rPr lang="en-US" dirty="0" smtClean="0"/>
              <a:t> 10,496 </a:t>
            </a:r>
            <a:r>
              <a:rPr lang="en-US" dirty="0" err="1" smtClean="0"/>
              <a:t>zitakazohusika</a:t>
            </a:r>
            <a:r>
              <a:rPr lang="en-US" dirty="0" smtClean="0"/>
              <a:t> </a:t>
            </a:r>
            <a:r>
              <a:rPr lang="en-US" dirty="0" err="1" smtClean="0"/>
              <a:t>katika</a:t>
            </a:r>
            <a:r>
              <a:rPr lang="en-US" dirty="0" smtClean="0"/>
              <a:t> </a:t>
            </a:r>
            <a:r>
              <a:rPr lang="en-US" dirty="0" err="1" smtClean="0"/>
              <a:t>utafiti</a:t>
            </a:r>
            <a:endParaRPr lang="en-US" dirty="0" smtClean="0"/>
          </a:p>
          <a:p>
            <a:pPr marL="0" indent="0">
              <a:buFontTx/>
              <a:buNone/>
              <a:defRPr/>
            </a:pPr>
            <a:endParaRPr lang="en-US" b="1" dirty="0"/>
          </a:p>
          <a:p>
            <a:pPr marL="346075" indent="-346075">
              <a:buFontTx/>
              <a:buNone/>
              <a:defRPr/>
            </a:pPr>
            <a:r>
              <a:rPr lang="en-US" dirty="0" err="1" smtClean="0"/>
              <a:t>Kaya</a:t>
            </a:r>
            <a:r>
              <a:rPr lang="en-US" dirty="0" smtClean="0"/>
              <a:t> </a:t>
            </a:r>
            <a:r>
              <a:rPr lang="en-US" dirty="0" err="1" smtClean="0"/>
              <a:t>zilizochaguliwa</a:t>
            </a:r>
            <a:r>
              <a:rPr lang="en-US" dirty="0" smtClean="0"/>
              <a:t> </a:t>
            </a:r>
            <a:r>
              <a:rPr lang="en-US" dirty="0" err="1" smtClean="0"/>
              <a:t>zilitembelewa</a:t>
            </a:r>
            <a:r>
              <a:rPr lang="en-US" dirty="0" smtClean="0"/>
              <a:t> </a:t>
            </a:r>
            <a:r>
              <a:rPr lang="en-US" dirty="0" err="1" smtClean="0"/>
              <a:t>na</a:t>
            </a:r>
            <a:r>
              <a:rPr lang="en-US" dirty="0" smtClean="0"/>
              <a:t> </a:t>
            </a:r>
            <a:r>
              <a:rPr lang="en-US" dirty="0" err="1" smtClean="0"/>
              <a:t>kuhojiwa</a:t>
            </a:r>
            <a:r>
              <a:rPr lang="en-US" dirty="0" smtClean="0"/>
              <a:t>; </a:t>
            </a:r>
            <a:r>
              <a:rPr lang="en-US" dirty="0" err="1" smtClean="0"/>
              <a:t>wanawake</a:t>
            </a:r>
            <a:r>
              <a:rPr lang="en-US" dirty="0" smtClean="0"/>
              <a:t> </a:t>
            </a:r>
            <a:r>
              <a:rPr lang="en-US" dirty="0" err="1" smtClean="0"/>
              <a:t>na</a:t>
            </a:r>
            <a:r>
              <a:rPr lang="en-US" dirty="0" smtClean="0"/>
              <a:t> </a:t>
            </a:r>
            <a:r>
              <a:rPr lang="en-US" dirty="0" err="1" smtClean="0"/>
              <a:t>wanaume</a:t>
            </a:r>
            <a:r>
              <a:rPr lang="en-US" dirty="0" smtClean="0"/>
              <a:t> </a:t>
            </a:r>
            <a:r>
              <a:rPr lang="en-US" dirty="0" err="1" smtClean="0"/>
              <a:t>wote</a:t>
            </a:r>
            <a:r>
              <a:rPr lang="en-US" dirty="0" smtClean="0"/>
              <a:t> </a:t>
            </a:r>
            <a:r>
              <a:rPr lang="en-US" dirty="0" err="1" smtClean="0"/>
              <a:t>wenye</a:t>
            </a:r>
            <a:r>
              <a:rPr lang="en-US" dirty="0" smtClean="0"/>
              <a:t> </a:t>
            </a:r>
            <a:r>
              <a:rPr lang="en-US" dirty="0" err="1" smtClean="0"/>
              <a:t>miaka</a:t>
            </a:r>
            <a:r>
              <a:rPr lang="en-US" dirty="0" smtClean="0"/>
              <a:t> 15-49 </a:t>
            </a:r>
            <a:r>
              <a:rPr lang="en-US" dirty="0" err="1" smtClean="0"/>
              <a:t>walistahili</a:t>
            </a:r>
            <a:r>
              <a:rPr lang="en-US" dirty="0" smtClean="0"/>
              <a:t> </a:t>
            </a:r>
            <a:r>
              <a:rPr lang="en-US" dirty="0" err="1" smtClean="0"/>
              <a:t>kuhojiwa</a:t>
            </a:r>
            <a:r>
              <a:rPr lang="en-US" dirty="0" smtClean="0"/>
              <a:t>. </a:t>
            </a:r>
            <a:r>
              <a:rPr lang="en-US" dirty="0" err="1" smtClean="0"/>
              <a:t>Zaidi</a:t>
            </a:r>
            <a:r>
              <a:rPr lang="en-US" dirty="0" smtClean="0"/>
              <a:t> </a:t>
            </a:r>
            <a:r>
              <a:rPr lang="en-US" dirty="0" err="1" smtClean="0"/>
              <a:t>ya</a:t>
            </a:r>
            <a:r>
              <a:rPr lang="en-US" dirty="0" smtClean="0"/>
              <a:t> </a:t>
            </a:r>
            <a:r>
              <a:rPr lang="en-US" dirty="0" err="1" smtClean="0"/>
              <a:t>hayo</a:t>
            </a:r>
            <a:r>
              <a:rPr lang="en-US" dirty="0" smtClean="0"/>
              <a:t>, </a:t>
            </a:r>
            <a:r>
              <a:rPr lang="en-US" dirty="0" err="1" smtClean="0"/>
              <a:t>sampuli</a:t>
            </a:r>
            <a:r>
              <a:rPr lang="en-US" dirty="0" smtClean="0"/>
              <a:t> </a:t>
            </a:r>
            <a:r>
              <a:rPr lang="en-US" dirty="0" err="1" smtClean="0"/>
              <a:t>za</a:t>
            </a:r>
            <a:r>
              <a:rPr lang="en-US" dirty="0" smtClean="0"/>
              <a:t> </a:t>
            </a:r>
            <a:r>
              <a:rPr lang="en-US" dirty="0" err="1" smtClean="0"/>
              <a:t>damu</a:t>
            </a:r>
            <a:r>
              <a:rPr lang="en-US" dirty="0" smtClean="0"/>
              <a:t> </a:t>
            </a:r>
            <a:r>
              <a:rPr lang="en-US" dirty="0" err="1" smtClean="0"/>
              <a:t>zilichukuliwa</a:t>
            </a:r>
            <a:r>
              <a:rPr lang="en-US" dirty="0" smtClean="0"/>
              <a:t> </a:t>
            </a:r>
            <a:r>
              <a:rPr lang="en-US" dirty="0" err="1" smtClean="0"/>
              <a:t>kwa</a:t>
            </a:r>
            <a:r>
              <a:rPr lang="en-US" dirty="0" smtClean="0"/>
              <a:t> </a:t>
            </a:r>
            <a:r>
              <a:rPr lang="en-US" dirty="0" err="1" smtClean="0"/>
              <a:t>watoto</a:t>
            </a:r>
            <a:r>
              <a:rPr lang="en-US" dirty="0" smtClean="0"/>
              <a:t> </a:t>
            </a:r>
            <a:r>
              <a:rPr lang="en-US" dirty="0" err="1" smtClean="0"/>
              <a:t>wenye</a:t>
            </a:r>
            <a:r>
              <a:rPr lang="en-US" dirty="0" smtClean="0"/>
              <a:t> </a:t>
            </a:r>
            <a:r>
              <a:rPr lang="en-US" dirty="0" err="1" smtClean="0"/>
              <a:t>miezi</a:t>
            </a:r>
            <a:r>
              <a:rPr lang="en-US" dirty="0" smtClean="0"/>
              <a:t> 6-59 </a:t>
            </a:r>
            <a:r>
              <a:rPr lang="en-US" dirty="0" err="1" smtClean="0"/>
              <a:t>baada</a:t>
            </a:r>
            <a:r>
              <a:rPr lang="en-US" dirty="0" smtClean="0"/>
              <a:t> </a:t>
            </a:r>
            <a:r>
              <a:rPr lang="en-US" dirty="0" err="1" smtClean="0"/>
              <a:t>ya</a:t>
            </a:r>
            <a:r>
              <a:rPr lang="en-US" dirty="0" smtClean="0"/>
              <a:t> </a:t>
            </a:r>
            <a:r>
              <a:rPr lang="en-US" dirty="0" err="1" smtClean="0"/>
              <a:t>kupata</a:t>
            </a:r>
            <a:r>
              <a:rPr lang="en-US" dirty="0" smtClean="0"/>
              <a:t> </a:t>
            </a:r>
            <a:r>
              <a:rPr lang="en-US" dirty="0" err="1" smtClean="0"/>
              <a:t>ridhaa</a:t>
            </a:r>
            <a:r>
              <a:rPr lang="en-US" dirty="0" smtClean="0"/>
              <a:t> </a:t>
            </a:r>
            <a:r>
              <a:rPr lang="en-US" dirty="0" err="1" smtClean="0"/>
              <a:t>kutoka</a:t>
            </a:r>
            <a:r>
              <a:rPr lang="en-US" dirty="0" smtClean="0"/>
              <a:t> </a:t>
            </a:r>
            <a:r>
              <a:rPr lang="en-US" dirty="0" err="1" smtClean="0"/>
              <a:t>kwa</a:t>
            </a:r>
            <a:r>
              <a:rPr lang="en-US" dirty="0" smtClean="0"/>
              <a:t> </a:t>
            </a:r>
            <a:r>
              <a:rPr lang="en-US" dirty="0" err="1" smtClean="0"/>
              <a:t>wazazi</a:t>
            </a:r>
            <a:r>
              <a:rPr lang="en-US" dirty="0" smtClean="0"/>
              <a:t> au </a:t>
            </a:r>
            <a:r>
              <a:rPr lang="en-US" dirty="0" err="1" smtClean="0"/>
              <a:t>walezi</a:t>
            </a:r>
            <a:r>
              <a:rPr lang="en-US" dirty="0" smtClean="0"/>
              <a:t> </a:t>
            </a:r>
            <a:r>
              <a:rPr lang="en-US" dirty="0" err="1" smtClean="0"/>
              <a:t>wa</a:t>
            </a:r>
            <a:r>
              <a:rPr lang="en-US" dirty="0" smtClean="0"/>
              <a:t> </a:t>
            </a:r>
            <a:r>
              <a:rPr lang="en-US" dirty="0" err="1" smtClean="0"/>
              <a:t>watoto</a:t>
            </a:r>
            <a:r>
              <a:rPr lang="en-US" dirty="0" smtClean="0"/>
              <a:t> </a:t>
            </a:r>
            <a:r>
              <a:rPr lang="en-US" dirty="0" err="1" smtClean="0"/>
              <a:t>hao</a:t>
            </a:r>
            <a:r>
              <a:rPr lang="en-US" dirty="0" smtClean="0"/>
              <a:t>.</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Maeneo ya Kijiografia </a:t>
            </a:r>
          </a:p>
        </p:txBody>
      </p:sp>
      <p:sp>
        <p:nvSpPr>
          <p:cNvPr id="3" name="Content Placeholder 2"/>
          <p:cNvSpPr>
            <a:spLocks noGrp="1"/>
          </p:cNvSpPr>
          <p:nvPr>
            <p:ph idx="1"/>
          </p:nvPr>
        </p:nvSpPr>
        <p:spPr/>
        <p:txBody>
          <a:bodyPr>
            <a:normAutofit fontScale="77500" lnSpcReduction="20000"/>
          </a:bodyPr>
          <a:lstStyle/>
          <a:p>
            <a:pPr>
              <a:defRPr/>
            </a:pPr>
            <a:r>
              <a:rPr lang="en-US" dirty="0" err="1" smtClean="0"/>
              <a:t>Magharibi</a:t>
            </a:r>
            <a:r>
              <a:rPr lang="en-US" dirty="0" smtClean="0"/>
              <a:t>:  </a:t>
            </a:r>
            <a:r>
              <a:rPr lang="en-US" dirty="0" err="1" smtClean="0"/>
              <a:t>Tabora</a:t>
            </a:r>
            <a:r>
              <a:rPr lang="en-US" dirty="0" smtClean="0"/>
              <a:t>, </a:t>
            </a:r>
            <a:r>
              <a:rPr lang="en-US" dirty="0" err="1" smtClean="0"/>
              <a:t>Kigoma</a:t>
            </a:r>
            <a:endParaRPr lang="en-US" dirty="0" smtClean="0"/>
          </a:p>
          <a:p>
            <a:pPr>
              <a:defRPr/>
            </a:pPr>
            <a:r>
              <a:rPr lang="en-US" dirty="0" err="1" smtClean="0"/>
              <a:t>Kaskazini</a:t>
            </a:r>
            <a:r>
              <a:rPr lang="en-US" dirty="0" smtClean="0"/>
              <a:t>:  Kilimanjaro, </a:t>
            </a:r>
            <a:r>
              <a:rPr lang="en-US" dirty="0" err="1" smtClean="0"/>
              <a:t>Tanga</a:t>
            </a:r>
            <a:r>
              <a:rPr lang="en-US" dirty="0" smtClean="0"/>
              <a:t>, </a:t>
            </a:r>
            <a:r>
              <a:rPr lang="en-US" dirty="0" err="1" smtClean="0"/>
              <a:t>Arusha</a:t>
            </a:r>
            <a:endParaRPr lang="en-US" dirty="0" smtClean="0"/>
          </a:p>
          <a:p>
            <a:pPr>
              <a:defRPr/>
            </a:pPr>
            <a:r>
              <a:rPr lang="en-US" dirty="0" smtClean="0"/>
              <a:t>Kati:  Dodoma, </a:t>
            </a:r>
            <a:r>
              <a:rPr lang="en-US" dirty="0" err="1" smtClean="0"/>
              <a:t>Singida</a:t>
            </a:r>
            <a:r>
              <a:rPr lang="en-US" dirty="0" smtClean="0"/>
              <a:t>, </a:t>
            </a:r>
            <a:r>
              <a:rPr lang="en-US" dirty="0" err="1" smtClean="0"/>
              <a:t>Manyara</a:t>
            </a:r>
            <a:endParaRPr lang="en-US" dirty="0"/>
          </a:p>
          <a:p>
            <a:pPr>
              <a:defRPr/>
            </a:pPr>
            <a:r>
              <a:rPr lang="en-US" dirty="0" err="1" smtClean="0"/>
              <a:t>Nyanda</a:t>
            </a:r>
            <a:r>
              <a:rPr lang="en-US" dirty="0" smtClean="0"/>
              <a:t> </a:t>
            </a:r>
            <a:r>
              <a:rPr lang="en-US" dirty="0" err="1" smtClean="0"/>
              <a:t>za</a:t>
            </a:r>
            <a:r>
              <a:rPr lang="en-US" dirty="0" smtClean="0"/>
              <a:t> </a:t>
            </a:r>
            <a:r>
              <a:rPr lang="en-US" dirty="0" err="1" smtClean="0"/>
              <a:t>Juu</a:t>
            </a:r>
            <a:r>
              <a:rPr lang="en-US" dirty="0" smtClean="0"/>
              <a:t> </a:t>
            </a:r>
            <a:r>
              <a:rPr lang="en-US" dirty="0" err="1" smtClean="0"/>
              <a:t>Kusini</a:t>
            </a:r>
            <a:r>
              <a:rPr lang="en-US" dirty="0" smtClean="0"/>
              <a:t>:  </a:t>
            </a:r>
            <a:r>
              <a:rPr lang="en-US" dirty="0" err="1" smtClean="0"/>
              <a:t>Njombe</a:t>
            </a:r>
            <a:r>
              <a:rPr lang="en-US" dirty="0" smtClean="0"/>
              <a:t>, </a:t>
            </a:r>
            <a:r>
              <a:rPr lang="en-US" dirty="0" err="1" smtClean="0"/>
              <a:t>Iringa</a:t>
            </a:r>
            <a:r>
              <a:rPr lang="en-US" dirty="0" smtClean="0"/>
              <a:t>, Ruvuma</a:t>
            </a:r>
          </a:p>
          <a:p>
            <a:pPr>
              <a:defRPr/>
            </a:pPr>
            <a:r>
              <a:rPr lang="en-US" dirty="0" smtClean="0"/>
              <a:t>Kanda </a:t>
            </a:r>
            <a:r>
              <a:rPr lang="en-US" dirty="0" err="1" smtClean="0"/>
              <a:t>ya</a:t>
            </a:r>
            <a:r>
              <a:rPr lang="en-US" dirty="0" smtClean="0"/>
              <a:t> </a:t>
            </a:r>
            <a:r>
              <a:rPr lang="en-US" dirty="0" err="1" smtClean="0"/>
              <a:t>Ziwa</a:t>
            </a:r>
            <a:r>
              <a:rPr lang="en-US" dirty="0" smtClean="0"/>
              <a:t>:  </a:t>
            </a:r>
            <a:r>
              <a:rPr lang="en-US" dirty="0" err="1" smtClean="0"/>
              <a:t>Kagera</a:t>
            </a:r>
            <a:r>
              <a:rPr lang="en-US" dirty="0" smtClean="0"/>
              <a:t>, </a:t>
            </a:r>
            <a:r>
              <a:rPr lang="en-US" dirty="0" err="1" smtClean="0"/>
              <a:t>Mwanza</a:t>
            </a:r>
            <a:r>
              <a:rPr lang="en-US" dirty="0" smtClean="0"/>
              <a:t>, Mara, </a:t>
            </a:r>
            <a:r>
              <a:rPr lang="en-US" dirty="0" err="1" smtClean="0"/>
              <a:t>Shinyanga</a:t>
            </a:r>
            <a:r>
              <a:rPr lang="en-US" dirty="0" smtClean="0"/>
              <a:t>, </a:t>
            </a:r>
            <a:r>
              <a:rPr lang="en-US" dirty="0" err="1" smtClean="0"/>
              <a:t>Geita</a:t>
            </a:r>
            <a:r>
              <a:rPr lang="en-US" dirty="0" smtClean="0"/>
              <a:t>, </a:t>
            </a:r>
            <a:r>
              <a:rPr lang="en-US" dirty="0" err="1" smtClean="0"/>
              <a:t>Simiyu</a:t>
            </a:r>
            <a:endParaRPr lang="en-US" dirty="0" smtClean="0"/>
          </a:p>
          <a:p>
            <a:pPr>
              <a:defRPr/>
            </a:pPr>
            <a:r>
              <a:rPr lang="en-US" dirty="0" err="1" smtClean="0"/>
              <a:t>Mashariki</a:t>
            </a:r>
            <a:r>
              <a:rPr lang="en-US" dirty="0" smtClean="0"/>
              <a:t>:  Dar </a:t>
            </a:r>
            <a:r>
              <a:rPr lang="en-US" dirty="0" err="1" smtClean="0"/>
              <a:t>es</a:t>
            </a:r>
            <a:r>
              <a:rPr lang="en-US" dirty="0" smtClean="0"/>
              <a:t> Salaam, </a:t>
            </a:r>
            <a:r>
              <a:rPr lang="en-US" dirty="0" err="1" smtClean="0"/>
              <a:t>Pwani</a:t>
            </a:r>
            <a:r>
              <a:rPr lang="en-US" dirty="0" smtClean="0"/>
              <a:t>, </a:t>
            </a:r>
            <a:r>
              <a:rPr lang="en-US" dirty="0" err="1" smtClean="0"/>
              <a:t>Morogoro</a:t>
            </a:r>
            <a:endParaRPr lang="en-US" dirty="0" smtClean="0"/>
          </a:p>
          <a:p>
            <a:pPr>
              <a:defRPr/>
            </a:pPr>
            <a:r>
              <a:rPr lang="en-US" dirty="0" err="1" smtClean="0"/>
              <a:t>Kusini</a:t>
            </a:r>
            <a:r>
              <a:rPr lang="en-US" dirty="0" smtClean="0"/>
              <a:t>:  </a:t>
            </a:r>
            <a:r>
              <a:rPr lang="en-US" dirty="0" err="1" smtClean="0"/>
              <a:t>Lindi</a:t>
            </a:r>
            <a:r>
              <a:rPr lang="en-US" dirty="0" smtClean="0"/>
              <a:t>, </a:t>
            </a:r>
            <a:r>
              <a:rPr lang="en-US" dirty="0" err="1" smtClean="0"/>
              <a:t>Mtwara</a:t>
            </a:r>
            <a:endParaRPr lang="en-US" dirty="0" smtClean="0"/>
          </a:p>
          <a:p>
            <a:pPr>
              <a:defRPr/>
            </a:pPr>
            <a:r>
              <a:rPr lang="en-US" dirty="0" err="1" smtClean="0"/>
              <a:t>Nyanda</a:t>
            </a:r>
            <a:r>
              <a:rPr lang="en-US" dirty="0" smtClean="0"/>
              <a:t> </a:t>
            </a:r>
            <a:r>
              <a:rPr lang="en-US" dirty="0" err="1" smtClean="0"/>
              <a:t>za</a:t>
            </a:r>
            <a:r>
              <a:rPr lang="en-US" dirty="0" smtClean="0"/>
              <a:t> </a:t>
            </a:r>
            <a:r>
              <a:rPr lang="en-US" dirty="0" err="1" smtClean="0"/>
              <a:t>Juu</a:t>
            </a:r>
            <a:r>
              <a:rPr lang="en-US" dirty="0" smtClean="0"/>
              <a:t> </a:t>
            </a:r>
            <a:r>
              <a:rPr lang="en-US" dirty="0" err="1" smtClean="0"/>
              <a:t>Kusini-Magharibi</a:t>
            </a:r>
            <a:r>
              <a:rPr lang="en-US" dirty="0" smtClean="0"/>
              <a:t>:  </a:t>
            </a:r>
            <a:r>
              <a:rPr lang="en-US" dirty="0" err="1" smtClean="0"/>
              <a:t>Rukwa</a:t>
            </a:r>
            <a:r>
              <a:rPr lang="en-US" dirty="0" smtClean="0"/>
              <a:t>, </a:t>
            </a:r>
            <a:r>
              <a:rPr lang="en-US" dirty="0" err="1" smtClean="0"/>
              <a:t>Katavi</a:t>
            </a:r>
            <a:r>
              <a:rPr lang="en-US" dirty="0" smtClean="0"/>
              <a:t>, </a:t>
            </a:r>
            <a:r>
              <a:rPr lang="en-US" dirty="0" err="1" smtClean="0"/>
              <a:t>Mbeya</a:t>
            </a:r>
            <a:endParaRPr lang="en-US" dirty="0" smtClean="0"/>
          </a:p>
          <a:p>
            <a:pPr>
              <a:defRPr/>
            </a:pPr>
            <a:r>
              <a:rPr lang="en-US" dirty="0" smtClean="0"/>
              <a:t>Zanzibar:  </a:t>
            </a:r>
            <a:r>
              <a:rPr lang="en-US" dirty="0" err="1" smtClean="0"/>
              <a:t>Kaskazini</a:t>
            </a:r>
            <a:r>
              <a:rPr lang="en-US" dirty="0"/>
              <a:t> </a:t>
            </a:r>
            <a:r>
              <a:rPr lang="en-US" dirty="0" err="1" smtClean="0"/>
              <a:t>Unguja</a:t>
            </a:r>
            <a:r>
              <a:rPr lang="en-US" dirty="0" smtClean="0"/>
              <a:t>, </a:t>
            </a:r>
            <a:r>
              <a:rPr lang="en-US" dirty="0" err="1" smtClean="0"/>
              <a:t>Kusini</a:t>
            </a:r>
            <a:r>
              <a:rPr lang="en-US" dirty="0" smtClean="0"/>
              <a:t> </a:t>
            </a:r>
            <a:r>
              <a:rPr lang="en-US" dirty="0" err="1" smtClean="0"/>
              <a:t>Unguja</a:t>
            </a:r>
            <a:r>
              <a:rPr lang="en-US" dirty="0" smtClean="0"/>
              <a:t>, </a:t>
            </a:r>
            <a:r>
              <a:rPr lang="en-US" dirty="0" err="1" smtClean="0"/>
              <a:t>Mjini</a:t>
            </a:r>
            <a:r>
              <a:rPr lang="en-US" dirty="0" smtClean="0"/>
              <a:t> </a:t>
            </a:r>
            <a:r>
              <a:rPr lang="en-US" dirty="0" err="1" smtClean="0"/>
              <a:t>Magharibi</a:t>
            </a:r>
            <a:r>
              <a:rPr lang="en-US" dirty="0" smtClean="0"/>
              <a:t>, </a:t>
            </a:r>
            <a:r>
              <a:rPr lang="en-US" dirty="0" err="1" smtClean="0"/>
              <a:t>Kaskazini</a:t>
            </a:r>
            <a:r>
              <a:rPr lang="en-US" dirty="0" smtClean="0"/>
              <a:t> Pemba, </a:t>
            </a:r>
            <a:r>
              <a:rPr lang="en-US" dirty="0" err="1" smtClean="0"/>
              <a:t>Kusini</a:t>
            </a:r>
            <a:r>
              <a:rPr lang="en-US" dirty="0" smtClean="0"/>
              <a:t> Pemba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Madodoso</a:t>
            </a:r>
          </a:p>
        </p:txBody>
      </p:sp>
      <p:sp>
        <p:nvSpPr>
          <p:cNvPr id="9219" name="Content Placeholder 2"/>
          <p:cNvSpPr>
            <a:spLocks noGrp="1"/>
          </p:cNvSpPr>
          <p:nvPr>
            <p:ph idx="1"/>
          </p:nvPr>
        </p:nvSpPr>
        <p:spPr/>
        <p:txBody>
          <a:bodyPr/>
          <a:lstStyle/>
          <a:p>
            <a:pPr marL="0" indent="0">
              <a:buFontTx/>
              <a:buNone/>
            </a:pPr>
            <a:r>
              <a:rPr lang="en-GB" sz="2800" smtClean="0"/>
              <a:t>Dodoso la kaya:</a:t>
            </a:r>
          </a:p>
          <a:p>
            <a:pPr lvl="1"/>
            <a:r>
              <a:rPr lang="en-GB" sz="2400" smtClean="0">
                <a:solidFill>
                  <a:schemeClr val="tx1"/>
                </a:solidFill>
              </a:rPr>
              <a:t>Orodhesha wanakaya wote na wageni </a:t>
            </a:r>
          </a:p>
          <a:p>
            <a:pPr lvl="1"/>
            <a:r>
              <a:rPr lang="en-GB" sz="2400" smtClean="0">
                <a:solidFill>
                  <a:schemeClr val="tx1"/>
                </a:solidFill>
              </a:rPr>
              <a:t>Taarifa za msingi kuhusu kila mwanakaya</a:t>
            </a:r>
          </a:p>
          <a:p>
            <a:pPr lvl="1"/>
            <a:r>
              <a:rPr lang="en-GB" sz="2400" smtClean="0">
                <a:solidFill>
                  <a:schemeClr val="tx1"/>
                </a:solidFill>
              </a:rPr>
              <a:t>Taarifa kuhusu kaya</a:t>
            </a:r>
          </a:p>
          <a:p>
            <a:pPr lvl="1"/>
            <a:r>
              <a:rPr lang="en-GB" sz="2400" smtClean="0">
                <a:solidFill>
                  <a:schemeClr val="tx1"/>
                </a:solidFill>
              </a:rPr>
              <a:t>Watoto yatima na waishio katika mazingira hatarishi walitambuliwa</a:t>
            </a:r>
          </a:p>
          <a:p>
            <a:pPr lvl="1"/>
            <a:r>
              <a:rPr lang="en-GB" sz="2400" smtClean="0">
                <a:solidFill>
                  <a:schemeClr val="tx1"/>
                </a:solidFill>
              </a:rPr>
              <a:t>Wanawake na wanaume wanaostahili kuhojiwa walitambuliwa</a:t>
            </a:r>
          </a:p>
          <a:p>
            <a:pPr lvl="1"/>
            <a:r>
              <a:rPr lang="en-GB" sz="2400" smtClean="0">
                <a:solidFill>
                  <a:schemeClr val="tx1"/>
                </a:solidFill>
              </a:rPr>
              <a:t>Upimaji wa kiwango cha damu na malaria kwa watoto wenye miezi 6-59 ulifanyika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Madodoso	</a:t>
            </a:r>
          </a:p>
        </p:txBody>
      </p:sp>
      <p:sp>
        <p:nvSpPr>
          <p:cNvPr id="3" name="Content Placeholder 2"/>
          <p:cNvSpPr>
            <a:spLocks noGrp="1"/>
          </p:cNvSpPr>
          <p:nvPr>
            <p:ph idx="1"/>
          </p:nvPr>
        </p:nvSpPr>
        <p:spPr>
          <a:xfrm>
            <a:off x="457200" y="1600200"/>
            <a:ext cx="8153400" cy="4114800"/>
          </a:xfrm>
        </p:spPr>
        <p:txBody>
          <a:bodyPr>
            <a:normAutofit fontScale="70000" lnSpcReduction="20000"/>
          </a:bodyPr>
          <a:lstStyle/>
          <a:p>
            <a:pPr marL="0" indent="0">
              <a:buFontTx/>
              <a:buNone/>
              <a:defRPr/>
            </a:pPr>
            <a:r>
              <a:rPr lang="en-US" b="1" dirty="0" err="1" smtClean="0"/>
              <a:t>Dodoso</a:t>
            </a:r>
            <a:r>
              <a:rPr lang="en-US" b="1" dirty="0" smtClean="0"/>
              <a:t> la </a:t>
            </a:r>
            <a:r>
              <a:rPr lang="en-US" b="1" dirty="0" err="1" smtClean="0"/>
              <a:t>mtu</a:t>
            </a:r>
            <a:r>
              <a:rPr lang="en-US" b="1" dirty="0" smtClean="0"/>
              <a:t> </a:t>
            </a:r>
            <a:r>
              <a:rPr lang="en-US" b="1" dirty="0" err="1" smtClean="0"/>
              <a:t>mmoja</a:t>
            </a:r>
            <a:r>
              <a:rPr lang="en-US" b="1" dirty="0" smtClean="0"/>
              <a:t> </a:t>
            </a:r>
            <a:r>
              <a:rPr lang="en-US" b="1" dirty="0" err="1" smtClean="0"/>
              <a:t>mmoja</a:t>
            </a:r>
            <a:r>
              <a:rPr lang="en-US" b="1" dirty="0" smtClean="0"/>
              <a:t>:  </a:t>
            </a:r>
            <a:r>
              <a:rPr lang="en-US" dirty="0" err="1" smtClean="0"/>
              <a:t>wanawake</a:t>
            </a:r>
            <a:r>
              <a:rPr lang="en-US" dirty="0" smtClean="0"/>
              <a:t> </a:t>
            </a:r>
            <a:r>
              <a:rPr lang="en-US" dirty="0" err="1" smtClean="0"/>
              <a:t>na</a:t>
            </a:r>
            <a:r>
              <a:rPr lang="en-US" dirty="0" smtClean="0"/>
              <a:t> </a:t>
            </a:r>
            <a:r>
              <a:rPr lang="en-US" dirty="0" err="1" smtClean="0"/>
              <a:t>wanaume</a:t>
            </a:r>
            <a:r>
              <a:rPr lang="en-US" dirty="0" smtClean="0"/>
              <a:t> </a:t>
            </a:r>
            <a:r>
              <a:rPr lang="en-US" dirty="0" err="1" smtClean="0"/>
              <a:t>wote</a:t>
            </a:r>
            <a:r>
              <a:rPr lang="en-US" dirty="0" smtClean="0"/>
              <a:t> </a:t>
            </a:r>
            <a:r>
              <a:rPr lang="en-US" dirty="0" err="1" smtClean="0"/>
              <a:t>wenye</a:t>
            </a:r>
            <a:r>
              <a:rPr lang="en-US" dirty="0" smtClean="0"/>
              <a:t> </a:t>
            </a:r>
            <a:r>
              <a:rPr lang="en-US" dirty="0" err="1" smtClean="0"/>
              <a:t>miaka</a:t>
            </a:r>
            <a:r>
              <a:rPr lang="en-US" dirty="0" smtClean="0"/>
              <a:t> 15-49</a:t>
            </a:r>
            <a:endParaRPr lang="en-US" b="1" dirty="0" smtClean="0"/>
          </a:p>
          <a:p>
            <a:pPr lvl="1">
              <a:defRPr/>
            </a:pPr>
            <a:r>
              <a:rPr lang="en-US" dirty="0" err="1" smtClean="0">
                <a:solidFill>
                  <a:schemeClr val="tx1"/>
                </a:solidFill>
              </a:rPr>
              <a:t>Taarifa</a:t>
            </a:r>
            <a:r>
              <a:rPr lang="en-US" dirty="0" smtClean="0">
                <a:solidFill>
                  <a:schemeClr val="tx1"/>
                </a:solidFill>
              </a:rPr>
              <a:t> </a:t>
            </a:r>
            <a:r>
              <a:rPr lang="en-US" dirty="0" err="1" smtClean="0">
                <a:solidFill>
                  <a:schemeClr val="tx1"/>
                </a:solidFill>
              </a:rPr>
              <a:t>za</a:t>
            </a:r>
            <a:r>
              <a:rPr lang="en-US" dirty="0" smtClean="0">
                <a:solidFill>
                  <a:schemeClr val="tx1"/>
                </a:solidFill>
              </a:rPr>
              <a:t> </a:t>
            </a:r>
            <a:r>
              <a:rPr lang="en-US" dirty="0" err="1" smtClean="0">
                <a:solidFill>
                  <a:schemeClr val="tx1"/>
                </a:solidFill>
              </a:rPr>
              <a:t>mhusika</a:t>
            </a:r>
            <a:r>
              <a:rPr lang="en-US" dirty="0" smtClean="0">
                <a:solidFill>
                  <a:schemeClr val="tx1"/>
                </a:solidFill>
              </a:rPr>
              <a:t> (</a:t>
            </a:r>
            <a:r>
              <a:rPr lang="en-US" dirty="0" err="1" smtClean="0">
                <a:solidFill>
                  <a:schemeClr val="tx1"/>
                </a:solidFill>
              </a:rPr>
              <a:t>elimu</a:t>
            </a:r>
            <a:r>
              <a:rPr lang="en-US" dirty="0" smtClean="0">
                <a:solidFill>
                  <a:schemeClr val="tx1"/>
                </a:solidFill>
              </a:rPr>
              <a:t>, </a:t>
            </a:r>
            <a:r>
              <a:rPr lang="en-US" dirty="0" err="1" smtClean="0">
                <a:solidFill>
                  <a:schemeClr val="tx1"/>
                </a:solidFill>
              </a:rPr>
              <a:t>upatikanaji</a:t>
            </a:r>
            <a:r>
              <a:rPr lang="en-US" dirty="0" smtClean="0">
                <a:solidFill>
                  <a:schemeClr val="tx1"/>
                </a:solidFill>
              </a:rPr>
              <a:t> </a:t>
            </a:r>
            <a:r>
              <a:rPr lang="en-US" dirty="0" err="1" smtClean="0">
                <a:solidFill>
                  <a:schemeClr val="tx1"/>
                </a:solidFill>
              </a:rPr>
              <a:t>wa</a:t>
            </a:r>
            <a:r>
              <a:rPr lang="en-US" dirty="0" smtClean="0">
                <a:solidFill>
                  <a:schemeClr val="tx1"/>
                </a:solidFill>
              </a:rPr>
              <a:t> </a:t>
            </a:r>
            <a:r>
              <a:rPr lang="en-US" dirty="0" err="1" smtClean="0">
                <a:solidFill>
                  <a:schemeClr val="tx1"/>
                </a:solidFill>
              </a:rPr>
              <a:t>taarifa</a:t>
            </a:r>
            <a:r>
              <a:rPr lang="en-US" dirty="0" smtClean="0">
                <a:solidFill>
                  <a:schemeClr val="tx1"/>
                </a:solidFill>
              </a:rPr>
              <a:t> </a:t>
            </a:r>
            <a:r>
              <a:rPr lang="en-US" dirty="0" err="1" smtClean="0">
                <a:solidFill>
                  <a:schemeClr val="tx1"/>
                </a:solidFill>
              </a:rPr>
              <a:t>katika</a:t>
            </a:r>
            <a:r>
              <a:rPr lang="en-US" dirty="0" smtClean="0">
                <a:solidFill>
                  <a:schemeClr val="tx1"/>
                </a:solidFill>
              </a:rPr>
              <a:t> </a:t>
            </a:r>
            <a:r>
              <a:rPr lang="en-US" dirty="0" err="1" smtClean="0">
                <a:solidFill>
                  <a:schemeClr val="tx1"/>
                </a:solidFill>
              </a:rPr>
              <a:t>vyombo</a:t>
            </a:r>
            <a:r>
              <a:rPr lang="en-US" dirty="0" smtClean="0">
                <a:solidFill>
                  <a:schemeClr val="tx1"/>
                </a:solidFill>
              </a:rPr>
              <a:t> </a:t>
            </a:r>
            <a:r>
              <a:rPr lang="en-US" dirty="0" err="1" smtClean="0">
                <a:solidFill>
                  <a:schemeClr val="tx1"/>
                </a:solidFill>
              </a:rPr>
              <a:t>vya</a:t>
            </a:r>
            <a:r>
              <a:rPr lang="en-US" dirty="0" smtClean="0">
                <a:solidFill>
                  <a:schemeClr val="tx1"/>
                </a:solidFill>
              </a:rPr>
              <a:t> </a:t>
            </a:r>
            <a:r>
              <a:rPr lang="en-US" dirty="0" err="1" smtClean="0">
                <a:solidFill>
                  <a:schemeClr val="tx1"/>
                </a:solidFill>
              </a:rPr>
              <a:t>habari</a:t>
            </a:r>
            <a:r>
              <a:rPr lang="en-US" dirty="0" smtClean="0">
                <a:solidFill>
                  <a:schemeClr val="tx1"/>
                </a:solidFill>
              </a:rPr>
              <a:t>, </a:t>
            </a:r>
            <a:r>
              <a:rPr lang="en-US" dirty="0" err="1" smtClean="0">
                <a:solidFill>
                  <a:schemeClr val="tx1"/>
                </a:solidFill>
              </a:rPr>
              <a:t>kazi</a:t>
            </a:r>
            <a:r>
              <a:rPr lang="en-US" dirty="0" smtClean="0">
                <a:solidFill>
                  <a:schemeClr val="tx1"/>
                </a:solidFill>
              </a:rPr>
              <a:t>, </a:t>
            </a:r>
            <a:r>
              <a:rPr lang="en-US" dirty="0" err="1" smtClean="0">
                <a:solidFill>
                  <a:schemeClr val="tx1"/>
                </a:solidFill>
              </a:rPr>
              <a:t>dini</a:t>
            </a:r>
            <a:r>
              <a:rPr lang="en-US" dirty="0" smtClean="0">
                <a:solidFill>
                  <a:schemeClr val="tx1"/>
                </a:solidFill>
              </a:rPr>
              <a:t>, </a:t>
            </a:r>
            <a:r>
              <a:rPr lang="en-US" dirty="0" err="1" smtClean="0">
                <a:solidFill>
                  <a:schemeClr val="tx1"/>
                </a:solidFill>
              </a:rPr>
              <a:t>nk</a:t>
            </a:r>
            <a:r>
              <a:rPr lang="en-US" dirty="0" smtClean="0">
                <a:solidFill>
                  <a:schemeClr val="tx1"/>
                </a:solidFill>
              </a:rPr>
              <a:t>.)</a:t>
            </a:r>
          </a:p>
          <a:p>
            <a:pPr lvl="1">
              <a:defRPr/>
            </a:pPr>
            <a:r>
              <a:rPr lang="en-US" dirty="0" err="1" smtClean="0">
                <a:solidFill>
                  <a:schemeClr val="tx1"/>
                </a:solidFill>
              </a:rPr>
              <a:t>Hali</a:t>
            </a:r>
            <a:r>
              <a:rPr lang="en-US" dirty="0" smtClean="0">
                <a:solidFill>
                  <a:schemeClr val="tx1"/>
                </a:solidFill>
              </a:rPr>
              <a:t> </a:t>
            </a:r>
            <a:r>
              <a:rPr lang="en-US" dirty="0" err="1" smtClean="0">
                <a:solidFill>
                  <a:schemeClr val="tx1"/>
                </a:solidFill>
              </a:rPr>
              <a:t>ya</a:t>
            </a:r>
            <a:r>
              <a:rPr lang="en-US" dirty="0" smtClean="0">
                <a:solidFill>
                  <a:schemeClr val="tx1"/>
                </a:solidFill>
              </a:rPr>
              <a:t> </a:t>
            </a:r>
            <a:r>
              <a:rPr lang="en-US" dirty="0" err="1" smtClean="0">
                <a:solidFill>
                  <a:schemeClr val="tx1"/>
                </a:solidFill>
              </a:rPr>
              <a:t>ndoa</a:t>
            </a:r>
            <a:r>
              <a:rPr lang="en-US" dirty="0" smtClean="0">
                <a:solidFill>
                  <a:schemeClr val="tx1"/>
                </a:solidFill>
              </a:rPr>
              <a:t> </a:t>
            </a:r>
            <a:r>
              <a:rPr lang="en-US" dirty="0" err="1" smtClean="0">
                <a:solidFill>
                  <a:schemeClr val="tx1"/>
                </a:solidFill>
              </a:rPr>
              <a:t>na</a:t>
            </a:r>
            <a:r>
              <a:rPr lang="en-US" dirty="0" smtClean="0">
                <a:solidFill>
                  <a:schemeClr val="tx1"/>
                </a:solidFill>
              </a:rPr>
              <a:t> </a:t>
            </a:r>
            <a:r>
              <a:rPr lang="en-US" dirty="0" err="1" smtClean="0">
                <a:solidFill>
                  <a:schemeClr val="tx1"/>
                </a:solidFill>
              </a:rPr>
              <a:t>taarifa</a:t>
            </a:r>
            <a:r>
              <a:rPr lang="en-US" dirty="0" smtClean="0">
                <a:solidFill>
                  <a:schemeClr val="tx1"/>
                </a:solidFill>
              </a:rPr>
              <a:t> </a:t>
            </a:r>
            <a:r>
              <a:rPr lang="en-US" dirty="0" err="1" smtClean="0">
                <a:solidFill>
                  <a:schemeClr val="tx1"/>
                </a:solidFill>
              </a:rPr>
              <a:t>kuhusu</a:t>
            </a:r>
            <a:r>
              <a:rPr lang="en-US" dirty="0" smtClean="0">
                <a:solidFill>
                  <a:schemeClr val="tx1"/>
                </a:solidFill>
              </a:rPr>
              <a:t> </a:t>
            </a:r>
            <a:r>
              <a:rPr lang="en-US" dirty="0" err="1" smtClean="0">
                <a:solidFill>
                  <a:schemeClr val="tx1"/>
                </a:solidFill>
              </a:rPr>
              <a:t>kujamiiana</a:t>
            </a:r>
            <a:endParaRPr lang="en-US" dirty="0" smtClean="0">
              <a:solidFill>
                <a:schemeClr val="tx1"/>
              </a:solidFill>
            </a:endParaRPr>
          </a:p>
          <a:p>
            <a:pPr lvl="1">
              <a:defRPr/>
            </a:pPr>
            <a:r>
              <a:rPr lang="en-US" dirty="0" err="1" smtClean="0">
                <a:solidFill>
                  <a:schemeClr val="tx1"/>
                </a:solidFill>
              </a:rPr>
              <a:t>Ajira</a:t>
            </a:r>
            <a:endParaRPr lang="en-US" dirty="0" smtClean="0">
              <a:solidFill>
                <a:schemeClr val="tx1"/>
              </a:solidFill>
            </a:endParaRPr>
          </a:p>
          <a:p>
            <a:pPr lvl="1">
              <a:defRPr/>
            </a:pPr>
            <a:r>
              <a:rPr lang="en-US" dirty="0" err="1" smtClean="0">
                <a:solidFill>
                  <a:schemeClr val="tx1"/>
                </a:solidFill>
              </a:rPr>
              <a:t>Ufahamu</a:t>
            </a:r>
            <a:r>
              <a:rPr lang="en-US" dirty="0" smtClean="0">
                <a:solidFill>
                  <a:schemeClr val="tx1"/>
                </a:solidFill>
              </a:rPr>
              <a:t> </a:t>
            </a:r>
            <a:r>
              <a:rPr lang="en-US" dirty="0" err="1" smtClean="0">
                <a:solidFill>
                  <a:schemeClr val="tx1"/>
                </a:solidFill>
              </a:rPr>
              <a:t>na</a:t>
            </a:r>
            <a:r>
              <a:rPr lang="en-US" dirty="0" smtClean="0">
                <a:solidFill>
                  <a:schemeClr val="tx1"/>
                </a:solidFill>
              </a:rPr>
              <a:t> </a:t>
            </a:r>
            <a:r>
              <a:rPr lang="en-US" dirty="0" err="1" smtClean="0">
                <a:solidFill>
                  <a:schemeClr val="tx1"/>
                </a:solidFill>
              </a:rPr>
              <a:t>tabia</a:t>
            </a:r>
            <a:r>
              <a:rPr lang="en-US" dirty="0" smtClean="0">
                <a:solidFill>
                  <a:schemeClr val="tx1"/>
                </a:solidFill>
              </a:rPr>
              <a:t> </a:t>
            </a:r>
            <a:r>
              <a:rPr lang="en-US" dirty="0" err="1" smtClean="0">
                <a:solidFill>
                  <a:schemeClr val="tx1"/>
                </a:solidFill>
              </a:rPr>
              <a:t>kuhusiana</a:t>
            </a:r>
            <a:r>
              <a:rPr lang="en-US" dirty="0" smtClean="0">
                <a:solidFill>
                  <a:schemeClr val="tx1"/>
                </a:solidFill>
              </a:rPr>
              <a:t> </a:t>
            </a:r>
            <a:r>
              <a:rPr lang="en-US" dirty="0" err="1" smtClean="0">
                <a:solidFill>
                  <a:schemeClr val="tx1"/>
                </a:solidFill>
              </a:rPr>
              <a:t>na</a:t>
            </a:r>
            <a:r>
              <a:rPr lang="en-US" dirty="0" smtClean="0">
                <a:solidFill>
                  <a:schemeClr val="tx1"/>
                </a:solidFill>
              </a:rPr>
              <a:t> VVU/UKIMWI </a:t>
            </a:r>
            <a:r>
              <a:rPr lang="en-US" dirty="0" err="1" smtClean="0">
                <a:solidFill>
                  <a:schemeClr val="tx1"/>
                </a:solidFill>
              </a:rPr>
              <a:t>na</a:t>
            </a:r>
            <a:r>
              <a:rPr lang="en-US" dirty="0" smtClean="0">
                <a:solidFill>
                  <a:schemeClr val="tx1"/>
                </a:solidFill>
              </a:rPr>
              <a:t> </a:t>
            </a:r>
            <a:r>
              <a:rPr lang="en-US" dirty="0" err="1" smtClean="0">
                <a:solidFill>
                  <a:schemeClr val="tx1"/>
                </a:solidFill>
              </a:rPr>
              <a:t>magonjwa</a:t>
            </a:r>
            <a:r>
              <a:rPr lang="en-US" dirty="0" smtClean="0">
                <a:solidFill>
                  <a:schemeClr val="tx1"/>
                </a:solidFill>
              </a:rPr>
              <a:t> </a:t>
            </a:r>
            <a:r>
              <a:rPr lang="en-US" dirty="0" err="1" smtClean="0">
                <a:solidFill>
                  <a:schemeClr val="tx1"/>
                </a:solidFill>
              </a:rPr>
              <a:t>mengine</a:t>
            </a:r>
            <a:r>
              <a:rPr lang="en-US" dirty="0" smtClean="0">
                <a:solidFill>
                  <a:schemeClr val="tx1"/>
                </a:solidFill>
              </a:rPr>
              <a:t> </a:t>
            </a:r>
            <a:r>
              <a:rPr lang="en-US" dirty="0" err="1" smtClean="0">
                <a:solidFill>
                  <a:schemeClr val="tx1"/>
                </a:solidFill>
              </a:rPr>
              <a:t>ya</a:t>
            </a:r>
            <a:r>
              <a:rPr lang="en-US" dirty="0" smtClean="0">
                <a:solidFill>
                  <a:schemeClr val="tx1"/>
                </a:solidFill>
              </a:rPr>
              <a:t> </a:t>
            </a:r>
            <a:r>
              <a:rPr lang="en-US" dirty="0" err="1" smtClean="0">
                <a:solidFill>
                  <a:schemeClr val="tx1"/>
                </a:solidFill>
              </a:rPr>
              <a:t>ngono</a:t>
            </a:r>
            <a:endParaRPr lang="en-US" dirty="0" smtClean="0">
              <a:solidFill>
                <a:schemeClr val="tx1"/>
              </a:solidFill>
            </a:endParaRPr>
          </a:p>
          <a:p>
            <a:pPr lvl="1">
              <a:defRPr/>
            </a:pPr>
            <a:r>
              <a:rPr lang="en-US" dirty="0" err="1" smtClean="0">
                <a:solidFill>
                  <a:schemeClr val="tx1"/>
                </a:solidFill>
              </a:rPr>
              <a:t>Ufahamu</a:t>
            </a:r>
            <a:r>
              <a:rPr lang="en-US" dirty="0" smtClean="0">
                <a:solidFill>
                  <a:schemeClr val="tx1"/>
                </a:solidFill>
              </a:rPr>
              <a:t> </a:t>
            </a:r>
            <a:r>
              <a:rPr lang="en-US" dirty="0" err="1" smtClean="0">
                <a:solidFill>
                  <a:schemeClr val="tx1"/>
                </a:solidFill>
              </a:rPr>
              <a:t>kuhusu</a:t>
            </a:r>
            <a:r>
              <a:rPr lang="en-US" dirty="0" smtClean="0">
                <a:solidFill>
                  <a:schemeClr val="tx1"/>
                </a:solidFill>
              </a:rPr>
              <a:t> malaria</a:t>
            </a:r>
          </a:p>
          <a:p>
            <a:pPr lvl="1">
              <a:defRPr/>
            </a:pPr>
            <a:r>
              <a:rPr lang="en-US" dirty="0" err="1" smtClean="0">
                <a:solidFill>
                  <a:schemeClr val="tx1"/>
                </a:solidFill>
              </a:rPr>
              <a:t>Taarifa</a:t>
            </a:r>
            <a:r>
              <a:rPr lang="en-US" dirty="0" smtClean="0">
                <a:solidFill>
                  <a:schemeClr val="tx1"/>
                </a:solidFill>
              </a:rPr>
              <a:t> </a:t>
            </a:r>
            <a:r>
              <a:rPr lang="en-US" dirty="0" err="1" smtClean="0">
                <a:solidFill>
                  <a:schemeClr val="tx1"/>
                </a:solidFill>
              </a:rPr>
              <a:t>nyingine</a:t>
            </a:r>
            <a:r>
              <a:rPr lang="en-US" dirty="0" smtClean="0">
                <a:solidFill>
                  <a:schemeClr val="tx1"/>
                </a:solidFill>
              </a:rPr>
              <a:t> </a:t>
            </a:r>
            <a:r>
              <a:rPr lang="en-US" dirty="0" err="1" smtClean="0">
                <a:solidFill>
                  <a:schemeClr val="tx1"/>
                </a:solidFill>
              </a:rPr>
              <a:t>za</a:t>
            </a:r>
            <a:r>
              <a:rPr lang="en-US" dirty="0" smtClean="0">
                <a:solidFill>
                  <a:schemeClr val="tx1"/>
                </a:solidFill>
              </a:rPr>
              <a:t> </a:t>
            </a:r>
            <a:r>
              <a:rPr lang="en-US" dirty="0" err="1" smtClean="0">
                <a:solidFill>
                  <a:schemeClr val="tx1"/>
                </a:solidFill>
              </a:rPr>
              <a:t>kiafya</a:t>
            </a:r>
            <a:endParaRPr lang="en-US" dirty="0" smtClean="0">
              <a:solidFill>
                <a:schemeClr val="tx1"/>
              </a:solidFill>
            </a:endParaRPr>
          </a:p>
          <a:p>
            <a:pPr lvl="1">
              <a:defRPr/>
            </a:pPr>
            <a:r>
              <a:rPr lang="en-US" dirty="0" err="1" smtClean="0">
                <a:solidFill>
                  <a:schemeClr val="tx1"/>
                </a:solidFill>
              </a:rPr>
              <a:t>Taarifa</a:t>
            </a:r>
            <a:r>
              <a:rPr lang="en-US" dirty="0" smtClean="0">
                <a:solidFill>
                  <a:schemeClr val="tx1"/>
                </a:solidFill>
              </a:rPr>
              <a:t> </a:t>
            </a:r>
            <a:r>
              <a:rPr lang="en-US" dirty="0" err="1" smtClean="0">
                <a:solidFill>
                  <a:schemeClr val="tx1"/>
                </a:solidFill>
              </a:rPr>
              <a:t>za</a:t>
            </a:r>
            <a:r>
              <a:rPr lang="en-US" dirty="0" smtClean="0">
                <a:solidFill>
                  <a:schemeClr val="tx1"/>
                </a:solidFill>
              </a:rPr>
              <a:t> </a:t>
            </a:r>
            <a:r>
              <a:rPr lang="en-US" dirty="0" err="1" smtClean="0">
                <a:solidFill>
                  <a:schemeClr val="tx1"/>
                </a:solidFill>
              </a:rPr>
              <a:t>uzazi</a:t>
            </a:r>
            <a:r>
              <a:rPr lang="en-US" dirty="0" smtClean="0">
                <a:solidFill>
                  <a:schemeClr val="tx1"/>
                </a:solidFill>
              </a:rPr>
              <a:t> </a:t>
            </a:r>
            <a:r>
              <a:rPr lang="en-US" dirty="0" err="1" smtClean="0">
                <a:solidFill>
                  <a:schemeClr val="tx1"/>
                </a:solidFill>
              </a:rPr>
              <a:t>kwa</a:t>
            </a:r>
            <a:r>
              <a:rPr lang="en-US" dirty="0" smtClean="0">
                <a:solidFill>
                  <a:schemeClr val="tx1"/>
                </a:solidFill>
              </a:rPr>
              <a:t> </a:t>
            </a:r>
            <a:r>
              <a:rPr lang="en-US" dirty="0" err="1" smtClean="0">
                <a:solidFill>
                  <a:schemeClr val="tx1"/>
                </a:solidFill>
              </a:rPr>
              <a:t>miaka</a:t>
            </a:r>
            <a:r>
              <a:rPr lang="en-US" dirty="0" smtClean="0">
                <a:solidFill>
                  <a:schemeClr val="tx1"/>
                </a:solidFill>
              </a:rPr>
              <a:t> 6 </a:t>
            </a:r>
            <a:r>
              <a:rPr lang="en-US" dirty="0" err="1" smtClean="0">
                <a:solidFill>
                  <a:schemeClr val="tx1"/>
                </a:solidFill>
              </a:rPr>
              <a:t>iliyopita</a:t>
            </a:r>
            <a:r>
              <a:rPr lang="en-US" dirty="0" smtClean="0">
                <a:solidFill>
                  <a:schemeClr val="tx1"/>
                </a:solidFill>
              </a:rPr>
              <a:t> </a:t>
            </a:r>
            <a:r>
              <a:rPr lang="en-US" dirty="0" err="1" smtClean="0">
                <a:solidFill>
                  <a:schemeClr val="tx1"/>
                </a:solidFill>
              </a:rPr>
              <a:t>na</a:t>
            </a:r>
            <a:r>
              <a:rPr lang="en-US" dirty="0" smtClean="0">
                <a:solidFill>
                  <a:schemeClr val="tx1"/>
                </a:solidFill>
              </a:rPr>
              <a:t> </a:t>
            </a:r>
            <a:r>
              <a:rPr lang="en-US" dirty="0" err="1" smtClean="0">
                <a:solidFill>
                  <a:schemeClr val="tx1"/>
                </a:solidFill>
              </a:rPr>
              <a:t>taarifa</a:t>
            </a:r>
            <a:r>
              <a:rPr lang="en-US" dirty="0" smtClean="0">
                <a:solidFill>
                  <a:schemeClr val="tx1"/>
                </a:solidFill>
              </a:rPr>
              <a:t> </a:t>
            </a:r>
            <a:r>
              <a:rPr lang="en-US" dirty="0" err="1" smtClean="0">
                <a:solidFill>
                  <a:schemeClr val="tx1"/>
                </a:solidFill>
              </a:rPr>
              <a:t>iwapo</a:t>
            </a:r>
            <a:r>
              <a:rPr lang="en-US" dirty="0" smtClean="0">
                <a:solidFill>
                  <a:schemeClr val="tx1"/>
                </a:solidFill>
              </a:rPr>
              <a:t> </a:t>
            </a:r>
            <a:r>
              <a:rPr lang="en-US" dirty="0" err="1" smtClean="0">
                <a:solidFill>
                  <a:schemeClr val="tx1"/>
                </a:solidFill>
              </a:rPr>
              <a:t>watoto</a:t>
            </a:r>
            <a:r>
              <a:rPr lang="en-US" dirty="0" smtClean="0">
                <a:solidFill>
                  <a:schemeClr val="tx1"/>
                </a:solidFill>
              </a:rPr>
              <a:t> </a:t>
            </a:r>
            <a:r>
              <a:rPr lang="en-US" dirty="0" err="1" smtClean="0">
                <a:solidFill>
                  <a:schemeClr val="tx1"/>
                </a:solidFill>
              </a:rPr>
              <a:t>wao</a:t>
            </a:r>
            <a:r>
              <a:rPr lang="en-US" dirty="0" smtClean="0">
                <a:solidFill>
                  <a:schemeClr val="tx1"/>
                </a:solidFill>
              </a:rPr>
              <a:t> </a:t>
            </a:r>
            <a:r>
              <a:rPr lang="en-US" dirty="0" err="1" smtClean="0">
                <a:solidFill>
                  <a:schemeClr val="tx1"/>
                </a:solidFill>
              </a:rPr>
              <a:t>wamepata</a:t>
            </a:r>
            <a:r>
              <a:rPr lang="en-US" dirty="0" smtClean="0">
                <a:solidFill>
                  <a:schemeClr val="tx1"/>
                </a:solidFill>
              </a:rPr>
              <a:t> </a:t>
            </a:r>
            <a:r>
              <a:rPr lang="en-US" dirty="0" err="1" smtClean="0">
                <a:solidFill>
                  <a:schemeClr val="tx1"/>
                </a:solidFill>
              </a:rPr>
              <a:t>homa</a:t>
            </a:r>
            <a:r>
              <a:rPr lang="en-US" dirty="0" smtClean="0">
                <a:solidFill>
                  <a:schemeClr val="tx1"/>
                </a:solidFill>
              </a:rPr>
              <a:t> </a:t>
            </a:r>
            <a:r>
              <a:rPr lang="en-US" dirty="0" err="1" smtClean="0">
                <a:solidFill>
                  <a:schemeClr val="tx1"/>
                </a:solidFill>
              </a:rPr>
              <a:t>hivi</a:t>
            </a:r>
            <a:r>
              <a:rPr lang="en-US" dirty="0" smtClean="0">
                <a:solidFill>
                  <a:schemeClr val="tx1"/>
                </a:solidFill>
              </a:rPr>
              <a:t> </a:t>
            </a:r>
            <a:r>
              <a:rPr lang="en-US" dirty="0" err="1" smtClean="0">
                <a:solidFill>
                  <a:schemeClr val="tx1"/>
                </a:solidFill>
              </a:rPr>
              <a:t>karibuni</a:t>
            </a:r>
            <a:r>
              <a:rPr lang="en-US" dirty="0" smtClean="0">
                <a:solidFill>
                  <a:schemeClr val="tx1"/>
                </a:solidFill>
              </a:rPr>
              <a:t> </a:t>
            </a:r>
            <a:r>
              <a:rPr lang="en-US" dirty="0" err="1" smtClean="0">
                <a:solidFill>
                  <a:schemeClr val="tx1"/>
                </a:solidFill>
              </a:rPr>
              <a:t>na</a:t>
            </a:r>
            <a:r>
              <a:rPr lang="en-US" dirty="0" smtClean="0">
                <a:solidFill>
                  <a:schemeClr val="tx1"/>
                </a:solidFill>
              </a:rPr>
              <a:t> </a:t>
            </a:r>
            <a:r>
              <a:rPr lang="en-US" dirty="0" err="1" smtClean="0">
                <a:solidFill>
                  <a:schemeClr val="tx1"/>
                </a:solidFill>
              </a:rPr>
              <a:t>namna</a:t>
            </a:r>
            <a:r>
              <a:rPr lang="en-US" dirty="0" smtClean="0">
                <a:solidFill>
                  <a:schemeClr val="tx1"/>
                </a:solidFill>
              </a:rPr>
              <a:t> </a:t>
            </a:r>
            <a:r>
              <a:rPr lang="en-US" dirty="0" err="1" smtClean="0">
                <a:solidFill>
                  <a:schemeClr val="tx1"/>
                </a:solidFill>
              </a:rPr>
              <a:t>walivyowatibu</a:t>
            </a:r>
            <a:r>
              <a:rPr lang="en-US" dirty="0" smtClean="0">
                <a:solidFill>
                  <a:schemeClr val="tx1"/>
                </a:solidFill>
              </a:rPr>
              <a:t> </a:t>
            </a:r>
            <a:r>
              <a:rPr lang="en-US" dirty="0" err="1" smtClean="0">
                <a:solidFill>
                  <a:schemeClr val="tx1"/>
                </a:solidFill>
              </a:rPr>
              <a:t>kwa</a:t>
            </a:r>
            <a:r>
              <a:rPr lang="en-US" dirty="0" smtClean="0">
                <a:solidFill>
                  <a:schemeClr val="tx1"/>
                </a:solidFill>
              </a:rPr>
              <a:t> </a:t>
            </a:r>
            <a:r>
              <a:rPr lang="en-US" dirty="0" err="1" smtClean="0">
                <a:solidFill>
                  <a:schemeClr val="tx1"/>
                </a:solidFill>
              </a:rPr>
              <a:t>watoto</a:t>
            </a:r>
            <a:r>
              <a:rPr lang="en-US" dirty="0" smtClean="0">
                <a:solidFill>
                  <a:schemeClr val="tx1"/>
                </a:solidFill>
              </a:rPr>
              <a:t> </a:t>
            </a:r>
            <a:r>
              <a:rPr lang="en-US" dirty="0" err="1" smtClean="0">
                <a:solidFill>
                  <a:schemeClr val="tx1"/>
                </a:solidFill>
              </a:rPr>
              <a:t>waliozaliwa</a:t>
            </a:r>
            <a:r>
              <a:rPr lang="en-US" dirty="0" smtClean="0">
                <a:solidFill>
                  <a:schemeClr val="tx1"/>
                </a:solidFill>
              </a:rPr>
              <a:t> </a:t>
            </a:r>
            <a:r>
              <a:rPr lang="en-US" dirty="0" err="1" smtClean="0">
                <a:solidFill>
                  <a:schemeClr val="tx1"/>
                </a:solidFill>
              </a:rPr>
              <a:t>kuanzia</a:t>
            </a:r>
            <a:r>
              <a:rPr lang="en-US" dirty="0" smtClean="0">
                <a:solidFill>
                  <a:schemeClr val="tx1"/>
                </a:solidFill>
              </a:rPr>
              <a:t> </a:t>
            </a:r>
            <a:r>
              <a:rPr lang="en-US" dirty="0" err="1" smtClean="0">
                <a:solidFill>
                  <a:schemeClr val="tx1"/>
                </a:solidFill>
              </a:rPr>
              <a:t>Januari</a:t>
            </a:r>
            <a:r>
              <a:rPr lang="en-US" dirty="0" smtClean="0">
                <a:solidFill>
                  <a:schemeClr val="tx1"/>
                </a:solidFill>
              </a:rPr>
              <a:t> 2006</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Tazania 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1941</TotalTime>
  <Words>1400</Words>
  <Application>Microsoft Office PowerPoint</Application>
  <PresentationFormat>On-screen Show (4:3)</PresentationFormat>
  <Paragraphs>169</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Gill Sans Std</vt:lpstr>
      <vt:lpstr>Times New Roman</vt:lpstr>
      <vt:lpstr>Esprit Book</vt:lpstr>
      <vt:lpstr>Default Design</vt:lpstr>
      <vt:lpstr>Utangulizi na Mfumo wa Utafiti</vt:lpstr>
      <vt:lpstr>PowerPoint Presentation</vt:lpstr>
      <vt:lpstr>Malengo ya Utafiti</vt:lpstr>
      <vt:lpstr>Utafiti wa Viashiria vya VVU/UKIMWI na Malaria Tanzania (THMIS)</vt:lpstr>
      <vt:lpstr>Historia ya Tafiti za DHS nchini Tanzania </vt:lpstr>
      <vt:lpstr>Sampuli</vt:lpstr>
      <vt:lpstr>Maeneo ya Kijiografia </vt:lpstr>
      <vt:lpstr>Madodoso</vt:lpstr>
      <vt:lpstr>Madodoso </vt:lpstr>
      <vt:lpstr>Madodoso</vt:lpstr>
      <vt:lpstr>PowerPoint Presentation</vt:lpstr>
      <vt:lpstr>PowerPoint Presentation</vt:lpstr>
      <vt:lpstr>Vipimo</vt:lpstr>
      <vt:lpstr>Vipimo</vt:lpstr>
      <vt:lpstr>    Matokeo ya mahojiano katika kaya na baina ya mtu mmojammoja  </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Erica.Nybro</dc:creator>
  <cp:lastModifiedBy>SZ</cp:lastModifiedBy>
  <cp:revision>159</cp:revision>
  <dcterms:created xsi:type="dcterms:W3CDTF">2005-10-11T14:32:07Z</dcterms:created>
  <dcterms:modified xsi:type="dcterms:W3CDTF">2013-05-06T20:33:31Z</dcterms:modified>
</cp:coreProperties>
</file>