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23" r:id="rId2"/>
    <p:sldId id="326" r:id="rId3"/>
    <p:sldId id="379" r:id="rId4"/>
    <p:sldId id="381" r:id="rId5"/>
    <p:sldId id="382" r:id="rId6"/>
    <p:sldId id="376" r:id="rId7"/>
    <p:sldId id="384" r:id="rId8"/>
    <p:sldId id="385" r:id="rId9"/>
    <p:sldId id="386" r:id="rId10"/>
    <p:sldId id="387" r:id="rId11"/>
    <p:sldId id="377" r:id="rId12"/>
    <p:sldId id="388" r:id="rId13"/>
    <p:sldId id="389" r:id="rId14"/>
    <p:sldId id="390" r:id="rId15"/>
    <p:sldId id="391" r:id="rId16"/>
    <p:sldId id="351" r:id="rId17"/>
    <p:sldId id="345" r:id="rId18"/>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6990"/>
    <a:srgbClr val="09A2DD"/>
    <a:srgbClr val="FBD013"/>
    <a:srgbClr val="25B34B"/>
    <a:srgbClr val="38FF00"/>
    <a:srgbClr val="008000"/>
    <a:srgbClr val="FF66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429" autoAdjust="0"/>
    <p:restoredTop sz="94628" autoAdjust="0"/>
  </p:normalViewPr>
  <p:slideViewPr>
    <p:cSldViewPr>
      <p:cViewPr>
        <p:scale>
          <a:sx n="110" d="100"/>
          <a:sy n="110" d="100"/>
        </p:scale>
        <p:origin x="-72" y="-30"/>
      </p:cViewPr>
      <p:guideLst>
        <p:guide orient="horz" pos="2160"/>
        <p:guide pos="2880"/>
      </p:guideLst>
    </p:cSldViewPr>
  </p:slideViewPr>
  <p:notesTextViewPr>
    <p:cViewPr>
      <p:scale>
        <a:sx n="66" d="100"/>
        <a:sy n="66" d="100"/>
      </p:scale>
      <p:origin x="0" y="0"/>
    </p:cViewPr>
  </p:notesTextViewPr>
  <p:sorterViewPr>
    <p:cViewPr>
      <p:scale>
        <a:sx n="66" d="100"/>
        <a:sy n="66" d="100"/>
      </p:scale>
      <p:origin x="0" y="0"/>
    </p:cViewPr>
  </p:sorterViewPr>
  <p:notesViewPr>
    <p:cSldViewPr>
      <p:cViewPr>
        <p:scale>
          <a:sx n="100" d="100"/>
          <a:sy n="100" d="100"/>
        </p:scale>
        <p:origin x="-3510" y="30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1621F9F2-703C-4BE0-B970-0163CB9C1F2B}"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43B41B1E-0E94-4276-BDF4-5E185036D48F}" type="slidenum">
              <a:rPr lang="en-US"/>
              <a:pPr>
                <a:defRPr/>
              </a:pPr>
              <a:t>‹#›</a:t>
            </a:fld>
            <a:endParaRPr lang="en-US"/>
          </a:p>
        </p:txBody>
      </p:sp>
    </p:spTree>
    <p:extLst>
      <p:ext uri="{BB962C8B-B14F-4D97-AF65-F5344CB8AC3E}">
        <p14:creationId xmlns:p14="http://schemas.microsoft.com/office/powerpoint/2010/main" val="1325593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05F7C137-D755-49CC-B088-2158ADAAF514}" type="slidenum">
              <a:rPr lang="en-US"/>
              <a:pPr>
                <a:defRPr/>
              </a:pPr>
              <a:t>‹#›</a:t>
            </a:fld>
            <a:endParaRPr lang="en-US"/>
          </a:p>
        </p:txBody>
      </p:sp>
    </p:spTree>
    <p:extLst>
      <p:ext uri="{BB962C8B-B14F-4D97-AF65-F5344CB8AC3E}">
        <p14:creationId xmlns:p14="http://schemas.microsoft.com/office/powerpoint/2010/main" val="839937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B6A609-9545-45DA-828F-DCE5020019D8}"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Viwango vya upungufu wa damu vinatofautiana katika maeneo mbalimbali nchini. 1% tu ya watoto Mkoani  Mbeya na Irigna ndio wenye upungufu wa damu ukilinganisha na zaidi ya 10% katika mikoa ya Lindi, Pwani, na Arusha.</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1F56F5-CD43-4014-ADAA-CACBA5512E7E}"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Katika THMIS 2011-12, malaria ilipimwa kwa kutumia kipimo  cha papo kwa hapo (RDT) pamoja na kile cha kutumia darubini.  Kipimo cha papo kwa hapo kinatoa matokeo hapohapo katika eneo la upimaji. Watoto waliopimwa na kukutwa na malaria walichunguzwa na mkusanyaji takwimu/muuguzi wakati wa utafiti kuona kama wana dalili za malaria kali. Ikiwa mtoto alionekana kuwa na malaria kali alipewa rufaa kwenda katika kituo cha huduma za afya kilicho jirani. Kwa watoto wengine ambao walikutwa na malaria lakini hawakuonyesha dalili za kuwa na malaria kali,  wakusanyaji wa takwimu waliwapatia wazazi/walezi dawa mseto ya malaria (ACT ) ili wampatie mtoto.  Sampuli za damu zilipelekwa Kituo cha Utafiti wa Malaria cha Ifakara (Ifakara Health Institute) Wilayani Baramoyo  kwa uchunguzi.    </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F57C76D-404E-468C-BB2B-B35158814809}"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2D73116-1F2E-4ADA-8556-3D64F083147D}" type="slidenum">
              <a:rPr lang="en-US" smtClean="0"/>
              <a:pPr eaLnBrk="1" hangingPunct="1"/>
              <a:t>12</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Nchi nzima, 9%  ya watoto wenye miezi 6-59 walikutwa na malaria walipofanyiwa kipimo cha papo kwa hapo na 4% walikutwa na malaria walipofanyiwa kipimo cha darubini.</a:t>
            </a:r>
          </a:p>
          <a:p>
            <a:pPr eaLnBrk="1" hangingPunct="1">
              <a:spcBef>
                <a:spcPct val="0"/>
              </a:spcBef>
            </a:pPr>
            <a:endParaRPr lang="fr-CI" smtClean="0">
              <a:latin typeface="Arial" pitchFamily="34" charset="0"/>
              <a:cs typeface="Arial" pitchFamily="34" charset="0"/>
            </a:endParaRPr>
          </a:p>
          <a:p>
            <a:pPr eaLnBrk="1" hangingPunct="1">
              <a:spcBef>
                <a:spcPct val="0"/>
              </a:spcBef>
            </a:pPr>
            <a:r>
              <a:rPr lang="fr-CI" smtClean="0">
                <a:latin typeface="Arial" pitchFamily="34" charset="0"/>
                <a:cs typeface="Arial" pitchFamily="34" charset="0"/>
              </a:rPr>
              <a:t>Kwa aina zote za vipimo,  mwenendo wa kiwango cha malaria unafanana ; kiwango ni kidogo kwa watoto wadogo zaidi na kinaongezeka taratibu sambamba na umri.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Vipimo vya papo kwa hapo mara nyingi vinaonyesha viwango vikubwa kuliko vipimo vya kutumia darubini. Hii inatokea kwa sababu kadhaa, ikiwemo ugumu wa kuandaa sampuli bora ukiwa eneo la kazi na kuhakikisha kwamba sampuli hizo za damu zinatunzwa mahali pasipokuwa na joto na unyevunyevu. Pia, kipimo cha papo kwa hapo kinaonyesha mabaki ya vijidudu vya malaria hata baada ya malaria kuwa imetibiwa.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518654C-B8C8-4C7E-AB02-3F7E0DB81D8D}"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376733E-CCA4-45AF-B183-DD17F6F7F1FD}"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9970C7A-48CB-4157-985F-0F1ECF82D9B3}" type="slidenum">
              <a:rPr lang="en-US" smtClean="0"/>
              <a:pPr eaLnBrk="1" hangingPunct="1"/>
              <a:t>15</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cs typeface="Arial" pitchFamily="34" charset="0"/>
              </a:rPr>
              <a:t>Malaria  iko sana maeneo ya vijijini kuliko mijini na ni ya kiwango kikubwa zaidi miongoni mwa watu maskini.</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Viwango vya malaria vinatofautiana sana katika maeneo mbalimbali nchini Tanzania.  Malaria imedhibitiwa kwa upande wa Zanzibar na pia haipo sana katika Mikoa ya Manyara, Arusha, Singida, Iringa, Mbeya, na Njombe.  Viwango vya juu zaidi vya malaria viko katika mikoa ya Lindi na Kigoma  ambapo 26% ya watoto wana malaria na Geita ambako karibu theluthi moja ya watoto wana malaria.</a:t>
            </a: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5EEAF4A-FC16-4845-B64A-1A8571923F78}"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96C0670-C38D-4EEC-BD32-6A51DA6AA27A}" type="slidenum">
              <a:rPr lang="en-US" smtClean="0"/>
              <a:pPr eaLnBrk="1" hangingPunct="1"/>
              <a:t>17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Upimaji wa haraka na matibabu ya homa kwa watoto ni muhimu katika kudhibiti ugonjwa. Watoto wenye homa wanapaswa kupelekwa kakita kituo cha huduma za afya kwa vipimo kwani magonjwa mengi tu yanaweza kusababisha homa, si malaria pekee inayosababisha homa.</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E9652C5-64EF-4F0B-9F10-DC4D10C81142}"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a:p>
            <a:r>
              <a:rPr lang="en-US" smtClean="0">
                <a:latin typeface="Arial" pitchFamily="34" charset="0"/>
                <a:cs typeface="Arial" pitchFamily="34" charset="0"/>
              </a:rPr>
              <a:t>Watoto wa mjini waliopata homa walikuwa na uwezekano mkubwa wa kupelekwa katika kituo cha huduma za afya kuliko wale wa maeneo ya vijijini.  Hata hivyo, watoto wa mjini walikuwa na uwezekano mkubwa wa kuchukuliwa damu kwa ajili ya vipimo kuliko wa vijijini.</a:t>
            </a:r>
          </a:p>
          <a:p>
            <a:endParaRPr lang="en-US" smtClean="0">
              <a:latin typeface="Arial" pitchFamily="34" charset="0"/>
              <a:cs typeface="Arial" pitchFamily="34" charset="0"/>
            </a:endParaRPr>
          </a:p>
          <a:p>
            <a:r>
              <a:rPr lang="en-US" smtClean="0">
                <a:latin typeface="Arial" pitchFamily="34" charset="0"/>
                <a:cs typeface="Arial" pitchFamily="34" charset="0"/>
              </a:rPr>
              <a:t>Zaidi ya nusu ya watoto waliopata homa walipewa dawa za malaria , na theluthi-moja ya watoto hao waliopata homa walipewa dawa mseto ya malaria (ACT).</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BC4E315-54A7-43E2-B0AD-B8551E64B2EC}"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Watoto ambao mama zao wana elimu walikuwa na uwezekano mkubwa wa kupima katika vituo vya huduma za afya kuliko wale ambao mama zao wana kiwango kidogo cha elimu. Watoto hawa pia walikuwa na uwezekano mdogo wa kutumia dawa za malaria, pengine kwa sababu vipimo vilionyesha kwamba hawakuwa na malaria.</a:t>
            </a: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6F9188-A8C0-4B5A-89CE-95F0444C08DD}"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634025E-1A03-41C2-A5CC-7CD5DC9C9691}" type="slidenum">
              <a:rPr lang="en-US" smtClean="0"/>
              <a:pPr eaLnBrk="1" hangingPunct="1"/>
              <a:t>5</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Slaidi hii inaonyesha kwamba dawa mseto ya malaria  (ACT ) ndiyo inayotolewa kwa watoto walio wengi, ikifuatiwa na kwinini na amodiaquine.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Upungufu wa damu unatafsiriwa kwamba ni kuwa na kiwango kidogo cha chembe nyekundu (haemoglobin) katika damu,  hali ambayo inapunguza kiwango cha hewa ya oxygen inayozifikia tishu zote na viungo vyote vya mwili.  Upungufu mkubwa wa damu unaweza kuathiri uwezo wa mtoto wa kiakili.  Kuna mambo kadhaa yanayoweza kusababisha upungufu wa damu: ukosefu wa madini chuma  na vitamini katika mlo, malaria, magonjwa mengine na minyoo.</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4B60938-7960-4F6C-B274-79AC70E0E629}"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watoto wote wenye miezi 6-59 walioingia katika utafiti walipima kiwango cha damu.</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E6F9CCE-6581-4DA5-9B48-C773D1E1293E}"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94CAB5E-5A56-439E-9AF9-08E27BE1A46A}" type="slidenum">
              <a:rPr lang="en-US" smtClean="0"/>
              <a:pPr eaLnBrk="1" hangingPunct="1"/>
              <a:t>8</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411FAEF-821F-46BB-ABD2-B3DC66652AA1}" type="slidenum">
              <a:rPr lang="en-US" smtClean="0"/>
              <a:pPr eaLnBrk="1" hangingPunct="1"/>
              <a:t>9</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Kiwango cha upungufu wa damu ni kikubwa zaidi kwa watoto wenye umri chini ya miezi 18, baada ya hapo tatizo linapungua.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016356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1202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1681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5862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16817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1447775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6538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82988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7944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493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4615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955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96477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31505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2" name="Title 1"/>
          <p:cNvSpPr>
            <a:spLocks noGrp="1"/>
          </p:cNvSpPr>
          <p:nvPr>
            <p:ph type="ctrTitle"/>
          </p:nvPr>
        </p:nvSpPr>
        <p:spPr>
          <a:xfrm>
            <a:off x="609600" y="381000"/>
            <a:ext cx="7772400" cy="1470025"/>
          </a:xfrm>
        </p:spPr>
        <p:txBody>
          <a:bodyPr/>
          <a:lstStyle/>
          <a:p>
            <a:r>
              <a:rPr lang="en-US" sz="3600" b="1" smtClean="0">
                <a:solidFill>
                  <a:schemeClr val="bg1"/>
                </a:solidFill>
              </a:rPr>
              <a:t>Homa kwa Watoto, Upungufu wa Damu na Kiwango cha Malaria kwa Watoto</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Utafiti wa Viashiria vya VVU/UKIMWI na Malaria Tanzania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0"/>
            <a:ext cx="8229600" cy="1143000"/>
          </a:xfrm>
        </p:spPr>
        <p:txBody>
          <a:bodyPr/>
          <a:lstStyle/>
          <a:p>
            <a:r>
              <a:rPr lang="en-US" sz="3600" smtClean="0"/>
              <a:t>Kiwango cha Upungufu wa Damu – kwa Mikoa </a:t>
            </a:r>
          </a:p>
        </p:txBody>
      </p:sp>
      <p:sp>
        <p:nvSpPr>
          <p:cNvPr id="11267" name="TextBox 322"/>
          <p:cNvSpPr txBox="1">
            <a:spLocks noChangeArrowheads="1"/>
          </p:cNvSpPr>
          <p:nvPr/>
        </p:nvSpPr>
        <p:spPr bwMode="auto">
          <a:xfrm>
            <a:off x="0" y="1905000"/>
            <a:ext cx="175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Tanzania</a:t>
            </a:r>
          </a:p>
          <a:p>
            <a:pPr algn="ctr" eaLnBrk="1" hangingPunct="1"/>
            <a:r>
              <a:rPr lang="en-US" sz="2400" b="1">
                <a:latin typeface="Calibri" pitchFamily="34" charset="0"/>
              </a:rPr>
              <a:t>6%</a:t>
            </a:r>
          </a:p>
        </p:txBody>
      </p:sp>
      <p:sp>
        <p:nvSpPr>
          <p:cNvPr id="11268" name="Text Box 45"/>
          <p:cNvSpPr txBox="1">
            <a:spLocks noChangeArrowheads="1"/>
          </p:cNvSpPr>
          <p:nvPr/>
        </p:nvSpPr>
        <p:spPr bwMode="auto">
          <a:xfrm>
            <a:off x="228600" y="5867400"/>
            <a:ext cx="35274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i="1">
                <a:latin typeface="Calibri" pitchFamily="34" charset="0"/>
              </a:rPr>
              <a:t>Asilimia ya watoto miezi 6-59 wenye upungufu wa damu kiasi hadi upungufu mkubwa.</a:t>
            </a:r>
          </a:p>
        </p:txBody>
      </p:sp>
      <p:sp>
        <p:nvSpPr>
          <p:cNvPr id="11269"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1271"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2"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3" name="Freeform 328"/>
          <p:cNvSpPr>
            <a:spLocks noEditPoints="1"/>
          </p:cNvSpPr>
          <p:nvPr/>
        </p:nvSpPr>
        <p:spPr bwMode="auto">
          <a:xfrm>
            <a:off x="6986588" y="4021138"/>
            <a:ext cx="290512" cy="331787"/>
          </a:xfrm>
          <a:custGeom>
            <a:avLst/>
            <a:gdLst>
              <a:gd name="T0" fmla="*/ 2147483647 w 183"/>
              <a:gd name="T1" fmla="*/ 2147483647 h 209"/>
              <a:gd name="T2" fmla="*/ 2147483647 w 183"/>
              <a:gd name="T3" fmla="*/ 2147483647 h 209"/>
              <a:gd name="T4" fmla="*/ 2147483647 w 183"/>
              <a:gd name="T5" fmla="*/ 2147483647 h 209"/>
              <a:gd name="T6" fmla="*/ 2147483647 w 183"/>
              <a:gd name="T7" fmla="*/ 2147483647 h 209"/>
              <a:gd name="T8" fmla="*/ 2147483647 w 183"/>
              <a:gd name="T9" fmla="*/ 2147483647 h 209"/>
              <a:gd name="T10" fmla="*/ 2147483647 w 183"/>
              <a:gd name="T11" fmla="*/ 2147483647 h 209"/>
              <a:gd name="T12" fmla="*/ 2147483647 w 183"/>
              <a:gd name="T13" fmla="*/ 2147483647 h 209"/>
              <a:gd name="T14" fmla="*/ 2147483647 w 183"/>
              <a:gd name="T15" fmla="*/ 2147483647 h 209"/>
              <a:gd name="T16" fmla="*/ 2147483647 w 183"/>
              <a:gd name="T17" fmla="*/ 2147483647 h 209"/>
              <a:gd name="T18" fmla="*/ 2147483647 w 183"/>
              <a:gd name="T19" fmla="*/ 2147483647 h 209"/>
              <a:gd name="T20" fmla="*/ 2147483647 w 183"/>
              <a:gd name="T21" fmla="*/ 2147483647 h 209"/>
              <a:gd name="T22" fmla="*/ 2147483647 w 183"/>
              <a:gd name="T23" fmla="*/ 2147483647 h 209"/>
              <a:gd name="T24" fmla="*/ 2147483647 w 183"/>
              <a:gd name="T25" fmla="*/ 2147483647 h 209"/>
              <a:gd name="T26" fmla="*/ 2147483647 w 183"/>
              <a:gd name="T27" fmla="*/ 2147483647 h 209"/>
              <a:gd name="T28" fmla="*/ 2147483647 w 183"/>
              <a:gd name="T29" fmla="*/ 2147483647 h 209"/>
              <a:gd name="T30" fmla="*/ 2147483647 w 183"/>
              <a:gd name="T31" fmla="*/ 2147483647 h 209"/>
              <a:gd name="T32" fmla="*/ 2147483647 w 183"/>
              <a:gd name="T33" fmla="*/ 2147483647 h 209"/>
              <a:gd name="T34" fmla="*/ 2147483647 w 183"/>
              <a:gd name="T35" fmla="*/ 2147483647 h 209"/>
              <a:gd name="T36" fmla="*/ 2147483647 w 183"/>
              <a:gd name="T37" fmla="*/ 2147483647 h 209"/>
              <a:gd name="T38" fmla="*/ 2147483647 w 183"/>
              <a:gd name="T39" fmla="*/ 2147483647 h 209"/>
              <a:gd name="T40" fmla="*/ 2147483647 w 183"/>
              <a:gd name="T41" fmla="*/ 2147483647 h 209"/>
              <a:gd name="T42" fmla="*/ 2147483647 w 183"/>
              <a:gd name="T43" fmla="*/ 2147483647 h 209"/>
              <a:gd name="T44" fmla="*/ 2147483647 w 183"/>
              <a:gd name="T45" fmla="*/ 2147483647 h 209"/>
              <a:gd name="T46" fmla="*/ 2147483647 w 183"/>
              <a:gd name="T47" fmla="*/ 2147483647 h 209"/>
              <a:gd name="T48" fmla="*/ 2147483647 w 183"/>
              <a:gd name="T49" fmla="*/ 2147483647 h 209"/>
              <a:gd name="T50" fmla="*/ 2147483647 w 183"/>
              <a:gd name="T51" fmla="*/ 2147483647 h 209"/>
              <a:gd name="T52" fmla="*/ 2147483647 w 183"/>
              <a:gd name="T53" fmla="*/ 2147483647 h 209"/>
              <a:gd name="T54" fmla="*/ 2147483647 w 183"/>
              <a:gd name="T55" fmla="*/ 2147483647 h 209"/>
              <a:gd name="T56" fmla="*/ 2147483647 w 183"/>
              <a:gd name="T57" fmla="*/ 2147483647 h 209"/>
              <a:gd name="T58" fmla="*/ 2147483647 w 183"/>
              <a:gd name="T59" fmla="*/ 2147483647 h 209"/>
              <a:gd name="T60" fmla="*/ 2147483647 w 183"/>
              <a:gd name="T61" fmla="*/ 2147483647 h 209"/>
              <a:gd name="T62" fmla="*/ 2147483647 w 183"/>
              <a:gd name="T63" fmla="*/ 2147483647 h 209"/>
              <a:gd name="T64" fmla="*/ 2147483647 w 183"/>
              <a:gd name="T65" fmla="*/ 2147483647 h 209"/>
              <a:gd name="T66" fmla="*/ 2147483647 w 183"/>
              <a:gd name="T67" fmla="*/ 2147483647 h 209"/>
              <a:gd name="T68" fmla="*/ 2147483647 w 183"/>
              <a:gd name="T69" fmla="*/ 2147483647 h 209"/>
              <a:gd name="T70" fmla="*/ 2147483647 w 183"/>
              <a:gd name="T71" fmla="*/ 2147483647 h 209"/>
              <a:gd name="T72" fmla="*/ 2147483647 w 183"/>
              <a:gd name="T73" fmla="*/ 2147483647 h 209"/>
              <a:gd name="T74" fmla="*/ 2147483647 w 183"/>
              <a:gd name="T75" fmla="*/ 2147483647 h 209"/>
              <a:gd name="T76" fmla="*/ 2147483647 w 183"/>
              <a:gd name="T77" fmla="*/ 2147483647 h 209"/>
              <a:gd name="T78" fmla="*/ 2147483647 w 183"/>
              <a:gd name="T79" fmla="*/ 2147483647 h 209"/>
              <a:gd name="T80" fmla="*/ 2147483647 w 183"/>
              <a:gd name="T81" fmla="*/ 2147483647 h 209"/>
              <a:gd name="T82" fmla="*/ 2147483647 w 183"/>
              <a:gd name="T83" fmla="*/ 2147483647 h 209"/>
              <a:gd name="T84" fmla="*/ 2147483647 w 183"/>
              <a:gd name="T85" fmla="*/ 2147483647 h 209"/>
              <a:gd name="T86" fmla="*/ 2147483647 w 183"/>
              <a:gd name="T87" fmla="*/ 2147483647 h 209"/>
              <a:gd name="T88" fmla="*/ 2147483647 w 183"/>
              <a:gd name="T89" fmla="*/ 2147483647 h 209"/>
              <a:gd name="T90" fmla="*/ 2147483647 w 183"/>
              <a:gd name="T91" fmla="*/ 2147483647 h 209"/>
              <a:gd name="T92" fmla="*/ 2147483647 w 183"/>
              <a:gd name="T93" fmla="*/ 2147483647 h 209"/>
              <a:gd name="T94" fmla="*/ 2147483647 w 183"/>
              <a:gd name="T95" fmla="*/ 2147483647 h 209"/>
              <a:gd name="T96" fmla="*/ 2147483647 w 183"/>
              <a:gd name="T97" fmla="*/ 2147483647 h 209"/>
              <a:gd name="T98" fmla="*/ 2147483647 w 183"/>
              <a:gd name="T99" fmla="*/ 2147483647 h 209"/>
              <a:gd name="T100" fmla="*/ 2147483647 w 183"/>
              <a:gd name="T101" fmla="*/ 2147483647 h 209"/>
              <a:gd name="T102" fmla="*/ 2147483647 w 183"/>
              <a:gd name="T103" fmla="*/ 2147483647 h 209"/>
              <a:gd name="T104" fmla="*/ 2147483647 w 183"/>
              <a:gd name="T105" fmla="*/ 2147483647 h 209"/>
              <a:gd name="T106" fmla="*/ 2147483647 w 183"/>
              <a:gd name="T107" fmla="*/ 2147483647 h 209"/>
              <a:gd name="T108" fmla="*/ 2147483647 w 183"/>
              <a:gd name="T109" fmla="*/ 2147483647 h 209"/>
              <a:gd name="T110" fmla="*/ 2147483647 w 183"/>
              <a:gd name="T111" fmla="*/ 2147483647 h 209"/>
              <a:gd name="T112" fmla="*/ 2147483647 w 183"/>
              <a:gd name="T113" fmla="*/ 2147483647 h 209"/>
              <a:gd name="T114" fmla="*/ 2147483647 w 183"/>
              <a:gd name="T115" fmla="*/ 2147483647 h 2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3"/>
              <a:gd name="T175" fmla="*/ 0 h 209"/>
              <a:gd name="T176" fmla="*/ 183 w 183"/>
              <a:gd name="T177" fmla="*/ 209 h 2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solidFill>
          <a:ln w="3">
            <a:solidFill>
              <a:srgbClr val="FFFFFF"/>
            </a:solidFill>
            <a:round/>
            <a:headEnd/>
            <a:tailEnd/>
          </a:ln>
        </p:spPr>
        <p:txBody>
          <a:bodyPr/>
          <a:lstStyle/>
          <a:p>
            <a:endParaRPr lang="en-US"/>
          </a:p>
        </p:txBody>
      </p:sp>
      <p:sp>
        <p:nvSpPr>
          <p:cNvPr id="331"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275"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6"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278"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9"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60000"/>
              <a:lumOff val="40000"/>
            </a:schemeClr>
          </a:solidFill>
          <a:ln>
            <a:solidFill>
              <a:schemeClr val="tx2">
                <a:lumMod val="60000"/>
                <a:lumOff val="40000"/>
              </a:schemeClr>
            </a:solidFill>
          </a:ln>
        </p:spPr>
        <p:txBody>
          <a:bodyPr/>
          <a:lstStyle/>
          <a:p>
            <a:pPr>
              <a:defRPr/>
            </a:pPr>
            <a:endParaRPr lang="en-US">
              <a:latin typeface="Calibri" pitchFamily="34" charset="0"/>
              <a:cs typeface="Arial" charset="0"/>
            </a:endParaRPr>
          </a:p>
        </p:txBody>
      </p:sp>
      <p:sp>
        <p:nvSpPr>
          <p:cNvPr id="11281"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9" name="Freeform 337"/>
          <p:cNvSpPr>
            <a:spLocks/>
          </p:cNvSpPr>
          <p:nvPr/>
        </p:nvSpPr>
        <p:spPr bwMode="auto">
          <a:xfrm>
            <a:off x="2917825" y="1050925"/>
            <a:ext cx="1127125" cy="939800"/>
          </a:xfrm>
          <a:custGeom>
            <a:avLst/>
            <a:gdLst>
              <a:gd name="T0" fmla="*/ 101 w 710"/>
              <a:gd name="T1" fmla="*/ 0 h 592"/>
              <a:gd name="T2" fmla="*/ 134 w 710"/>
              <a:gd name="T3" fmla="*/ 0 h 592"/>
              <a:gd name="T4" fmla="*/ 174 w 710"/>
              <a:gd name="T5" fmla="*/ 0 h 592"/>
              <a:gd name="T6" fmla="*/ 219 w 710"/>
              <a:gd name="T7" fmla="*/ 0 h 592"/>
              <a:gd name="T8" fmla="*/ 263 w 710"/>
              <a:gd name="T9" fmla="*/ 0 h 592"/>
              <a:gd name="T10" fmla="*/ 296 w 710"/>
              <a:gd name="T11" fmla="*/ 0 h 592"/>
              <a:gd name="T12" fmla="*/ 328 w 710"/>
              <a:gd name="T13" fmla="*/ 0 h 592"/>
              <a:gd name="T14" fmla="*/ 352 w 710"/>
              <a:gd name="T15" fmla="*/ 0 h 592"/>
              <a:gd name="T16" fmla="*/ 380 w 710"/>
              <a:gd name="T17" fmla="*/ 0 h 592"/>
              <a:gd name="T18" fmla="*/ 406 w 710"/>
              <a:gd name="T19" fmla="*/ 0 h 592"/>
              <a:gd name="T20" fmla="*/ 439 w 710"/>
              <a:gd name="T21" fmla="*/ 0 h 592"/>
              <a:gd name="T22" fmla="*/ 455 w 710"/>
              <a:gd name="T23" fmla="*/ 152 h 592"/>
              <a:gd name="T24" fmla="*/ 710 w 710"/>
              <a:gd name="T25" fmla="*/ 283 h 592"/>
              <a:gd name="T26" fmla="*/ 699 w 710"/>
              <a:gd name="T27" fmla="*/ 284 h 592"/>
              <a:gd name="T28" fmla="*/ 692 w 710"/>
              <a:gd name="T29" fmla="*/ 279 h 592"/>
              <a:gd name="T30" fmla="*/ 691 w 710"/>
              <a:gd name="T31" fmla="*/ 269 h 592"/>
              <a:gd name="T32" fmla="*/ 691 w 710"/>
              <a:gd name="T33" fmla="*/ 269 h 592"/>
              <a:gd name="T34" fmla="*/ 682 w 710"/>
              <a:gd name="T35" fmla="*/ 272 h 592"/>
              <a:gd name="T36" fmla="*/ 673 w 710"/>
              <a:gd name="T37" fmla="*/ 269 h 592"/>
              <a:gd name="T38" fmla="*/ 664 w 710"/>
              <a:gd name="T39" fmla="*/ 271 h 592"/>
              <a:gd name="T40" fmla="*/ 659 w 710"/>
              <a:gd name="T41" fmla="*/ 276 h 592"/>
              <a:gd name="T42" fmla="*/ 652 w 710"/>
              <a:gd name="T43" fmla="*/ 281 h 592"/>
              <a:gd name="T44" fmla="*/ 610 w 710"/>
              <a:gd name="T45" fmla="*/ 337 h 592"/>
              <a:gd name="T46" fmla="*/ 474 w 710"/>
              <a:gd name="T47" fmla="*/ 326 h 592"/>
              <a:gd name="T48" fmla="*/ 429 w 710"/>
              <a:gd name="T49" fmla="*/ 412 h 592"/>
              <a:gd name="T50" fmla="*/ 439 w 710"/>
              <a:gd name="T51" fmla="*/ 243 h 592"/>
              <a:gd name="T52" fmla="*/ 434 w 710"/>
              <a:gd name="T53" fmla="*/ 169 h 592"/>
              <a:gd name="T54" fmla="*/ 123 w 710"/>
              <a:gd name="T55" fmla="*/ 410 h 592"/>
              <a:gd name="T56" fmla="*/ 76 w 710"/>
              <a:gd name="T57" fmla="*/ 464 h 592"/>
              <a:gd name="T58" fmla="*/ 76 w 710"/>
              <a:gd name="T59" fmla="*/ 475 h 592"/>
              <a:gd name="T60" fmla="*/ 66 w 710"/>
              <a:gd name="T61" fmla="*/ 475 h 592"/>
              <a:gd name="T62" fmla="*/ 55 w 710"/>
              <a:gd name="T63" fmla="*/ 475 h 592"/>
              <a:gd name="T64" fmla="*/ 45 w 710"/>
              <a:gd name="T65" fmla="*/ 473 h 592"/>
              <a:gd name="T66" fmla="*/ 47 w 710"/>
              <a:gd name="T67" fmla="*/ 478 h 592"/>
              <a:gd name="T68" fmla="*/ 52 w 710"/>
              <a:gd name="T69" fmla="*/ 489 h 592"/>
              <a:gd name="T70" fmla="*/ 57 w 710"/>
              <a:gd name="T71" fmla="*/ 497 h 592"/>
              <a:gd name="T72" fmla="*/ 61 w 710"/>
              <a:gd name="T73" fmla="*/ 508 h 592"/>
              <a:gd name="T74" fmla="*/ 50 w 710"/>
              <a:gd name="T75" fmla="*/ 513 h 592"/>
              <a:gd name="T76" fmla="*/ 34 w 710"/>
              <a:gd name="T77" fmla="*/ 511 h 592"/>
              <a:gd name="T78" fmla="*/ 22 w 710"/>
              <a:gd name="T79" fmla="*/ 511 h 592"/>
              <a:gd name="T80" fmla="*/ 19 w 710"/>
              <a:gd name="T81" fmla="*/ 524 h 592"/>
              <a:gd name="T82" fmla="*/ 12 w 710"/>
              <a:gd name="T83" fmla="*/ 534 h 592"/>
              <a:gd name="T84" fmla="*/ 5 w 710"/>
              <a:gd name="T85" fmla="*/ 546 h 592"/>
              <a:gd name="T86" fmla="*/ 8 w 710"/>
              <a:gd name="T87" fmla="*/ 557 h 592"/>
              <a:gd name="T88" fmla="*/ 0 w 710"/>
              <a:gd name="T89" fmla="*/ 566 h 592"/>
              <a:gd name="T90" fmla="*/ 1 w 710"/>
              <a:gd name="T91" fmla="*/ 571 h 592"/>
              <a:gd name="T92" fmla="*/ 8 w 710"/>
              <a:gd name="T93" fmla="*/ 567 h 592"/>
              <a:gd name="T94" fmla="*/ 20 w 710"/>
              <a:gd name="T95" fmla="*/ 564 h 592"/>
              <a:gd name="T96" fmla="*/ 22 w 710"/>
              <a:gd name="T97" fmla="*/ 574 h 592"/>
              <a:gd name="T98" fmla="*/ 29 w 710"/>
              <a:gd name="T99" fmla="*/ 578 h 592"/>
              <a:gd name="T100" fmla="*/ 34 w 710"/>
              <a:gd name="T101" fmla="*/ 574 h 592"/>
              <a:gd name="T102" fmla="*/ 43 w 710"/>
              <a:gd name="T103" fmla="*/ 579 h 592"/>
              <a:gd name="T104" fmla="*/ 54 w 710"/>
              <a:gd name="T105" fmla="*/ 576 h 592"/>
              <a:gd name="T106" fmla="*/ 62 w 710"/>
              <a:gd name="T107" fmla="*/ 578 h 592"/>
              <a:gd name="T108" fmla="*/ 68 w 710"/>
              <a:gd name="T109" fmla="*/ 586 h 592"/>
              <a:gd name="T110" fmla="*/ 57 w 710"/>
              <a:gd name="T111" fmla="*/ 588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solidFill>
            <a:schemeClr val="tx2">
              <a:lumMod val="60000"/>
              <a:lumOff val="40000"/>
            </a:schemeClr>
          </a:solidFill>
          <a:ln w="3">
            <a:solidFill>
              <a:schemeClr val="tx2">
                <a:lumMod val="60000"/>
                <a:lumOff val="40000"/>
              </a:schemeClr>
            </a:solidFill>
            <a:prstDash val="solid"/>
            <a:round/>
            <a:headEnd/>
            <a:tailEnd/>
          </a:ln>
          <a:extLst/>
        </p:spPr>
        <p:txBody>
          <a:bodyPr/>
          <a:lstStyle/>
          <a:p>
            <a:pPr>
              <a:defRPr/>
            </a:pPr>
            <a:endParaRPr lang="en-US">
              <a:latin typeface="Calibri" pitchFamily="34" charset="0"/>
              <a:cs typeface="Arial" charset="0"/>
            </a:endParaRPr>
          </a:p>
        </p:txBody>
      </p:sp>
      <p:sp>
        <p:nvSpPr>
          <p:cNvPr id="11283" name="Freeform 338"/>
          <p:cNvSpPr>
            <a:spLocks/>
          </p:cNvSpPr>
          <p:nvPr/>
        </p:nvSpPr>
        <p:spPr bwMode="auto">
          <a:xfrm>
            <a:off x="1825625" y="2028825"/>
            <a:ext cx="1149350" cy="2122488"/>
          </a:xfrm>
          <a:custGeom>
            <a:avLst/>
            <a:gdLst>
              <a:gd name="T0" fmla="*/ 2147483647 w 724"/>
              <a:gd name="T1" fmla="*/ 2147483647 h 1337"/>
              <a:gd name="T2" fmla="*/ 2147483647 w 724"/>
              <a:gd name="T3" fmla="*/ 2147483647 h 1337"/>
              <a:gd name="T4" fmla="*/ 2147483647 w 724"/>
              <a:gd name="T5" fmla="*/ 2147483647 h 1337"/>
              <a:gd name="T6" fmla="*/ 2147483647 w 724"/>
              <a:gd name="T7" fmla="*/ 2147483647 h 1337"/>
              <a:gd name="T8" fmla="*/ 2147483647 w 724"/>
              <a:gd name="T9" fmla="*/ 2147483647 h 1337"/>
              <a:gd name="T10" fmla="*/ 2147483647 w 724"/>
              <a:gd name="T11" fmla="*/ 2147483647 h 1337"/>
              <a:gd name="T12" fmla="*/ 2147483647 w 724"/>
              <a:gd name="T13" fmla="*/ 2147483647 h 1337"/>
              <a:gd name="T14" fmla="*/ 2147483647 w 724"/>
              <a:gd name="T15" fmla="*/ 2147483647 h 1337"/>
              <a:gd name="T16" fmla="*/ 2147483647 w 724"/>
              <a:gd name="T17" fmla="*/ 2147483647 h 1337"/>
              <a:gd name="T18" fmla="*/ 2147483647 w 724"/>
              <a:gd name="T19" fmla="*/ 2147483647 h 1337"/>
              <a:gd name="T20" fmla="*/ 2147483647 w 724"/>
              <a:gd name="T21" fmla="*/ 2147483647 h 1337"/>
              <a:gd name="T22" fmla="*/ 2147483647 w 724"/>
              <a:gd name="T23" fmla="*/ 2147483647 h 1337"/>
              <a:gd name="T24" fmla="*/ 2147483647 w 724"/>
              <a:gd name="T25" fmla="*/ 2147483647 h 1337"/>
              <a:gd name="T26" fmla="*/ 2147483647 w 724"/>
              <a:gd name="T27" fmla="*/ 2147483647 h 1337"/>
              <a:gd name="T28" fmla="*/ 2147483647 w 724"/>
              <a:gd name="T29" fmla="*/ 2147483647 h 1337"/>
              <a:gd name="T30" fmla="*/ 2147483647 w 724"/>
              <a:gd name="T31" fmla="*/ 2147483647 h 1337"/>
              <a:gd name="T32" fmla="*/ 2147483647 w 724"/>
              <a:gd name="T33" fmla="*/ 2147483647 h 1337"/>
              <a:gd name="T34" fmla="*/ 2147483647 w 724"/>
              <a:gd name="T35" fmla="*/ 2147483647 h 1337"/>
              <a:gd name="T36" fmla="*/ 2147483647 w 724"/>
              <a:gd name="T37" fmla="*/ 2147483647 h 1337"/>
              <a:gd name="T38" fmla="*/ 2147483647 w 724"/>
              <a:gd name="T39" fmla="*/ 2147483647 h 1337"/>
              <a:gd name="T40" fmla="*/ 2147483647 w 724"/>
              <a:gd name="T41" fmla="*/ 2147483647 h 1337"/>
              <a:gd name="T42" fmla="*/ 2147483647 w 724"/>
              <a:gd name="T43" fmla="*/ 2147483647 h 1337"/>
              <a:gd name="T44" fmla="*/ 2147483647 w 724"/>
              <a:gd name="T45" fmla="*/ 2147483647 h 1337"/>
              <a:gd name="T46" fmla="*/ 2147483647 w 724"/>
              <a:gd name="T47" fmla="*/ 2147483647 h 1337"/>
              <a:gd name="T48" fmla="*/ 2147483647 w 724"/>
              <a:gd name="T49" fmla="*/ 2147483647 h 1337"/>
              <a:gd name="T50" fmla="*/ 2147483647 w 724"/>
              <a:gd name="T51" fmla="*/ 2147483647 h 1337"/>
              <a:gd name="T52" fmla="*/ 2147483647 w 724"/>
              <a:gd name="T53" fmla="*/ 2147483647 h 1337"/>
              <a:gd name="T54" fmla="*/ 2147483647 w 724"/>
              <a:gd name="T55" fmla="*/ 2147483647 h 1337"/>
              <a:gd name="T56" fmla="*/ 2147483647 w 724"/>
              <a:gd name="T57" fmla="*/ 2147483647 h 1337"/>
              <a:gd name="T58" fmla="*/ 2147483647 w 724"/>
              <a:gd name="T59" fmla="*/ 2147483647 h 1337"/>
              <a:gd name="T60" fmla="*/ 2147483647 w 724"/>
              <a:gd name="T61" fmla="*/ 2147483647 h 1337"/>
              <a:gd name="T62" fmla="*/ 2147483647 w 724"/>
              <a:gd name="T63" fmla="*/ 2147483647 h 1337"/>
              <a:gd name="T64" fmla="*/ 2147483647 w 724"/>
              <a:gd name="T65" fmla="*/ 2147483647 h 1337"/>
              <a:gd name="T66" fmla="*/ 2147483647 w 724"/>
              <a:gd name="T67" fmla="*/ 2147483647 h 1337"/>
              <a:gd name="T68" fmla="*/ 2147483647 w 724"/>
              <a:gd name="T69" fmla="*/ 2147483647 h 1337"/>
              <a:gd name="T70" fmla="*/ 2147483647 w 724"/>
              <a:gd name="T71" fmla="*/ 2147483647 h 1337"/>
              <a:gd name="T72" fmla="*/ 2147483647 w 724"/>
              <a:gd name="T73" fmla="*/ 2147483647 h 1337"/>
              <a:gd name="T74" fmla="*/ 2147483647 w 724"/>
              <a:gd name="T75" fmla="*/ 2147483647 h 1337"/>
              <a:gd name="T76" fmla="*/ 2147483647 w 724"/>
              <a:gd name="T77" fmla="*/ 2147483647 h 1337"/>
              <a:gd name="T78" fmla="*/ 2147483647 w 724"/>
              <a:gd name="T79" fmla="*/ 2147483647 h 1337"/>
              <a:gd name="T80" fmla="*/ 2147483647 w 724"/>
              <a:gd name="T81" fmla="*/ 2147483647 h 1337"/>
              <a:gd name="T82" fmla="*/ 2147483647 w 724"/>
              <a:gd name="T83" fmla="*/ 2147483647 h 1337"/>
              <a:gd name="T84" fmla="*/ 2147483647 w 724"/>
              <a:gd name="T85" fmla="*/ 2147483647 h 1337"/>
              <a:gd name="T86" fmla="*/ 2147483647 w 724"/>
              <a:gd name="T87" fmla="*/ 2147483647 h 1337"/>
              <a:gd name="T88" fmla="*/ 2147483647 w 724"/>
              <a:gd name="T89" fmla="*/ 2147483647 h 1337"/>
              <a:gd name="T90" fmla="*/ 2147483647 w 724"/>
              <a:gd name="T91" fmla="*/ 2147483647 h 1337"/>
              <a:gd name="T92" fmla="*/ 2147483647 w 724"/>
              <a:gd name="T93" fmla="*/ 2147483647 h 1337"/>
              <a:gd name="T94" fmla="*/ 2147483647 w 724"/>
              <a:gd name="T95" fmla="*/ 2147483647 h 1337"/>
              <a:gd name="T96" fmla="*/ 2147483647 w 724"/>
              <a:gd name="T97" fmla="*/ 2147483647 h 1337"/>
              <a:gd name="T98" fmla="*/ 2147483647 w 724"/>
              <a:gd name="T99" fmla="*/ 2147483647 h 1337"/>
              <a:gd name="T100" fmla="*/ 2147483647 w 724"/>
              <a:gd name="T101" fmla="*/ 2147483647 h 1337"/>
              <a:gd name="T102" fmla="*/ 2147483647 w 724"/>
              <a:gd name="T103" fmla="*/ 2147483647 h 1337"/>
              <a:gd name="T104" fmla="*/ 2147483647 w 724"/>
              <a:gd name="T105" fmla="*/ 2147483647 h 1337"/>
              <a:gd name="T106" fmla="*/ 2147483647 w 724"/>
              <a:gd name="T107" fmla="*/ 2147483647 h 1337"/>
              <a:gd name="T108" fmla="*/ 2147483647 w 724"/>
              <a:gd name="T109" fmla="*/ 2147483647 h 1337"/>
              <a:gd name="T110" fmla="*/ 2147483647 w 724"/>
              <a:gd name="T111" fmla="*/ 2147483647 h 1337"/>
              <a:gd name="T112" fmla="*/ 2147483647 w 724"/>
              <a:gd name="T113" fmla="*/ 2147483647 h 1337"/>
              <a:gd name="T114" fmla="*/ 2147483647 w 724"/>
              <a:gd name="T115" fmla="*/ 2147483647 h 1337"/>
              <a:gd name="T116" fmla="*/ 2147483647 w 724"/>
              <a:gd name="T117" fmla="*/ 2147483647 h 1337"/>
              <a:gd name="T118" fmla="*/ 2147483647 w 724"/>
              <a:gd name="T119" fmla="*/ 2147483647 h 1337"/>
              <a:gd name="T120" fmla="*/ 2147483647 w 724"/>
              <a:gd name="T121" fmla="*/ 2147483647 h 1337"/>
              <a:gd name="T122" fmla="*/ 2147483647 w 724"/>
              <a:gd name="T123" fmla="*/ 2147483647 h 13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4"/>
              <a:gd name="T187" fmla="*/ 0 h 1337"/>
              <a:gd name="T188" fmla="*/ 724 w 724"/>
              <a:gd name="T189" fmla="*/ 1337 h 13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84"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5"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6"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4"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288"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9"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7"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1291"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2"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3"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4"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5"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6"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7"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298"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9"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0"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1"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02"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3"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4"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5"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6"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7"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8"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9"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0"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1"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2"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3"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4"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15"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6"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7"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8"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9"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0"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22"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3"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4"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5" name="Freeform 380"/>
          <p:cNvSpPr>
            <a:spLocks/>
          </p:cNvSpPr>
          <p:nvPr/>
        </p:nvSpPr>
        <p:spPr bwMode="auto">
          <a:xfrm>
            <a:off x="3640138" y="1050925"/>
            <a:ext cx="1397000" cy="800100"/>
          </a:xfrm>
          <a:custGeom>
            <a:avLst/>
            <a:gdLst>
              <a:gd name="T0" fmla="*/ 2147483647 w 880"/>
              <a:gd name="T1" fmla="*/ 2147483647 h 504"/>
              <a:gd name="T2" fmla="*/ 2147483647 w 880"/>
              <a:gd name="T3" fmla="*/ 2147483647 h 504"/>
              <a:gd name="T4" fmla="*/ 2147483647 w 880"/>
              <a:gd name="T5" fmla="*/ 2147483647 h 504"/>
              <a:gd name="T6" fmla="*/ 2147483647 w 880"/>
              <a:gd name="T7" fmla="*/ 2147483647 h 504"/>
              <a:gd name="T8" fmla="*/ 2147483647 w 880"/>
              <a:gd name="T9" fmla="*/ 2147483647 h 504"/>
              <a:gd name="T10" fmla="*/ 2147483647 w 880"/>
              <a:gd name="T11" fmla="*/ 2147483647 h 504"/>
              <a:gd name="T12" fmla="*/ 2147483647 w 880"/>
              <a:gd name="T13" fmla="*/ 2147483647 h 504"/>
              <a:gd name="T14" fmla="*/ 2147483647 w 880"/>
              <a:gd name="T15" fmla="*/ 2147483647 h 504"/>
              <a:gd name="T16" fmla="*/ 0 w 880"/>
              <a:gd name="T17" fmla="*/ 2147483647 h 504"/>
              <a:gd name="T18" fmla="*/ 2147483647 w 880"/>
              <a:gd name="T19" fmla="*/ 0 h 504"/>
              <a:gd name="T20" fmla="*/ 2147483647 w 880"/>
              <a:gd name="T21" fmla="*/ 0 h 504"/>
              <a:gd name="T22" fmla="*/ 2147483647 w 880"/>
              <a:gd name="T23" fmla="*/ 0 h 504"/>
              <a:gd name="T24" fmla="*/ 2147483647 w 880"/>
              <a:gd name="T25" fmla="*/ 0 h 504"/>
              <a:gd name="T26" fmla="*/ 2147483647 w 880"/>
              <a:gd name="T27" fmla="*/ 0 h 504"/>
              <a:gd name="T28" fmla="*/ 2147483647 w 880"/>
              <a:gd name="T29" fmla="*/ 0 h 504"/>
              <a:gd name="T30" fmla="*/ 2147483647 w 880"/>
              <a:gd name="T31" fmla="*/ 2147483647 h 504"/>
              <a:gd name="T32" fmla="*/ 2147483647 w 880"/>
              <a:gd name="T33" fmla="*/ 2147483647 h 504"/>
              <a:gd name="T34" fmla="*/ 2147483647 w 880"/>
              <a:gd name="T35" fmla="*/ 2147483647 h 504"/>
              <a:gd name="T36" fmla="*/ 2147483647 w 880"/>
              <a:gd name="T37" fmla="*/ 2147483647 h 504"/>
              <a:gd name="T38" fmla="*/ 2147483647 w 880"/>
              <a:gd name="T39" fmla="*/ 2147483647 h 504"/>
              <a:gd name="T40" fmla="*/ 2147483647 w 880"/>
              <a:gd name="T41" fmla="*/ 2147483647 h 504"/>
              <a:gd name="T42" fmla="*/ 2147483647 w 880"/>
              <a:gd name="T43" fmla="*/ 2147483647 h 504"/>
              <a:gd name="T44" fmla="*/ 2147483647 w 880"/>
              <a:gd name="T45" fmla="*/ 2147483647 h 504"/>
              <a:gd name="T46" fmla="*/ 2147483647 w 880"/>
              <a:gd name="T47" fmla="*/ 2147483647 h 504"/>
              <a:gd name="T48" fmla="*/ 2147483647 w 880"/>
              <a:gd name="T49" fmla="*/ 2147483647 h 504"/>
              <a:gd name="T50" fmla="*/ 2147483647 w 880"/>
              <a:gd name="T51" fmla="*/ 2147483647 h 504"/>
              <a:gd name="T52" fmla="*/ 2147483647 w 880"/>
              <a:gd name="T53" fmla="*/ 2147483647 h 504"/>
              <a:gd name="T54" fmla="*/ 2147483647 w 880"/>
              <a:gd name="T55" fmla="*/ 2147483647 h 504"/>
              <a:gd name="T56" fmla="*/ 2147483647 w 880"/>
              <a:gd name="T57" fmla="*/ 2147483647 h 504"/>
              <a:gd name="T58" fmla="*/ 2147483647 w 880"/>
              <a:gd name="T59" fmla="*/ 2147483647 h 504"/>
              <a:gd name="T60" fmla="*/ 2147483647 w 880"/>
              <a:gd name="T61" fmla="*/ 2147483647 h 504"/>
              <a:gd name="T62" fmla="*/ 2147483647 w 880"/>
              <a:gd name="T63" fmla="*/ 2147483647 h 504"/>
              <a:gd name="T64" fmla="*/ 2147483647 w 880"/>
              <a:gd name="T65" fmla="*/ 2147483647 h 504"/>
              <a:gd name="T66" fmla="*/ 2147483647 w 880"/>
              <a:gd name="T67" fmla="*/ 2147483647 h 504"/>
              <a:gd name="T68" fmla="*/ 2147483647 w 880"/>
              <a:gd name="T69" fmla="*/ 2147483647 h 504"/>
              <a:gd name="T70" fmla="*/ 2147483647 w 880"/>
              <a:gd name="T71" fmla="*/ 2147483647 h 504"/>
              <a:gd name="T72" fmla="*/ 2147483647 w 880"/>
              <a:gd name="T73" fmla="*/ 2147483647 h 504"/>
              <a:gd name="T74" fmla="*/ 2147483647 w 880"/>
              <a:gd name="T75" fmla="*/ 2147483647 h 504"/>
              <a:gd name="T76" fmla="*/ 2147483647 w 880"/>
              <a:gd name="T77" fmla="*/ 2147483647 h 504"/>
              <a:gd name="T78" fmla="*/ 2147483647 w 880"/>
              <a:gd name="T79" fmla="*/ 2147483647 h 504"/>
              <a:gd name="T80" fmla="*/ 2147483647 w 880"/>
              <a:gd name="T81" fmla="*/ 2147483647 h 504"/>
              <a:gd name="T82" fmla="*/ 2147483647 w 880"/>
              <a:gd name="T83" fmla="*/ 2147483647 h 504"/>
              <a:gd name="T84" fmla="*/ 2147483647 w 880"/>
              <a:gd name="T85" fmla="*/ 2147483647 h 504"/>
              <a:gd name="T86" fmla="*/ 2147483647 w 880"/>
              <a:gd name="T87" fmla="*/ 2147483647 h 504"/>
              <a:gd name="T88" fmla="*/ 2147483647 w 880"/>
              <a:gd name="T89" fmla="*/ 2147483647 h 504"/>
              <a:gd name="T90" fmla="*/ 2147483647 w 880"/>
              <a:gd name="T91" fmla="*/ 2147483647 h 504"/>
              <a:gd name="T92" fmla="*/ 2147483647 w 880"/>
              <a:gd name="T93" fmla="*/ 2147483647 h 504"/>
              <a:gd name="T94" fmla="*/ 2147483647 w 880"/>
              <a:gd name="T95" fmla="*/ 2147483647 h 504"/>
              <a:gd name="T96" fmla="*/ 2147483647 w 880"/>
              <a:gd name="T97" fmla="*/ 2147483647 h 504"/>
              <a:gd name="T98" fmla="*/ 2147483647 w 880"/>
              <a:gd name="T99" fmla="*/ 2147483647 h 504"/>
              <a:gd name="T100" fmla="*/ 2147483647 w 880"/>
              <a:gd name="T101" fmla="*/ 2147483647 h 504"/>
              <a:gd name="T102" fmla="*/ 2147483647 w 880"/>
              <a:gd name="T103" fmla="*/ 2147483647 h 504"/>
              <a:gd name="T104" fmla="*/ 2147483647 w 880"/>
              <a:gd name="T105" fmla="*/ 2147483647 h 504"/>
              <a:gd name="T106" fmla="*/ 2147483647 w 880"/>
              <a:gd name="T107" fmla="*/ 2147483647 h 504"/>
              <a:gd name="T108" fmla="*/ 2147483647 w 880"/>
              <a:gd name="T109" fmla="*/ 2147483647 h 504"/>
              <a:gd name="T110" fmla="*/ 2147483647 w 880"/>
              <a:gd name="T111" fmla="*/ 2147483647 h 504"/>
              <a:gd name="T112" fmla="*/ 2147483647 w 880"/>
              <a:gd name="T113" fmla="*/ 2147483647 h 504"/>
              <a:gd name="T114" fmla="*/ 2147483647 w 880"/>
              <a:gd name="T115" fmla="*/ 2147483647 h 504"/>
              <a:gd name="T116" fmla="*/ 2147483647 w 880"/>
              <a:gd name="T117" fmla="*/ 2147483647 h 504"/>
              <a:gd name="T118" fmla="*/ 2147483647 w 880"/>
              <a:gd name="T119" fmla="*/ 2147483647 h 504"/>
              <a:gd name="T120" fmla="*/ 2147483647 w 880"/>
              <a:gd name="T121" fmla="*/ 2147483647 h 504"/>
              <a:gd name="T122" fmla="*/ 2147483647 w 880"/>
              <a:gd name="T123" fmla="*/ 2147483647 h 504"/>
              <a:gd name="T124" fmla="*/ 2147483647 w 880"/>
              <a:gd name="T125" fmla="*/ 2147483647 h 5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80"/>
              <a:gd name="T190" fmla="*/ 0 h 504"/>
              <a:gd name="T191" fmla="*/ 880 w 880"/>
              <a:gd name="T192" fmla="*/ 504 h 5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solidFill>
          <a:ln w="3">
            <a:solidFill>
              <a:schemeClr val="tx2"/>
            </a:solidFill>
            <a:round/>
            <a:headEnd/>
            <a:tailEnd/>
          </a:ln>
        </p:spPr>
        <p:txBody>
          <a:bodyPr/>
          <a:lstStyle/>
          <a:p>
            <a:endParaRPr lang="en-US"/>
          </a:p>
        </p:txBody>
      </p:sp>
      <p:sp>
        <p:nvSpPr>
          <p:cNvPr id="38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327"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8"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30"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1"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2"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0"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34"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5"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36"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7"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8"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9"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round/>
            <a:headEnd/>
            <a:tailEnd/>
          </a:ln>
        </p:spPr>
        <p:txBody>
          <a:bodyPr/>
          <a:lstStyle/>
          <a:p>
            <a:endParaRPr lang="en-US"/>
          </a:p>
        </p:txBody>
      </p:sp>
      <p:sp>
        <p:nvSpPr>
          <p:cNvPr id="39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60000"/>
              <a:lumOff val="40000"/>
            </a:schemeClr>
          </a:solidFill>
          <a:ln w="3">
            <a:solidFill>
              <a:schemeClr val="tx2">
                <a:lumMod val="60000"/>
                <a:lumOff val="40000"/>
              </a:schemeClr>
            </a:solidFill>
            <a:prstDash val="solid"/>
            <a:round/>
            <a:headEnd/>
            <a:tailEnd/>
          </a:ln>
        </p:spPr>
        <p:txBody>
          <a:bodyPr/>
          <a:lstStyle/>
          <a:p>
            <a:pPr>
              <a:defRPr/>
            </a:pPr>
            <a:endParaRPr lang="en-US">
              <a:latin typeface="Calibri" pitchFamily="34" charset="0"/>
              <a:cs typeface="Arial" charset="0"/>
            </a:endParaRPr>
          </a:p>
        </p:txBody>
      </p:sp>
      <p:sp>
        <p:nvSpPr>
          <p:cNvPr id="39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9"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1343"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44"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45"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6"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7"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8"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9"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0"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1"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2"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53"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4"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55"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6"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7"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8"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9"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0"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1"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2"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3"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4"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5"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66"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7"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8"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9"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0"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71"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2"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3"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4"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5"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6"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7"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8"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9"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0"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1"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2" name="Freeform 437"/>
          <p:cNvSpPr>
            <a:spLocks/>
          </p:cNvSpPr>
          <p:nvPr/>
        </p:nvSpPr>
        <p:spPr bwMode="auto">
          <a:xfrm>
            <a:off x="2297113" y="4233863"/>
            <a:ext cx="1220787" cy="1128712"/>
          </a:xfrm>
          <a:custGeom>
            <a:avLst/>
            <a:gdLst>
              <a:gd name="T0" fmla="*/ 2147483647 w 769"/>
              <a:gd name="T1" fmla="*/ 2147483647 h 711"/>
              <a:gd name="T2" fmla="*/ 2147483647 w 769"/>
              <a:gd name="T3" fmla="*/ 2147483647 h 711"/>
              <a:gd name="T4" fmla="*/ 2147483647 w 769"/>
              <a:gd name="T5" fmla="*/ 2147483647 h 711"/>
              <a:gd name="T6" fmla="*/ 2147483647 w 769"/>
              <a:gd name="T7" fmla="*/ 2147483647 h 711"/>
              <a:gd name="T8" fmla="*/ 2147483647 w 769"/>
              <a:gd name="T9" fmla="*/ 2147483647 h 711"/>
              <a:gd name="T10" fmla="*/ 2147483647 w 769"/>
              <a:gd name="T11" fmla="*/ 2147483647 h 711"/>
              <a:gd name="T12" fmla="*/ 2147483647 w 769"/>
              <a:gd name="T13" fmla="*/ 2147483647 h 711"/>
              <a:gd name="T14" fmla="*/ 2147483647 w 769"/>
              <a:gd name="T15" fmla="*/ 2147483647 h 711"/>
              <a:gd name="T16" fmla="*/ 2147483647 w 769"/>
              <a:gd name="T17" fmla="*/ 2147483647 h 711"/>
              <a:gd name="T18" fmla="*/ 2147483647 w 769"/>
              <a:gd name="T19" fmla="*/ 2147483647 h 711"/>
              <a:gd name="T20" fmla="*/ 2147483647 w 769"/>
              <a:gd name="T21" fmla="*/ 2147483647 h 711"/>
              <a:gd name="T22" fmla="*/ 2147483647 w 769"/>
              <a:gd name="T23" fmla="*/ 2147483647 h 711"/>
              <a:gd name="T24" fmla="*/ 2147483647 w 769"/>
              <a:gd name="T25" fmla="*/ 2147483647 h 711"/>
              <a:gd name="T26" fmla="*/ 2147483647 w 769"/>
              <a:gd name="T27" fmla="*/ 2147483647 h 711"/>
              <a:gd name="T28" fmla="*/ 2147483647 w 769"/>
              <a:gd name="T29" fmla="*/ 2147483647 h 711"/>
              <a:gd name="T30" fmla="*/ 2147483647 w 769"/>
              <a:gd name="T31" fmla="*/ 2147483647 h 711"/>
              <a:gd name="T32" fmla="*/ 2147483647 w 769"/>
              <a:gd name="T33" fmla="*/ 2147483647 h 711"/>
              <a:gd name="T34" fmla="*/ 2147483647 w 769"/>
              <a:gd name="T35" fmla="*/ 2147483647 h 711"/>
              <a:gd name="T36" fmla="*/ 2147483647 w 769"/>
              <a:gd name="T37" fmla="*/ 2147483647 h 711"/>
              <a:gd name="T38" fmla="*/ 2147483647 w 769"/>
              <a:gd name="T39" fmla="*/ 2147483647 h 711"/>
              <a:gd name="T40" fmla="*/ 2147483647 w 769"/>
              <a:gd name="T41" fmla="*/ 2147483647 h 711"/>
              <a:gd name="T42" fmla="*/ 2147483647 w 769"/>
              <a:gd name="T43" fmla="*/ 2147483647 h 711"/>
              <a:gd name="T44" fmla="*/ 2147483647 w 769"/>
              <a:gd name="T45" fmla="*/ 2147483647 h 711"/>
              <a:gd name="T46" fmla="*/ 2147483647 w 769"/>
              <a:gd name="T47" fmla="*/ 2147483647 h 711"/>
              <a:gd name="T48" fmla="*/ 2147483647 w 769"/>
              <a:gd name="T49" fmla="*/ 2147483647 h 711"/>
              <a:gd name="T50" fmla="*/ 2147483647 w 769"/>
              <a:gd name="T51" fmla="*/ 2147483647 h 711"/>
              <a:gd name="T52" fmla="*/ 2147483647 w 769"/>
              <a:gd name="T53" fmla="*/ 2147483647 h 711"/>
              <a:gd name="T54" fmla="*/ 2147483647 w 769"/>
              <a:gd name="T55" fmla="*/ 2147483647 h 711"/>
              <a:gd name="T56" fmla="*/ 2147483647 w 769"/>
              <a:gd name="T57" fmla="*/ 2147483647 h 711"/>
              <a:gd name="T58" fmla="*/ 2147483647 w 769"/>
              <a:gd name="T59" fmla="*/ 2147483647 h 711"/>
              <a:gd name="T60" fmla="*/ 2147483647 w 769"/>
              <a:gd name="T61" fmla="*/ 2147483647 h 711"/>
              <a:gd name="T62" fmla="*/ 2147483647 w 769"/>
              <a:gd name="T63" fmla="*/ 2147483647 h 711"/>
              <a:gd name="T64" fmla="*/ 2147483647 w 769"/>
              <a:gd name="T65" fmla="*/ 2147483647 h 711"/>
              <a:gd name="T66" fmla="*/ 2147483647 w 769"/>
              <a:gd name="T67" fmla="*/ 2147483647 h 711"/>
              <a:gd name="T68" fmla="*/ 2147483647 w 769"/>
              <a:gd name="T69" fmla="*/ 2147483647 h 711"/>
              <a:gd name="T70" fmla="*/ 2147483647 w 769"/>
              <a:gd name="T71" fmla="*/ 2147483647 h 711"/>
              <a:gd name="T72" fmla="*/ 2147483647 w 769"/>
              <a:gd name="T73" fmla="*/ 2147483647 h 711"/>
              <a:gd name="T74" fmla="*/ 2147483647 w 769"/>
              <a:gd name="T75" fmla="*/ 2147483647 h 711"/>
              <a:gd name="T76" fmla="*/ 2147483647 w 769"/>
              <a:gd name="T77" fmla="*/ 2147483647 h 711"/>
              <a:gd name="T78" fmla="*/ 2147483647 w 769"/>
              <a:gd name="T79" fmla="*/ 2147483647 h 711"/>
              <a:gd name="T80" fmla="*/ 2147483647 w 769"/>
              <a:gd name="T81" fmla="*/ 2147483647 h 711"/>
              <a:gd name="T82" fmla="*/ 2147483647 w 769"/>
              <a:gd name="T83" fmla="*/ 2147483647 h 711"/>
              <a:gd name="T84" fmla="*/ 2147483647 w 769"/>
              <a:gd name="T85" fmla="*/ 2147483647 h 711"/>
              <a:gd name="T86" fmla="*/ 2147483647 w 769"/>
              <a:gd name="T87" fmla="*/ 2147483647 h 711"/>
              <a:gd name="T88" fmla="*/ 2147483647 w 769"/>
              <a:gd name="T89" fmla="*/ 2147483647 h 711"/>
              <a:gd name="T90" fmla="*/ 2147483647 w 769"/>
              <a:gd name="T91" fmla="*/ 2147483647 h 711"/>
              <a:gd name="T92" fmla="*/ 2147483647 w 769"/>
              <a:gd name="T93" fmla="*/ 2147483647 h 711"/>
              <a:gd name="T94" fmla="*/ 2147483647 w 769"/>
              <a:gd name="T95" fmla="*/ 2147483647 h 711"/>
              <a:gd name="T96" fmla="*/ 2147483647 w 769"/>
              <a:gd name="T97" fmla="*/ 2147483647 h 711"/>
              <a:gd name="T98" fmla="*/ 2147483647 w 769"/>
              <a:gd name="T99" fmla="*/ 2147483647 h 711"/>
              <a:gd name="T100" fmla="*/ 2147483647 w 769"/>
              <a:gd name="T101" fmla="*/ 2147483647 h 711"/>
              <a:gd name="T102" fmla="*/ 2147483647 w 769"/>
              <a:gd name="T103" fmla="*/ 2147483647 h 711"/>
              <a:gd name="T104" fmla="*/ 2147483647 w 769"/>
              <a:gd name="T105" fmla="*/ 2147483647 h 711"/>
              <a:gd name="T106" fmla="*/ 2147483647 w 769"/>
              <a:gd name="T107" fmla="*/ 2147483647 h 711"/>
              <a:gd name="T108" fmla="*/ 2147483647 w 769"/>
              <a:gd name="T109" fmla="*/ 2147483647 h 711"/>
              <a:gd name="T110" fmla="*/ 2147483647 w 769"/>
              <a:gd name="T111" fmla="*/ 2147483647 h 711"/>
              <a:gd name="T112" fmla="*/ 2147483647 w 769"/>
              <a:gd name="T113" fmla="*/ 2147483647 h 711"/>
              <a:gd name="T114" fmla="*/ 2147483647 w 769"/>
              <a:gd name="T115" fmla="*/ 2147483647 h 711"/>
              <a:gd name="T116" fmla="*/ 2147483647 w 769"/>
              <a:gd name="T117" fmla="*/ 2147483647 h 711"/>
              <a:gd name="T118" fmla="*/ 2147483647 w 769"/>
              <a:gd name="T119" fmla="*/ 2147483647 h 711"/>
              <a:gd name="T120" fmla="*/ 2147483647 w 769"/>
              <a:gd name="T121" fmla="*/ 2147483647 h 711"/>
              <a:gd name="T122" fmla="*/ 2147483647 w 769"/>
              <a:gd name="T123" fmla="*/ 2147483647 h 711"/>
              <a:gd name="T124" fmla="*/ 2147483647 w 769"/>
              <a:gd name="T125" fmla="*/ 2147483647 h 7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9"/>
              <a:gd name="T190" fmla="*/ 0 h 711"/>
              <a:gd name="T191" fmla="*/ 769 w 769"/>
              <a:gd name="T192" fmla="*/ 711 h 7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solidFill>
          <a:ln w="3">
            <a:solidFill>
              <a:srgbClr val="FFFFFF"/>
            </a:solidFill>
            <a:round/>
            <a:headEnd/>
            <a:tailEnd/>
          </a:ln>
        </p:spPr>
        <p:txBody>
          <a:bodyPr/>
          <a:lstStyle/>
          <a:p>
            <a:endParaRPr lang="en-US"/>
          </a:p>
        </p:txBody>
      </p:sp>
      <p:sp>
        <p:nvSpPr>
          <p:cNvPr id="440"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84"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5"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6"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4"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88"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9"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91"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2"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3"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 name="Freeform 449"/>
          <p:cNvSpPr>
            <a:spLocks/>
          </p:cNvSpPr>
          <p:nvPr/>
        </p:nvSpPr>
        <p:spPr bwMode="auto">
          <a:xfrm>
            <a:off x="2733675" y="2589213"/>
            <a:ext cx="1735138" cy="1725612"/>
          </a:xfrm>
          <a:custGeom>
            <a:avLst/>
            <a:gdLst>
              <a:gd name="T0" fmla="*/ 163 w 1093"/>
              <a:gd name="T1" fmla="*/ 120 h 1087"/>
              <a:gd name="T2" fmla="*/ 215 w 1093"/>
              <a:gd name="T3" fmla="*/ 104 h 1087"/>
              <a:gd name="T4" fmla="*/ 225 w 1093"/>
              <a:gd name="T5" fmla="*/ 54 h 1087"/>
              <a:gd name="T6" fmla="*/ 313 w 1093"/>
              <a:gd name="T7" fmla="*/ 136 h 1087"/>
              <a:gd name="T8" fmla="*/ 328 w 1093"/>
              <a:gd name="T9" fmla="*/ 181 h 1087"/>
              <a:gd name="T10" fmla="*/ 383 w 1093"/>
              <a:gd name="T11" fmla="*/ 148 h 1087"/>
              <a:gd name="T12" fmla="*/ 451 w 1093"/>
              <a:gd name="T13" fmla="*/ 171 h 1087"/>
              <a:gd name="T14" fmla="*/ 475 w 1093"/>
              <a:gd name="T15" fmla="*/ 118 h 1087"/>
              <a:gd name="T16" fmla="*/ 524 w 1093"/>
              <a:gd name="T17" fmla="*/ 127 h 1087"/>
              <a:gd name="T18" fmla="*/ 571 w 1093"/>
              <a:gd name="T19" fmla="*/ 115 h 1087"/>
              <a:gd name="T20" fmla="*/ 548 w 1093"/>
              <a:gd name="T21" fmla="*/ 75 h 1087"/>
              <a:gd name="T22" fmla="*/ 576 w 1093"/>
              <a:gd name="T23" fmla="*/ 29 h 1087"/>
              <a:gd name="T24" fmla="*/ 641 w 1093"/>
              <a:gd name="T25" fmla="*/ 15 h 1087"/>
              <a:gd name="T26" fmla="*/ 697 w 1093"/>
              <a:gd name="T27" fmla="*/ 28 h 1087"/>
              <a:gd name="T28" fmla="*/ 765 w 1093"/>
              <a:gd name="T29" fmla="*/ 10 h 1087"/>
              <a:gd name="T30" fmla="*/ 829 w 1093"/>
              <a:gd name="T31" fmla="*/ 8 h 1087"/>
              <a:gd name="T32" fmla="*/ 878 w 1093"/>
              <a:gd name="T33" fmla="*/ 12 h 1087"/>
              <a:gd name="T34" fmla="*/ 934 w 1093"/>
              <a:gd name="T35" fmla="*/ 24 h 1087"/>
              <a:gd name="T36" fmla="*/ 986 w 1093"/>
              <a:gd name="T37" fmla="*/ 45 h 1087"/>
              <a:gd name="T38" fmla="*/ 1040 w 1093"/>
              <a:gd name="T39" fmla="*/ 59 h 1087"/>
              <a:gd name="T40" fmla="*/ 1091 w 1093"/>
              <a:gd name="T41" fmla="*/ 54 h 1087"/>
              <a:gd name="T42" fmla="*/ 1056 w 1093"/>
              <a:gd name="T43" fmla="*/ 87 h 1087"/>
              <a:gd name="T44" fmla="*/ 1026 w 1093"/>
              <a:gd name="T45" fmla="*/ 146 h 1087"/>
              <a:gd name="T46" fmla="*/ 986 w 1093"/>
              <a:gd name="T47" fmla="*/ 199 h 1087"/>
              <a:gd name="T48" fmla="*/ 979 w 1093"/>
              <a:gd name="T49" fmla="*/ 270 h 1087"/>
              <a:gd name="T50" fmla="*/ 967 w 1093"/>
              <a:gd name="T51" fmla="*/ 338 h 1087"/>
              <a:gd name="T52" fmla="*/ 965 w 1093"/>
              <a:gd name="T53" fmla="*/ 403 h 1087"/>
              <a:gd name="T54" fmla="*/ 1011 w 1093"/>
              <a:gd name="T55" fmla="*/ 450 h 1087"/>
              <a:gd name="T56" fmla="*/ 1061 w 1093"/>
              <a:gd name="T57" fmla="*/ 497 h 1087"/>
              <a:gd name="T58" fmla="*/ 1039 w 1093"/>
              <a:gd name="T59" fmla="*/ 546 h 1087"/>
              <a:gd name="T60" fmla="*/ 1033 w 1093"/>
              <a:gd name="T61" fmla="*/ 595 h 1087"/>
              <a:gd name="T62" fmla="*/ 1014 w 1093"/>
              <a:gd name="T63" fmla="*/ 659 h 1087"/>
              <a:gd name="T64" fmla="*/ 997 w 1093"/>
              <a:gd name="T65" fmla="*/ 729 h 1087"/>
              <a:gd name="T66" fmla="*/ 990 w 1093"/>
              <a:gd name="T67" fmla="*/ 794 h 1087"/>
              <a:gd name="T68" fmla="*/ 943 w 1093"/>
              <a:gd name="T69" fmla="*/ 837 h 1087"/>
              <a:gd name="T70" fmla="*/ 890 w 1093"/>
              <a:gd name="T71" fmla="*/ 879 h 1087"/>
              <a:gd name="T72" fmla="*/ 842 w 1093"/>
              <a:gd name="T73" fmla="*/ 926 h 1087"/>
              <a:gd name="T74" fmla="*/ 836 w 1093"/>
              <a:gd name="T75" fmla="*/ 996 h 1087"/>
              <a:gd name="T76" fmla="*/ 796 w 1093"/>
              <a:gd name="T77" fmla="*/ 1031 h 1087"/>
              <a:gd name="T78" fmla="*/ 728 w 1093"/>
              <a:gd name="T79" fmla="*/ 1033 h 1087"/>
              <a:gd name="T80" fmla="*/ 559 w 1093"/>
              <a:gd name="T81" fmla="*/ 1071 h 1087"/>
              <a:gd name="T82" fmla="*/ 513 w 1093"/>
              <a:gd name="T83" fmla="*/ 1070 h 1087"/>
              <a:gd name="T84" fmla="*/ 545 w 1093"/>
              <a:gd name="T85" fmla="*/ 829 h 1087"/>
              <a:gd name="T86" fmla="*/ 486 w 1093"/>
              <a:gd name="T87" fmla="*/ 815 h 1087"/>
              <a:gd name="T88" fmla="*/ 435 w 1093"/>
              <a:gd name="T89" fmla="*/ 790 h 1087"/>
              <a:gd name="T90" fmla="*/ 402 w 1093"/>
              <a:gd name="T91" fmla="*/ 757 h 1087"/>
              <a:gd name="T92" fmla="*/ 365 w 1093"/>
              <a:gd name="T93" fmla="*/ 722 h 1087"/>
              <a:gd name="T94" fmla="*/ 351 w 1093"/>
              <a:gd name="T95" fmla="*/ 672 h 1087"/>
              <a:gd name="T96" fmla="*/ 313 w 1093"/>
              <a:gd name="T97" fmla="*/ 626 h 1087"/>
              <a:gd name="T98" fmla="*/ 259 w 1093"/>
              <a:gd name="T99" fmla="*/ 618 h 1087"/>
              <a:gd name="T100" fmla="*/ 220 w 1093"/>
              <a:gd name="T101" fmla="*/ 642 h 1087"/>
              <a:gd name="T102" fmla="*/ 180 w 1093"/>
              <a:gd name="T103" fmla="*/ 654 h 1087"/>
              <a:gd name="T104" fmla="*/ 130 w 1093"/>
              <a:gd name="T105" fmla="*/ 654 h 1087"/>
              <a:gd name="T106" fmla="*/ 72 w 1093"/>
              <a:gd name="T107" fmla="*/ 640 h 1087"/>
              <a:gd name="T108" fmla="*/ 34 w 1093"/>
              <a:gd name="T109" fmla="*/ 612 h 1087"/>
              <a:gd name="T110" fmla="*/ 2 w 1093"/>
              <a:gd name="T111" fmla="*/ 570 h 1087"/>
              <a:gd name="T112" fmla="*/ 49 w 1093"/>
              <a:gd name="T113" fmla="*/ 534 h 1087"/>
              <a:gd name="T114" fmla="*/ 53 w 1093"/>
              <a:gd name="T115" fmla="*/ 473 h 1087"/>
              <a:gd name="T116" fmla="*/ 61 w 1093"/>
              <a:gd name="T117" fmla="*/ 410 h 1087"/>
              <a:gd name="T118" fmla="*/ 74 w 1093"/>
              <a:gd name="T119" fmla="*/ 354 h 1087"/>
              <a:gd name="T120" fmla="*/ 121 w 1093"/>
              <a:gd name="T121" fmla="*/ 307 h 1087"/>
              <a:gd name="T122" fmla="*/ 149 w 1093"/>
              <a:gd name="T123" fmla="*/ 260 h 1087"/>
              <a:gd name="T124" fmla="*/ 142 w 1093"/>
              <a:gd name="T125" fmla="*/ 19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452" name="Freeform 450"/>
          <p:cNvSpPr>
            <a:spLocks/>
          </p:cNvSpPr>
          <p:nvPr/>
        </p:nvSpPr>
        <p:spPr bwMode="auto">
          <a:xfrm>
            <a:off x="2933700" y="2589213"/>
            <a:ext cx="1535113" cy="360362"/>
          </a:xfrm>
          <a:custGeom>
            <a:avLst/>
            <a:gdLst>
              <a:gd name="T0" fmla="*/ 9 w 967"/>
              <a:gd name="T1" fmla="*/ 145 h 227"/>
              <a:gd name="T2" fmla="*/ 24 w 967"/>
              <a:gd name="T3" fmla="*/ 122 h 227"/>
              <a:gd name="T4" fmla="*/ 52 w 967"/>
              <a:gd name="T5" fmla="*/ 120 h 227"/>
              <a:gd name="T6" fmla="*/ 80 w 967"/>
              <a:gd name="T7" fmla="*/ 124 h 227"/>
              <a:gd name="T8" fmla="*/ 87 w 967"/>
              <a:gd name="T9" fmla="*/ 104 h 227"/>
              <a:gd name="T10" fmla="*/ 75 w 967"/>
              <a:gd name="T11" fmla="*/ 82 h 227"/>
              <a:gd name="T12" fmla="*/ 91 w 967"/>
              <a:gd name="T13" fmla="*/ 57 h 227"/>
              <a:gd name="T14" fmla="*/ 110 w 967"/>
              <a:gd name="T15" fmla="*/ 63 h 227"/>
              <a:gd name="T16" fmla="*/ 183 w 967"/>
              <a:gd name="T17" fmla="*/ 110 h 227"/>
              <a:gd name="T18" fmla="*/ 187 w 967"/>
              <a:gd name="T19" fmla="*/ 139 h 227"/>
              <a:gd name="T20" fmla="*/ 192 w 967"/>
              <a:gd name="T21" fmla="*/ 167 h 227"/>
              <a:gd name="T22" fmla="*/ 195 w 967"/>
              <a:gd name="T23" fmla="*/ 190 h 227"/>
              <a:gd name="T24" fmla="*/ 215 w 967"/>
              <a:gd name="T25" fmla="*/ 171 h 227"/>
              <a:gd name="T26" fmla="*/ 236 w 967"/>
              <a:gd name="T27" fmla="*/ 155 h 227"/>
              <a:gd name="T28" fmla="*/ 262 w 967"/>
              <a:gd name="T29" fmla="*/ 146 h 227"/>
              <a:gd name="T30" fmla="*/ 288 w 967"/>
              <a:gd name="T31" fmla="*/ 152 h 227"/>
              <a:gd name="T32" fmla="*/ 316 w 967"/>
              <a:gd name="T33" fmla="*/ 167 h 227"/>
              <a:gd name="T34" fmla="*/ 340 w 967"/>
              <a:gd name="T35" fmla="*/ 160 h 227"/>
              <a:gd name="T36" fmla="*/ 346 w 967"/>
              <a:gd name="T37" fmla="*/ 139 h 227"/>
              <a:gd name="T38" fmla="*/ 351 w 967"/>
              <a:gd name="T39" fmla="*/ 113 h 227"/>
              <a:gd name="T40" fmla="*/ 380 w 967"/>
              <a:gd name="T41" fmla="*/ 99 h 227"/>
              <a:gd name="T42" fmla="*/ 394 w 967"/>
              <a:gd name="T43" fmla="*/ 122 h 227"/>
              <a:gd name="T44" fmla="*/ 407 w 967"/>
              <a:gd name="T45" fmla="*/ 134 h 227"/>
              <a:gd name="T46" fmla="*/ 433 w 967"/>
              <a:gd name="T47" fmla="*/ 125 h 227"/>
              <a:gd name="T48" fmla="*/ 443 w 967"/>
              <a:gd name="T49" fmla="*/ 108 h 227"/>
              <a:gd name="T50" fmla="*/ 421 w 967"/>
              <a:gd name="T51" fmla="*/ 96 h 227"/>
              <a:gd name="T52" fmla="*/ 424 w 967"/>
              <a:gd name="T53" fmla="*/ 80 h 227"/>
              <a:gd name="T54" fmla="*/ 438 w 967"/>
              <a:gd name="T55" fmla="*/ 61 h 227"/>
              <a:gd name="T56" fmla="*/ 436 w 967"/>
              <a:gd name="T57" fmla="*/ 35 h 227"/>
              <a:gd name="T58" fmla="*/ 461 w 967"/>
              <a:gd name="T59" fmla="*/ 26 h 227"/>
              <a:gd name="T60" fmla="*/ 482 w 967"/>
              <a:gd name="T61" fmla="*/ 12 h 227"/>
              <a:gd name="T62" fmla="*/ 511 w 967"/>
              <a:gd name="T63" fmla="*/ 15 h 227"/>
              <a:gd name="T64" fmla="*/ 538 w 967"/>
              <a:gd name="T65" fmla="*/ 8 h 227"/>
              <a:gd name="T66" fmla="*/ 555 w 967"/>
              <a:gd name="T67" fmla="*/ 26 h 227"/>
              <a:gd name="T68" fmla="*/ 583 w 967"/>
              <a:gd name="T69" fmla="*/ 28 h 227"/>
              <a:gd name="T70" fmla="*/ 607 w 967"/>
              <a:gd name="T71" fmla="*/ 24 h 227"/>
              <a:gd name="T72" fmla="*/ 637 w 967"/>
              <a:gd name="T73" fmla="*/ 10 h 227"/>
              <a:gd name="T74" fmla="*/ 665 w 967"/>
              <a:gd name="T75" fmla="*/ 5 h 227"/>
              <a:gd name="T76" fmla="*/ 688 w 967"/>
              <a:gd name="T77" fmla="*/ 7 h 227"/>
              <a:gd name="T78" fmla="*/ 714 w 967"/>
              <a:gd name="T79" fmla="*/ 5 h 227"/>
              <a:gd name="T80" fmla="*/ 738 w 967"/>
              <a:gd name="T81" fmla="*/ 1 h 227"/>
              <a:gd name="T82" fmla="*/ 752 w 967"/>
              <a:gd name="T83" fmla="*/ 12 h 227"/>
              <a:gd name="T84" fmla="*/ 771 w 967"/>
              <a:gd name="T85" fmla="*/ 17 h 227"/>
              <a:gd name="T86" fmla="*/ 798 w 967"/>
              <a:gd name="T87" fmla="*/ 21 h 227"/>
              <a:gd name="T88" fmla="*/ 818 w 967"/>
              <a:gd name="T89" fmla="*/ 24 h 227"/>
              <a:gd name="T90" fmla="*/ 845 w 967"/>
              <a:gd name="T91" fmla="*/ 28 h 227"/>
              <a:gd name="T92" fmla="*/ 862 w 967"/>
              <a:gd name="T93" fmla="*/ 47 h 227"/>
              <a:gd name="T94" fmla="*/ 885 w 967"/>
              <a:gd name="T95" fmla="*/ 52 h 227"/>
              <a:gd name="T96" fmla="*/ 906 w 967"/>
              <a:gd name="T97" fmla="*/ 54 h 227"/>
              <a:gd name="T98" fmla="*/ 932 w 967"/>
              <a:gd name="T99" fmla="*/ 63 h 227"/>
              <a:gd name="T100" fmla="*/ 951 w 967"/>
              <a:gd name="T101" fmla="*/ 56 h 227"/>
              <a:gd name="T102" fmla="*/ 967 w 967"/>
              <a:gd name="T103" fmla="*/ 56 h 227"/>
              <a:gd name="T104" fmla="*/ 960 w 967"/>
              <a:gd name="T105" fmla="*/ 83 h 227"/>
              <a:gd name="T106" fmla="*/ 939 w 967"/>
              <a:gd name="T107" fmla="*/ 89 h 227"/>
              <a:gd name="T108" fmla="*/ 925 w 967"/>
              <a:gd name="T109" fmla="*/ 103 h 227"/>
              <a:gd name="T110" fmla="*/ 909 w 967"/>
              <a:gd name="T111" fmla="*/ 127 h 227"/>
              <a:gd name="T112" fmla="*/ 897 w 967"/>
              <a:gd name="T113" fmla="*/ 152 h 227"/>
              <a:gd name="T114" fmla="*/ 887 w 967"/>
              <a:gd name="T115" fmla="*/ 176 h 227"/>
              <a:gd name="T116" fmla="*/ 864 w 967"/>
              <a:gd name="T117" fmla="*/ 193 h 227"/>
              <a:gd name="T118" fmla="*/ 850 w 967"/>
              <a:gd name="T11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396"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7"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8" name="Freeform 453"/>
          <p:cNvSpPr>
            <a:spLocks noEditPoints="1"/>
          </p:cNvSpPr>
          <p:nvPr/>
        </p:nvSpPr>
        <p:spPr bwMode="auto">
          <a:xfrm>
            <a:off x="5948363" y="2716213"/>
            <a:ext cx="1152525" cy="1069975"/>
          </a:xfrm>
          <a:custGeom>
            <a:avLst/>
            <a:gdLst>
              <a:gd name="T0" fmla="*/ 2147483647 w 726"/>
              <a:gd name="T1" fmla="*/ 2147483647 h 674"/>
              <a:gd name="T2" fmla="*/ 2147483647 w 726"/>
              <a:gd name="T3" fmla="*/ 2147483647 h 674"/>
              <a:gd name="T4" fmla="*/ 2147483647 w 726"/>
              <a:gd name="T5" fmla="*/ 2147483647 h 674"/>
              <a:gd name="T6" fmla="*/ 2147483647 w 726"/>
              <a:gd name="T7" fmla="*/ 2147483647 h 674"/>
              <a:gd name="T8" fmla="*/ 2147483647 w 726"/>
              <a:gd name="T9" fmla="*/ 2147483647 h 674"/>
              <a:gd name="T10" fmla="*/ 2147483647 w 726"/>
              <a:gd name="T11" fmla="*/ 2147483647 h 674"/>
              <a:gd name="T12" fmla="*/ 2147483647 w 726"/>
              <a:gd name="T13" fmla="*/ 2147483647 h 674"/>
              <a:gd name="T14" fmla="*/ 2147483647 w 726"/>
              <a:gd name="T15" fmla="*/ 2147483647 h 674"/>
              <a:gd name="T16" fmla="*/ 2147483647 w 726"/>
              <a:gd name="T17" fmla="*/ 2147483647 h 674"/>
              <a:gd name="T18" fmla="*/ 2147483647 w 726"/>
              <a:gd name="T19" fmla="*/ 2147483647 h 674"/>
              <a:gd name="T20" fmla="*/ 2147483647 w 726"/>
              <a:gd name="T21" fmla="*/ 2147483647 h 674"/>
              <a:gd name="T22" fmla="*/ 2147483647 w 726"/>
              <a:gd name="T23" fmla="*/ 2147483647 h 674"/>
              <a:gd name="T24" fmla="*/ 2147483647 w 726"/>
              <a:gd name="T25" fmla="*/ 2147483647 h 674"/>
              <a:gd name="T26" fmla="*/ 2147483647 w 726"/>
              <a:gd name="T27" fmla="*/ 2147483647 h 674"/>
              <a:gd name="T28" fmla="*/ 2147483647 w 726"/>
              <a:gd name="T29" fmla="*/ 2147483647 h 674"/>
              <a:gd name="T30" fmla="*/ 2147483647 w 726"/>
              <a:gd name="T31" fmla="*/ 2147483647 h 674"/>
              <a:gd name="T32" fmla="*/ 2147483647 w 726"/>
              <a:gd name="T33" fmla="*/ 2147483647 h 674"/>
              <a:gd name="T34" fmla="*/ 2147483647 w 726"/>
              <a:gd name="T35" fmla="*/ 2147483647 h 674"/>
              <a:gd name="T36" fmla="*/ 2147483647 w 726"/>
              <a:gd name="T37" fmla="*/ 2147483647 h 674"/>
              <a:gd name="T38" fmla="*/ 2147483647 w 726"/>
              <a:gd name="T39" fmla="*/ 2147483647 h 674"/>
              <a:gd name="T40" fmla="*/ 2147483647 w 726"/>
              <a:gd name="T41" fmla="*/ 2147483647 h 674"/>
              <a:gd name="T42" fmla="*/ 2147483647 w 726"/>
              <a:gd name="T43" fmla="*/ 2147483647 h 674"/>
              <a:gd name="T44" fmla="*/ 2147483647 w 726"/>
              <a:gd name="T45" fmla="*/ 2147483647 h 674"/>
              <a:gd name="T46" fmla="*/ 2147483647 w 726"/>
              <a:gd name="T47" fmla="*/ 2147483647 h 674"/>
              <a:gd name="T48" fmla="*/ 2147483647 w 726"/>
              <a:gd name="T49" fmla="*/ 2147483647 h 674"/>
              <a:gd name="T50" fmla="*/ 2147483647 w 726"/>
              <a:gd name="T51" fmla="*/ 2147483647 h 674"/>
              <a:gd name="T52" fmla="*/ 2147483647 w 726"/>
              <a:gd name="T53" fmla="*/ 2147483647 h 674"/>
              <a:gd name="T54" fmla="*/ 2147483647 w 726"/>
              <a:gd name="T55" fmla="*/ 2147483647 h 674"/>
              <a:gd name="T56" fmla="*/ 2147483647 w 726"/>
              <a:gd name="T57" fmla="*/ 2147483647 h 674"/>
              <a:gd name="T58" fmla="*/ 2147483647 w 726"/>
              <a:gd name="T59" fmla="*/ 2147483647 h 674"/>
              <a:gd name="T60" fmla="*/ 2147483647 w 726"/>
              <a:gd name="T61" fmla="*/ 2147483647 h 674"/>
              <a:gd name="T62" fmla="*/ 2147483647 w 726"/>
              <a:gd name="T63" fmla="*/ 2147483647 h 674"/>
              <a:gd name="T64" fmla="*/ 2147483647 w 726"/>
              <a:gd name="T65" fmla="*/ 2147483647 h 674"/>
              <a:gd name="T66" fmla="*/ 2147483647 w 726"/>
              <a:gd name="T67" fmla="*/ 2147483647 h 674"/>
              <a:gd name="T68" fmla="*/ 2147483647 w 726"/>
              <a:gd name="T69" fmla="*/ 2147483647 h 674"/>
              <a:gd name="T70" fmla="*/ 2147483647 w 726"/>
              <a:gd name="T71" fmla="*/ 2147483647 h 674"/>
              <a:gd name="T72" fmla="*/ 2147483647 w 726"/>
              <a:gd name="T73" fmla="*/ 2147483647 h 674"/>
              <a:gd name="T74" fmla="*/ 2147483647 w 726"/>
              <a:gd name="T75" fmla="*/ 2147483647 h 674"/>
              <a:gd name="T76" fmla="*/ 2147483647 w 726"/>
              <a:gd name="T77" fmla="*/ 2147483647 h 674"/>
              <a:gd name="T78" fmla="*/ 2147483647 w 726"/>
              <a:gd name="T79" fmla="*/ 2147483647 h 674"/>
              <a:gd name="T80" fmla="*/ 2147483647 w 726"/>
              <a:gd name="T81" fmla="*/ 2147483647 h 674"/>
              <a:gd name="T82" fmla="*/ 2147483647 w 726"/>
              <a:gd name="T83" fmla="*/ 2147483647 h 674"/>
              <a:gd name="T84" fmla="*/ 2147483647 w 726"/>
              <a:gd name="T85" fmla="*/ 2147483647 h 674"/>
              <a:gd name="T86" fmla="*/ 2147483647 w 726"/>
              <a:gd name="T87" fmla="*/ 2147483647 h 674"/>
              <a:gd name="T88" fmla="*/ 2147483647 w 726"/>
              <a:gd name="T89" fmla="*/ 2147483647 h 674"/>
              <a:gd name="T90" fmla="*/ 2147483647 w 726"/>
              <a:gd name="T91" fmla="*/ 2147483647 h 674"/>
              <a:gd name="T92" fmla="*/ 2147483647 w 726"/>
              <a:gd name="T93" fmla="*/ 2147483647 h 674"/>
              <a:gd name="T94" fmla="*/ 2147483647 w 726"/>
              <a:gd name="T95" fmla="*/ 2147483647 h 674"/>
              <a:gd name="T96" fmla="*/ 2147483647 w 726"/>
              <a:gd name="T97" fmla="*/ 2147483647 h 674"/>
              <a:gd name="T98" fmla="*/ 2147483647 w 726"/>
              <a:gd name="T99" fmla="*/ 2147483647 h 674"/>
              <a:gd name="T100" fmla="*/ 2147483647 w 726"/>
              <a:gd name="T101" fmla="*/ 2147483647 h 674"/>
              <a:gd name="T102" fmla="*/ 2147483647 w 726"/>
              <a:gd name="T103" fmla="*/ 2147483647 h 674"/>
              <a:gd name="T104" fmla="*/ 2147483647 w 726"/>
              <a:gd name="T105" fmla="*/ 2147483647 h 674"/>
              <a:gd name="T106" fmla="*/ 2147483647 w 726"/>
              <a:gd name="T107" fmla="*/ 2147483647 h 674"/>
              <a:gd name="T108" fmla="*/ 2147483647 w 726"/>
              <a:gd name="T109" fmla="*/ 2147483647 h 674"/>
              <a:gd name="T110" fmla="*/ 2147483647 w 726"/>
              <a:gd name="T111" fmla="*/ 2147483647 h 674"/>
              <a:gd name="T112" fmla="*/ 2147483647 w 726"/>
              <a:gd name="T113" fmla="*/ 2147483647 h 674"/>
              <a:gd name="T114" fmla="*/ 2147483647 w 726"/>
              <a:gd name="T115" fmla="*/ 2147483647 h 674"/>
              <a:gd name="T116" fmla="*/ 2147483647 w 726"/>
              <a:gd name="T117" fmla="*/ 2147483647 h 674"/>
              <a:gd name="T118" fmla="*/ 2147483647 w 726"/>
              <a:gd name="T119" fmla="*/ 2147483647 h 674"/>
              <a:gd name="T120" fmla="*/ 2147483647 w 726"/>
              <a:gd name="T121" fmla="*/ 2147483647 h 674"/>
              <a:gd name="T122" fmla="*/ 2147483647 w 726"/>
              <a:gd name="T123" fmla="*/ 2147483647 h 674"/>
              <a:gd name="T124" fmla="*/ 2147483647 w 726"/>
              <a:gd name="T125" fmla="*/ 2147483647 h 6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26"/>
              <a:gd name="T190" fmla="*/ 0 h 674"/>
              <a:gd name="T191" fmla="*/ 726 w 726"/>
              <a:gd name="T192" fmla="*/ 674 h 6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99"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0"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1"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2"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3"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4"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5"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6"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7"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8"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9"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0"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1"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413" name="Freeform 468"/>
          <p:cNvSpPr>
            <a:spLocks noEditPoints="1"/>
          </p:cNvSpPr>
          <p:nvPr/>
        </p:nvSpPr>
        <p:spPr bwMode="auto">
          <a:xfrm>
            <a:off x="7078663" y="3571875"/>
            <a:ext cx="112712" cy="166688"/>
          </a:xfrm>
          <a:custGeom>
            <a:avLst/>
            <a:gdLst>
              <a:gd name="T0" fmla="*/ 2147483647 w 71"/>
              <a:gd name="T1" fmla="*/ 2147483647 h 105"/>
              <a:gd name="T2" fmla="*/ 2147483647 w 71"/>
              <a:gd name="T3" fmla="*/ 2147483647 h 105"/>
              <a:gd name="T4" fmla="*/ 2147483647 w 71"/>
              <a:gd name="T5" fmla="*/ 2147483647 h 105"/>
              <a:gd name="T6" fmla="*/ 2147483647 w 71"/>
              <a:gd name="T7" fmla="*/ 2147483647 h 105"/>
              <a:gd name="T8" fmla="*/ 2147483647 w 71"/>
              <a:gd name="T9" fmla="*/ 2147483647 h 105"/>
              <a:gd name="T10" fmla="*/ 2147483647 w 71"/>
              <a:gd name="T11" fmla="*/ 2147483647 h 105"/>
              <a:gd name="T12" fmla="*/ 2147483647 w 71"/>
              <a:gd name="T13" fmla="*/ 2147483647 h 105"/>
              <a:gd name="T14" fmla="*/ 2147483647 w 71"/>
              <a:gd name="T15" fmla="*/ 2147483647 h 105"/>
              <a:gd name="T16" fmla="*/ 2147483647 w 71"/>
              <a:gd name="T17" fmla="*/ 2147483647 h 105"/>
              <a:gd name="T18" fmla="*/ 2147483647 w 71"/>
              <a:gd name="T19" fmla="*/ 2147483647 h 105"/>
              <a:gd name="T20" fmla="*/ 2147483647 w 71"/>
              <a:gd name="T21" fmla="*/ 2147483647 h 105"/>
              <a:gd name="T22" fmla="*/ 2147483647 w 71"/>
              <a:gd name="T23" fmla="*/ 2147483647 h 105"/>
              <a:gd name="T24" fmla="*/ 2147483647 w 71"/>
              <a:gd name="T25" fmla="*/ 2147483647 h 105"/>
              <a:gd name="T26" fmla="*/ 2147483647 w 71"/>
              <a:gd name="T27" fmla="*/ 2147483647 h 105"/>
              <a:gd name="T28" fmla="*/ 2147483647 w 71"/>
              <a:gd name="T29" fmla="*/ 2147483647 h 105"/>
              <a:gd name="T30" fmla="*/ 2147483647 w 71"/>
              <a:gd name="T31" fmla="*/ 2147483647 h 105"/>
              <a:gd name="T32" fmla="*/ 2147483647 w 71"/>
              <a:gd name="T33" fmla="*/ 2147483647 h 105"/>
              <a:gd name="T34" fmla="*/ 2147483647 w 71"/>
              <a:gd name="T35" fmla="*/ 2147483647 h 105"/>
              <a:gd name="T36" fmla="*/ 2147483647 w 71"/>
              <a:gd name="T37" fmla="*/ 2147483647 h 105"/>
              <a:gd name="T38" fmla="*/ 2147483647 w 71"/>
              <a:gd name="T39" fmla="*/ 2147483647 h 105"/>
              <a:gd name="T40" fmla="*/ 2147483647 w 71"/>
              <a:gd name="T41" fmla="*/ 2147483647 h 105"/>
              <a:gd name="T42" fmla="*/ 2147483647 w 71"/>
              <a:gd name="T43" fmla="*/ 2147483647 h 105"/>
              <a:gd name="T44" fmla="*/ 2147483647 w 71"/>
              <a:gd name="T45" fmla="*/ 2147483647 h 105"/>
              <a:gd name="T46" fmla="*/ 2147483647 w 71"/>
              <a:gd name="T47" fmla="*/ 2147483647 h 105"/>
              <a:gd name="T48" fmla="*/ 2147483647 w 71"/>
              <a:gd name="T49" fmla="*/ 2147483647 h 105"/>
              <a:gd name="T50" fmla="*/ 2147483647 w 71"/>
              <a:gd name="T51" fmla="*/ 2147483647 h 105"/>
              <a:gd name="T52" fmla="*/ 2147483647 w 71"/>
              <a:gd name="T53" fmla="*/ 2147483647 h 105"/>
              <a:gd name="T54" fmla="*/ 2147483647 w 71"/>
              <a:gd name="T55" fmla="*/ 2147483647 h 105"/>
              <a:gd name="T56" fmla="*/ 2147483647 w 71"/>
              <a:gd name="T57" fmla="*/ 2147483647 h 105"/>
              <a:gd name="T58" fmla="*/ 2147483647 w 71"/>
              <a:gd name="T59" fmla="*/ 2147483647 h 105"/>
              <a:gd name="T60" fmla="*/ 2147483647 w 71"/>
              <a:gd name="T61" fmla="*/ 2147483647 h 105"/>
              <a:gd name="T62" fmla="*/ 2147483647 w 71"/>
              <a:gd name="T63" fmla="*/ 2147483647 h 105"/>
              <a:gd name="T64" fmla="*/ 2147483647 w 71"/>
              <a:gd name="T65" fmla="*/ 2147483647 h 105"/>
              <a:gd name="T66" fmla="*/ 2147483647 w 71"/>
              <a:gd name="T67" fmla="*/ 2147483647 h 105"/>
              <a:gd name="T68" fmla="*/ 2147483647 w 71"/>
              <a:gd name="T69" fmla="*/ 2147483647 h 105"/>
              <a:gd name="T70" fmla="*/ 2147483647 w 71"/>
              <a:gd name="T71" fmla="*/ 2147483647 h 105"/>
              <a:gd name="T72" fmla="*/ 2147483647 w 71"/>
              <a:gd name="T73" fmla="*/ 2147483647 h 105"/>
              <a:gd name="T74" fmla="*/ 2147483647 w 71"/>
              <a:gd name="T75" fmla="*/ 2147483647 h 105"/>
              <a:gd name="T76" fmla="*/ 2147483647 w 71"/>
              <a:gd name="T77" fmla="*/ 2147483647 h 105"/>
              <a:gd name="T78" fmla="*/ 0 w 71"/>
              <a:gd name="T79" fmla="*/ 2147483647 h 105"/>
              <a:gd name="T80" fmla="*/ 2147483647 w 71"/>
              <a:gd name="T81" fmla="*/ 2147483647 h 105"/>
              <a:gd name="T82" fmla="*/ 0 w 71"/>
              <a:gd name="T83" fmla="*/ 2147483647 h 105"/>
              <a:gd name="T84" fmla="*/ 2147483647 w 71"/>
              <a:gd name="T85" fmla="*/ 2147483647 h 105"/>
              <a:gd name="T86" fmla="*/ 2147483647 w 71"/>
              <a:gd name="T87" fmla="*/ 2147483647 h 105"/>
              <a:gd name="T88" fmla="*/ 2147483647 w 71"/>
              <a:gd name="T89" fmla="*/ 2147483647 h 105"/>
              <a:gd name="T90" fmla="*/ 2147483647 w 71"/>
              <a:gd name="T91" fmla="*/ 2147483647 h 105"/>
              <a:gd name="T92" fmla="*/ 2147483647 w 71"/>
              <a:gd name="T93" fmla="*/ 2147483647 h 105"/>
              <a:gd name="T94" fmla="*/ 2147483647 w 71"/>
              <a:gd name="T95" fmla="*/ 2147483647 h 105"/>
              <a:gd name="T96" fmla="*/ 2147483647 w 71"/>
              <a:gd name="T97" fmla="*/ 2147483647 h 105"/>
              <a:gd name="T98" fmla="*/ 2147483647 w 71"/>
              <a:gd name="T99" fmla="*/ 2147483647 h 105"/>
              <a:gd name="T100" fmla="*/ 2147483647 w 71"/>
              <a:gd name="T101" fmla="*/ 2147483647 h 105"/>
              <a:gd name="T102" fmla="*/ 2147483647 w 71"/>
              <a:gd name="T103" fmla="*/ 2147483647 h 105"/>
              <a:gd name="T104" fmla="*/ 2147483647 w 71"/>
              <a:gd name="T105" fmla="*/ 2147483647 h 105"/>
              <a:gd name="T106" fmla="*/ 2147483647 w 71"/>
              <a:gd name="T107" fmla="*/ 2147483647 h 105"/>
              <a:gd name="T108" fmla="*/ 2147483647 w 71"/>
              <a:gd name="T109" fmla="*/ 2147483647 h 105"/>
              <a:gd name="T110" fmla="*/ 2147483647 w 71"/>
              <a:gd name="T111" fmla="*/ 2147483647 h 105"/>
              <a:gd name="T112" fmla="*/ 2147483647 w 71"/>
              <a:gd name="T113" fmla="*/ 2147483647 h 105"/>
              <a:gd name="T114" fmla="*/ 2147483647 w 71"/>
              <a:gd name="T115" fmla="*/ 2147483647 h 105"/>
              <a:gd name="T116" fmla="*/ 2147483647 w 71"/>
              <a:gd name="T117" fmla="*/ 2147483647 h 105"/>
              <a:gd name="T118" fmla="*/ 2147483647 w 71"/>
              <a:gd name="T119" fmla="*/ 2147483647 h 105"/>
              <a:gd name="T120" fmla="*/ 2147483647 w 71"/>
              <a:gd name="T121" fmla="*/ 2147483647 h 10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1"/>
              <a:gd name="T184" fmla="*/ 0 h 105"/>
              <a:gd name="T185" fmla="*/ 71 w 71"/>
              <a:gd name="T186" fmla="*/ 105 h 10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1" h="105">
                <a:moveTo>
                  <a:pt x="8" y="63"/>
                </a:moveTo>
                <a:lnTo>
                  <a:pt x="10" y="65"/>
                </a:lnTo>
                <a:lnTo>
                  <a:pt x="8" y="65"/>
                </a:lnTo>
                <a:lnTo>
                  <a:pt x="7" y="67"/>
                </a:lnTo>
                <a:lnTo>
                  <a:pt x="7" y="63"/>
                </a:lnTo>
                <a:lnTo>
                  <a:pt x="8" y="63"/>
                </a:lnTo>
                <a:close/>
                <a:moveTo>
                  <a:pt x="68" y="35"/>
                </a:moveTo>
                <a:lnTo>
                  <a:pt x="68" y="35"/>
                </a:lnTo>
                <a:lnTo>
                  <a:pt x="66" y="35"/>
                </a:lnTo>
                <a:lnTo>
                  <a:pt x="68" y="33"/>
                </a:lnTo>
                <a:lnTo>
                  <a:pt x="68" y="35"/>
                </a:lnTo>
                <a:close/>
                <a:moveTo>
                  <a:pt x="22" y="37"/>
                </a:moveTo>
                <a:lnTo>
                  <a:pt x="22" y="39"/>
                </a:lnTo>
                <a:lnTo>
                  <a:pt x="21" y="37"/>
                </a:lnTo>
                <a:lnTo>
                  <a:pt x="22" y="35"/>
                </a:lnTo>
                <a:lnTo>
                  <a:pt x="22" y="33"/>
                </a:lnTo>
                <a:lnTo>
                  <a:pt x="24" y="33"/>
                </a:lnTo>
                <a:lnTo>
                  <a:pt x="24" y="35"/>
                </a:lnTo>
                <a:lnTo>
                  <a:pt x="22" y="37"/>
                </a:lnTo>
                <a:close/>
                <a:moveTo>
                  <a:pt x="35" y="23"/>
                </a:moveTo>
                <a:lnTo>
                  <a:pt x="35" y="23"/>
                </a:lnTo>
                <a:lnTo>
                  <a:pt x="33" y="23"/>
                </a:lnTo>
                <a:lnTo>
                  <a:pt x="33" y="21"/>
                </a:lnTo>
                <a:lnTo>
                  <a:pt x="35" y="23"/>
                </a:lnTo>
                <a:close/>
                <a:moveTo>
                  <a:pt x="35" y="19"/>
                </a:moveTo>
                <a:lnTo>
                  <a:pt x="35" y="19"/>
                </a:lnTo>
                <a:lnTo>
                  <a:pt x="33" y="19"/>
                </a:lnTo>
                <a:lnTo>
                  <a:pt x="35" y="18"/>
                </a:lnTo>
                <a:lnTo>
                  <a:pt x="35" y="19"/>
                </a:lnTo>
                <a:close/>
                <a:moveTo>
                  <a:pt x="17" y="30"/>
                </a:moveTo>
                <a:lnTo>
                  <a:pt x="19" y="30"/>
                </a:lnTo>
                <a:lnTo>
                  <a:pt x="21" y="30"/>
                </a:lnTo>
                <a:lnTo>
                  <a:pt x="19" y="32"/>
                </a:lnTo>
                <a:lnTo>
                  <a:pt x="19" y="33"/>
                </a:lnTo>
                <a:lnTo>
                  <a:pt x="19" y="35"/>
                </a:lnTo>
                <a:lnTo>
                  <a:pt x="17" y="35"/>
                </a:lnTo>
                <a:lnTo>
                  <a:pt x="17" y="33"/>
                </a:lnTo>
                <a:lnTo>
                  <a:pt x="15" y="35"/>
                </a:lnTo>
                <a:lnTo>
                  <a:pt x="15" y="37"/>
                </a:lnTo>
                <a:lnTo>
                  <a:pt x="17" y="39"/>
                </a:lnTo>
                <a:lnTo>
                  <a:pt x="17" y="40"/>
                </a:lnTo>
                <a:lnTo>
                  <a:pt x="17" y="42"/>
                </a:lnTo>
                <a:lnTo>
                  <a:pt x="17" y="44"/>
                </a:lnTo>
                <a:lnTo>
                  <a:pt x="19" y="44"/>
                </a:lnTo>
                <a:lnTo>
                  <a:pt x="19" y="46"/>
                </a:lnTo>
                <a:lnTo>
                  <a:pt x="17" y="47"/>
                </a:lnTo>
                <a:lnTo>
                  <a:pt x="15" y="47"/>
                </a:lnTo>
                <a:lnTo>
                  <a:pt x="14" y="47"/>
                </a:lnTo>
                <a:lnTo>
                  <a:pt x="12" y="47"/>
                </a:lnTo>
                <a:lnTo>
                  <a:pt x="10" y="47"/>
                </a:lnTo>
                <a:lnTo>
                  <a:pt x="10" y="46"/>
                </a:lnTo>
                <a:lnTo>
                  <a:pt x="10" y="44"/>
                </a:lnTo>
                <a:lnTo>
                  <a:pt x="10" y="42"/>
                </a:lnTo>
                <a:lnTo>
                  <a:pt x="10" y="39"/>
                </a:lnTo>
                <a:lnTo>
                  <a:pt x="10" y="33"/>
                </a:lnTo>
                <a:lnTo>
                  <a:pt x="12" y="33"/>
                </a:lnTo>
                <a:lnTo>
                  <a:pt x="12" y="28"/>
                </a:lnTo>
                <a:lnTo>
                  <a:pt x="12" y="26"/>
                </a:lnTo>
                <a:lnTo>
                  <a:pt x="12" y="25"/>
                </a:lnTo>
                <a:lnTo>
                  <a:pt x="12" y="21"/>
                </a:lnTo>
                <a:lnTo>
                  <a:pt x="12" y="19"/>
                </a:lnTo>
                <a:lnTo>
                  <a:pt x="12" y="18"/>
                </a:lnTo>
                <a:lnTo>
                  <a:pt x="14" y="16"/>
                </a:lnTo>
                <a:lnTo>
                  <a:pt x="14" y="18"/>
                </a:lnTo>
                <a:lnTo>
                  <a:pt x="15" y="18"/>
                </a:lnTo>
                <a:lnTo>
                  <a:pt x="15" y="19"/>
                </a:lnTo>
                <a:lnTo>
                  <a:pt x="15" y="21"/>
                </a:lnTo>
                <a:lnTo>
                  <a:pt x="15" y="23"/>
                </a:lnTo>
                <a:lnTo>
                  <a:pt x="15" y="25"/>
                </a:lnTo>
                <a:lnTo>
                  <a:pt x="15" y="26"/>
                </a:lnTo>
                <a:lnTo>
                  <a:pt x="15" y="28"/>
                </a:lnTo>
                <a:lnTo>
                  <a:pt x="17" y="30"/>
                </a:lnTo>
                <a:close/>
                <a:moveTo>
                  <a:pt x="14" y="16"/>
                </a:moveTo>
                <a:lnTo>
                  <a:pt x="12" y="16"/>
                </a:lnTo>
                <a:lnTo>
                  <a:pt x="12" y="14"/>
                </a:lnTo>
                <a:lnTo>
                  <a:pt x="12" y="12"/>
                </a:lnTo>
                <a:lnTo>
                  <a:pt x="14" y="12"/>
                </a:lnTo>
                <a:lnTo>
                  <a:pt x="14" y="14"/>
                </a:lnTo>
                <a:lnTo>
                  <a:pt x="14" y="16"/>
                </a:lnTo>
                <a:close/>
                <a:moveTo>
                  <a:pt x="43" y="6"/>
                </a:moveTo>
                <a:lnTo>
                  <a:pt x="45" y="6"/>
                </a:lnTo>
                <a:lnTo>
                  <a:pt x="47" y="7"/>
                </a:lnTo>
                <a:lnTo>
                  <a:pt x="47" y="9"/>
                </a:lnTo>
                <a:lnTo>
                  <a:pt x="49" y="11"/>
                </a:lnTo>
                <a:lnTo>
                  <a:pt x="50" y="12"/>
                </a:lnTo>
                <a:lnTo>
                  <a:pt x="52" y="14"/>
                </a:lnTo>
                <a:lnTo>
                  <a:pt x="52" y="16"/>
                </a:lnTo>
                <a:lnTo>
                  <a:pt x="54" y="18"/>
                </a:lnTo>
                <a:lnTo>
                  <a:pt x="54" y="19"/>
                </a:lnTo>
                <a:lnTo>
                  <a:pt x="56" y="21"/>
                </a:lnTo>
                <a:lnTo>
                  <a:pt x="57" y="23"/>
                </a:lnTo>
                <a:lnTo>
                  <a:pt x="57" y="25"/>
                </a:lnTo>
                <a:lnTo>
                  <a:pt x="59" y="26"/>
                </a:lnTo>
                <a:lnTo>
                  <a:pt x="59" y="28"/>
                </a:lnTo>
                <a:lnTo>
                  <a:pt x="59" y="32"/>
                </a:lnTo>
                <a:lnTo>
                  <a:pt x="59" y="33"/>
                </a:lnTo>
                <a:lnTo>
                  <a:pt x="59" y="37"/>
                </a:lnTo>
                <a:lnTo>
                  <a:pt x="61" y="37"/>
                </a:lnTo>
                <a:lnTo>
                  <a:pt x="61" y="39"/>
                </a:lnTo>
                <a:lnTo>
                  <a:pt x="59" y="39"/>
                </a:lnTo>
                <a:lnTo>
                  <a:pt x="59" y="40"/>
                </a:lnTo>
                <a:lnTo>
                  <a:pt x="59" y="42"/>
                </a:lnTo>
                <a:lnTo>
                  <a:pt x="59" y="44"/>
                </a:lnTo>
                <a:lnTo>
                  <a:pt x="59" y="47"/>
                </a:lnTo>
                <a:lnTo>
                  <a:pt x="59" y="49"/>
                </a:lnTo>
                <a:lnTo>
                  <a:pt x="57" y="49"/>
                </a:lnTo>
                <a:lnTo>
                  <a:pt x="57" y="53"/>
                </a:lnTo>
                <a:lnTo>
                  <a:pt x="57" y="56"/>
                </a:lnTo>
                <a:lnTo>
                  <a:pt x="57" y="60"/>
                </a:lnTo>
                <a:lnTo>
                  <a:pt x="57" y="61"/>
                </a:lnTo>
                <a:lnTo>
                  <a:pt x="59" y="63"/>
                </a:lnTo>
                <a:lnTo>
                  <a:pt x="59" y="65"/>
                </a:lnTo>
                <a:lnTo>
                  <a:pt x="59" y="67"/>
                </a:lnTo>
                <a:lnTo>
                  <a:pt x="59" y="68"/>
                </a:lnTo>
                <a:lnTo>
                  <a:pt x="59" y="70"/>
                </a:lnTo>
                <a:lnTo>
                  <a:pt x="59" y="72"/>
                </a:lnTo>
                <a:lnTo>
                  <a:pt x="61" y="72"/>
                </a:lnTo>
                <a:lnTo>
                  <a:pt x="61" y="74"/>
                </a:lnTo>
                <a:lnTo>
                  <a:pt x="61" y="75"/>
                </a:lnTo>
                <a:lnTo>
                  <a:pt x="63" y="77"/>
                </a:lnTo>
                <a:lnTo>
                  <a:pt x="63" y="79"/>
                </a:lnTo>
                <a:lnTo>
                  <a:pt x="63" y="81"/>
                </a:lnTo>
                <a:lnTo>
                  <a:pt x="63" y="82"/>
                </a:lnTo>
                <a:lnTo>
                  <a:pt x="63" y="84"/>
                </a:lnTo>
                <a:lnTo>
                  <a:pt x="64" y="86"/>
                </a:lnTo>
                <a:lnTo>
                  <a:pt x="64" y="88"/>
                </a:lnTo>
                <a:lnTo>
                  <a:pt x="64" y="89"/>
                </a:lnTo>
                <a:lnTo>
                  <a:pt x="66" y="91"/>
                </a:lnTo>
                <a:lnTo>
                  <a:pt x="66" y="93"/>
                </a:lnTo>
                <a:lnTo>
                  <a:pt x="68" y="96"/>
                </a:lnTo>
                <a:lnTo>
                  <a:pt x="70" y="96"/>
                </a:lnTo>
                <a:lnTo>
                  <a:pt x="70" y="98"/>
                </a:lnTo>
                <a:lnTo>
                  <a:pt x="71" y="98"/>
                </a:lnTo>
                <a:lnTo>
                  <a:pt x="71" y="100"/>
                </a:lnTo>
                <a:lnTo>
                  <a:pt x="70" y="100"/>
                </a:lnTo>
                <a:lnTo>
                  <a:pt x="66" y="102"/>
                </a:lnTo>
                <a:lnTo>
                  <a:pt x="64" y="103"/>
                </a:lnTo>
                <a:lnTo>
                  <a:pt x="63" y="103"/>
                </a:lnTo>
                <a:lnTo>
                  <a:pt x="61" y="103"/>
                </a:lnTo>
                <a:lnTo>
                  <a:pt x="59" y="103"/>
                </a:lnTo>
                <a:lnTo>
                  <a:pt x="56" y="105"/>
                </a:lnTo>
                <a:lnTo>
                  <a:pt x="52" y="103"/>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5" y="105"/>
                </a:lnTo>
                <a:lnTo>
                  <a:pt x="14" y="105"/>
                </a:lnTo>
                <a:lnTo>
                  <a:pt x="12" y="105"/>
                </a:lnTo>
                <a:lnTo>
                  <a:pt x="10" y="105"/>
                </a:lnTo>
                <a:lnTo>
                  <a:pt x="8" y="105"/>
                </a:lnTo>
                <a:lnTo>
                  <a:pt x="7" y="105"/>
                </a:lnTo>
                <a:lnTo>
                  <a:pt x="5" y="105"/>
                </a:lnTo>
                <a:lnTo>
                  <a:pt x="5" y="103"/>
                </a:lnTo>
                <a:lnTo>
                  <a:pt x="3" y="103"/>
                </a:lnTo>
                <a:lnTo>
                  <a:pt x="3" y="102"/>
                </a:lnTo>
                <a:lnTo>
                  <a:pt x="3" y="100"/>
                </a:lnTo>
                <a:lnTo>
                  <a:pt x="3" y="98"/>
                </a:lnTo>
                <a:lnTo>
                  <a:pt x="1" y="96"/>
                </a:lnTo>
                <a:lnTo>
                  <a:pt x="1" y="95"/>
                </a:lnTo>
                <a:lnTo>
                  <a:pt x="1" y="93"/>
                </a:lnTo>
                <a:lnTo>
                  <a:pt x="0" y="93"/>
                </a:lnTo>
                <a:lnTo>
                  <a:pt x="1" y="91"/>
                </a:lnTo>
                <a:lnTo>
                  <a:pt x="1" y="88"/>
                </a:lnTo>
                <a:lnTo>
                  <a:pt x="0" y="88"/>
                </a:lnTo>
                <a:lnTo>
                  <a:pt x="1" y="88"/>
                </a:lnTo>
                <a:lnTo>
                  <a:pt x="1" y="84"/>
                </a:lnTo>
                <a:lnTo>
                  <a:pt x="0" y="82"/>
                </a:lnTo>
                <a:lnTo>
                  <a:pt x="0" y="81"/>
                </a:lnTo>
                <a:lnTo>
                  <a:pt x="0" y="77"/>
                </a:lnTo>
                <a:lnTo>
                  <a:pt x="0" y="75"/>
                </a:lnTo>
                <a:lnTo>
                  <a:pt x="1" y="75"/>
                </a:lnTo>
                <a:lnTo>
                  <a:pt x="1" y="74"/>
                </a:lnTo>
                <a:lnTo>
                  <a:pt x="1" y="72"/>
                </a:lnTo>
                <a:lnTo>
                  <a:pt x="1" y="70"/>
                </a:lnTo>
                <a:lnTo>
                  <a:pt x="1" y="68"/>
                </a:lnTo>
                <a:lnTo>
                  <a:pt x="0" y="68"/>
                </a:lnTo>
                <a:lnTo>
                  <a:pt x="0" y="67"/>
                </a:lnTo>
                <a:lnTo>
                  <a:pt x="0" y="65"/>
                </a:lnTo>
                <a:lnTo>
                  <a:pt x="1" y="63"/>
                </a:lnTo>
                <a:lnTo>
                  <a:pt x="1" y="61"/>
                </a:lnTo>
                <a:lnTo>
                  <a:pt x="3" y="60"/>
                </a:lnTo>
                <a:lnTo>
                  <a:pt x="5" y="60"/>
                </a:lnTo>
                <a:lnTo>
                  <a:pt x="7" y="61"/>
                </a:lnTo>
                <a:lnTo>
                  <a:pt x="7" y="63"/>
                </a:lnTo>
                <a:lnTo>
                  <a:pt x="5" y="65"/>
                </a:lnTo>
                <a:lnTo>
                  <a:pt x="5" y="67"/>
                </a:lnTo>
                <a:lnTo>
                  <a:pt x="7" y="67"/>
                </a:lnTo>
                <a:lnTo>
                  <a:pt x="7" y="68"/>
                </a:lnTo>
                <a:lnTo>
                  <a:pt x="7" y="70"/>
                </a:lnTo>
                <a:lnTo>
                  <a:pt x="7" y="72"/>
                </a:lnTo>
                <a:lnTo>
                  <a:pt x="8" y="72"/>
                </a:lnTo>
                <a:lnTo>
                  <a:pt x="8" y="74"/>
                </a:lnTo>
                <a:lnTo>
                  <a:pt x="8" y="72"/>
                </a:lnTo>
                <a:lnTo>
                  <a:pt x="8" y="70"/>
                </a:lnTo>
                <a:lnTo>
                  <a:pt x="8" y="68"/>
                </a:lnTo>
                <a:lnTo>
                  <a:pt x="8" y="67"/>
                </a:lnTo>
                <a:lnTo>
                  <a:pt x="8" y="65"/>
                </a:lnTo>
                <a:lnTo>
                  <a:pt x="10" y="65"/>
                </a:lnTo>
                <a:lnTo>
                  <a:pt x="10" y="67"/>
                </a:lnTo>
                <a:lnTo>
                  <a:pt x="10" y="65"/>
                </a:lnTo>
                <a:lnTo>
                  <a:pt x="10" y="63"/>
                </a:lnTo>
                <a:lnTo>
                  <a:pt x="12" y="63"/>
                </a:lnTo>
                <a:lnTo>
                  <a:pt x="12" y="61"/>
                </a:lnTo>
                <a:lnTo>
                  <a:pt x="12" y="60"/>
                </a:lnTo>
                <a:lnTo>
                  <a:pt x="12" y="58"/>
                </a:lnTo>
                <a:lnTo>
                  <a:pt x="14" y="56"/>
                </a:lnTo>
                <a:lnTo>
                  <a:pt x="17" y="54"/>
                </a:lnTo>
                <a:lnTo>
                  <a:pt x="19" y="54"/>
                </a:lnTo>
                <a:lnTo>
                  <a:pt x="21" y="53"/>
                </a:lnTo>
                <a:lnTo>
                  <a:pt x="24" y="51"/>
                </a:lnTo>
                <a:lnTo>
                  <a:pt x="26" y="51"/>
                </a:lnTo>
                <a:lnTo>
                  <a:pt x="28" y="51"/>
                </a:lnTo>
                <a:lnTo>
                  <a:pt x="28" y="49"/>
                </a:lnTo>
                <a:lnTo>
                  <a:pt x="29" y="49"/>
                </a:lnTo>
                <a:lnTo>
                  <a:pt x="31" y="49"/>
                </a:lnTo>
                <a:lnTo>
                  <a:pt x="31" y="47"/>
                </a:lnTo>
                <a:lnTo>
                  <a:pt x="31" y="46"/>
                </a:lnTo>
                <a:lnTo>
                  <a:pt x="33" y="46"/>
                </a:lnTo>
                <a:lnTo>
                  <a:pt x="33" y="44"/>
                </a:lnTo>
                <a:lnTo>
                  <a:pt x="33" y="42"/>
                </a:lnTo>
                <a:lnTo>
                  <a:pt x="33" y="40"/>
                </a:lnTo>
                <a:lnTo>
                  <a:pt x="35" y="39"/>
                </a:lnTo>
                <a:lnTo>
                  <a:pt x="36" y="37"/>
                </a:lnTo>
                <a:lnTo>
                  <a:pt x="36" y="35"/>
                </a:lnTo>
                <a:lnTo>
                  <a:pt x="36" y="33"/>
                </a:lnTo>
                <a:lnTo>
                  <a:pt x="36" y="32"/>
                </a:lnTo>
                <a:lnTo>
                  <a:pt x="36" y="28"/>
                </a:lnTo>
                <a:lnTo>
                  <a:pt x="38" y="26"/>
                </a:lnTo>
                <a:lnTo>
                  <a:pt x="38" y="25"/>
                </a:lnTo>
                <a:lnTo>
                  <a:pt x="38" y="23"/>
                </a:lnTo>
                <a:lnTo>
                  <a:pt x="38" y="21"/>
                </a:lnTo>
                <a:lnTo>
                  <a:pt x="36" y="21"/>
                </a:lnTo>
                <a:lnTo>
                  <a:pt x="36" y="19"/>
                </a:lnTo>
                <a:lnTo>
                  <a:pt x="36" y="18"/>
                </a:lnTo>
                <a:lnTo>
                  <a:pt x="36" y="16"/>
                </a:lnTo>
                <a:lnTo>
                  <a:pt x="36" y="14"/>
                </a:lnTo>
                <a:lnTo>
                  <a:pt x="35" y="12"/>
                </a:lnTo>
                <a:lnTo>
                  <a:pt x="36" y="11"/>
                </a:lnTo>
                <a:lnTo>
                  <a:pt x="36" y="7"/>
                </a:lnTo>
                <a:lnTo>
                  <a:pt x="36" y="6"/>
                </a:lnTo>
                <a:lnTo>
                  <a:pt x="36" y="4"/>
                </a:lnTo>
                <a:lnTo>
                  <a:pt x="36" y="2"/>
                </a:lnTo>
                <a:lnTo>
                  <a:pt x="38" y="0"/>
                </a:lnTo>
                <a:lnTo>
                  <a:pt x="42" y="0"/>
                </a:lnTo>
                <a:lnTo>
                  <a:pt x="42" y="2"/>
                </a:lnTo>
                <a:lnTo>
                  <a:pt x="43" y="4"/>
                </a:lnTo>
                <a:lnTo>
                  <a:pt x="43" y="6"/>
                </a:lnTo>
                <a:close/>
              </a:path>
            </a:pathLst>
          </a:custGeom>
          <a:solidFill>
            <a:schemeClr val="tx2"/>
          </a:solidFill>
          <a:ln w="3">
            <a:solidFill>
              <a:srgbClr val="FFFFFF"/>
            </a:solidFill>
            <a:round/>
            <a:headEnd/>
            <a:tailEnd/>
          </a:ln>
        </p:spPr>
        <p:txBody>
          <a:bodyPr/>
          <a:lstStyle/>
          <a:p>
            <a:endParaRPr lang="en-US"/>
          </a:p>
        </p:txBody>
      </p:sp>
      <p:sp>
        <p:nvSpPr>
          <p:cNvPr id="11414" name="Freeform 469"/>
          <p:cNvSpPr>
            <a:spLocks noEditPoints="1"/>
          </p:cNvSpPr>
          <p:nvPr/>
        </p:nvSpPr>
        <p:spPr bwMode="auto">
          <a:xfrm>
            <a:off x="7124700" y="3730625"/>
            <a:ext cx="166688" cy="246063"/>
          </a:xfrm>
          <a:custGeom>
            <a:avLst/>
            <a:gdLst>
              <a:gd name="T0" fmla="*/ 2147483647 w 105"/>
              <a:gd name="T1" fmla="*/ 2147483647 h 155"/>
              <a:gd name="T2" fmla="*/ 2147483647 w 105"/>
              <a:gd name="T3" fmla="*/ 2147483647 h 155"/>
              <a:gd name="T4" fmla="*/ 2147483647 w 105"/>
              <a:gd name="T5" fmla="*/ 2147483647 h 155"/>
              <a:gd name="T6" fmla="*/ 2147483647 w 105"/>
              <a:gd name="T7" fmla="*/ 2147483647 h 155"/>
              <a:gd name="T8" fmla="*/ 2147483647 w 105"/>
              <a:gd name="T9" fmla="*/ 2147483647 h 155"/>
              <a:gd name="T10" fmla="*/ 2147483647 w 105"/>
              <a:gd name="T11" fmla="*/ 2147483647 h 155"/>
              <a:gd name="T12" fmla="*/ 2147483647 w 105"/>
              <a:gd name="T13" fmla="*/ 2147483647 h 155"/>
              <a:gd name="T14" fmla="*/ 2147483647 w 105"/>
              <a:gd name="T15" fmla="*/ 2147483647 h 155"/>
              <a:gd name="T16" fmla="*/ 2147483647 w 105"/>
              <a:gd name="T17" fmla="*/ 2147483647 h 155"/>
              <a:gd name="T18" fmla="*/ 2147483647 w 105"/>
              <a:gd name="T19" fmla="*/ 2147483647 h 155"/>
              <a:gd name="T20" fmla="*/ 2147483647 w 105"/>
              <a:gd name="T21" fmla="*/ 2147483647 h 155"/>
              <a:gd name="T22" fmla="*/ 2147483647 w 105"/>
              <a:gd name="T23" fmla="*/ 2147483647 h 155"/>
              <a:gd name="T24" fmla="*/ 2147483647 w 105"/>
              <a:gd name="T25" fmla="*/ 2147483647 h 155"/>
              <a:gd name="T26" fmla="*/ 2147483647 w 105"/>
              <a:gd name="T27" fmla="*/ 2147483647 h 155"/>
              <a:gd name="T28" fmla="*/ 2147483647 w 105"/>
              <a:gd name="T29" fmla="*/ 2147483647 h 155"/>
              <a:gd name="T30" fmla="*/ 2147483647 w 105"/>
              <a:gd name="T31" fmla="*/ 2147483647 h 155"/>
              <a:gd name="T32" fmla="*/ 2147483647 w 105"/>
              <a:gd name="T33" fmla="*/ 2147483647 h 155"/>
              <a:gd name="T34" fmla="*/ 2147483647 w 105"/>
              <a:gd name="T35" fmla="*/ 2147483647 h 155"/>
              <a:gd name="T36" fmla="*/ 2147483647 w 105"/>
              <a:gd name="T37" fmla="*/ 2147483647 h 155"/>
              <a:gd name="T38" fmla="*/ 2147483647 w 105"/>
              <a:gd name="T39" fmla="*/ 2147483647 h 155"/>
              <a:gd name="T40" fmla="*/ 2147483647 w 105"/>
              <a:gd name="T41" fmla="*/ 2147483647 h 155"/>
              <a:gd name="T42" fmla="*/ 2147483647 w 105"/>
              <a:gd name="T43" fmla="*/ 2147483647 h 155"/>
              <a:gd name="T44" fmla="*/ 2147483647 w 105"/>
              <a:gd name="T45" fmla="*/ 2147483647 h 155"/>
              <a:gd name="T46" fmla="*/ 2147483647 w 105"/>
              <a:gd name="T47" fmla="*/ 2147483647 h 155"/>
              <a:gd name="T48" fmla="*/ 2147483647 w 105"/>
              <a:gd name="T49" fmla="*/ 2147483647 h 155"/>
              <a:gd name="T50" fmla="*/ 2147483647 w 105"/>
              <a:gd name="T51" fmla="*/ 2147483647 h 155"/>
              <a:gd name="T52" fmla="*/ 2147483647 w 105"/>
              <a:gd name="T53" fmla="*/ 2147483647 h 155"/>
              <a:gd name="T54" fmla="*/ 2147483647 w 105"/>
              <a:gd name="T55" fmla="*/ 2147483647 h 155"/>
              <a:gd name="T56" fmla="*/ 2147483647 w 105"/>
              <a:gd name="T57" fmla="*/ 2147483647 h 155"/>
              <a:gd name="T58" fmla="*/ 2147483647 w 105"/>
              <a:gd name="T59" fmla="*/ 2147483647 h 155"/>
              <a:gd name="T60" fmla="*/ 2147483647 w 105"/>
              <a:gd name="T61" fmla="*/ 2147483647 h 155"/>
              <a:gd name="T62" fmla="*/ 2147483647 w 105"/>
              <a:gd name="T63" fmla="*/ 2147483647 h 155"/>
              <a:gd name="T64" fmla="*/ 2147483647 w 105"/>
              <a:gd name="T65" fmla="*/ 2147483647 h 155"/>
              <a:gd name="T66" fmla="*/ 2147483647 w 105"/>
              <a:gd name="T67" fmla="*/ 2147483647 h 155"/>
              <a:gd name="T68" fmla="*/ 2147483647 w 105"/>
              <a:gd name="T69" fmla="*/ 2147483647 h 155"/>
              <a:gd name="T70" fmla="*/ 2147483647 w 105"/>
              <a:gd name="T71" fmla="*/ 2147483647 h 155"/>
              <a:gd name="T72" fmla="*/ 2147483647 w 105"/>
              <a:gd name="T73" fmla="*/ 2147483647 h 155"/>
              <a:gd name="T74" fmla="*/ 2147483647 w 105"/>
              <a:gd name="T75" fmla="*/ 2147483647 h 155"/>
              <a:gd name="T76" fmla="*/ 2147483647 w 105"/>
              <a:gd name="T77" fmla="*/ 2147483647 h 155"/>
              <a:gd name="T78" fmla="*/ 2147483647 w 105"/>
              <a:gd name="T79" fmla="*/ 2147483647 h 155"/>
              <a:gd name="T80" fmla="*/ 2147483647 w 105"/>
              <a:gd name="T81" fmla="*/ 2147483647 h 155"/>
              <a:gd name="T82" fmla="*/ 2147483647 w 105"/>
              <a:gd name="T83" fmla="*/ 2147483647 h 155"/>
              <a:gd name="T84" fmla="*/ 2147483647 w 105"/>
              <a:gd name="T85" fmla="*/ 2147483647 h 155"/>
              <a:gd name="T86" fmla="*/ 2147483647 w 105"/>
              <a:gd name="T87" fmla="*/ 2147483647 h 155"/>
              <a:gd name="T88" fmla="*/ 2147483647 w 105"/>
              <a:gd name="T89" fmla="*/ 2147483647 h 155"/>
              <a:gd name="T90" fmla="*/ 2147483647 w 105"/>
              <a:gd name="T91" fmla="*/ 2147483647 h 155"/>
              <a:gd name="T92" fmla="*/ 2147483647 w 105"/>
              <a:gd name="T93" fmla="*/ 2147483647 h 155"/>
              <a:gd name="T94" fmla="*/ 2147483647 w 105"/>
              <a:gd name="T95" fmla="*/ 2147483647 h 155"/>
              <a:gd name="T96" fmla="*/ 2147483647 w 105"/>
              <a:gd name="T97" fmla="*/ 2147483647 h 155"/>
              <a:gd name="T98" fmla="*/ 2147483647 w 105"/>
              <a:gd name="T99" fmla="*/ 2147483647 h 155"/>
              <a:gd name="T100" fmla="*/ 2147483647 w 105"/>
              <a:gd name="T101" fmla="*/ 2147483647 h 155"/>
              <a:gd name="T102" fmla="*/ 2147483647 w 105"/>
              <a:gd name="T103" fmla="*/ 2147483647 h 155"/>
              <a:gd name="T104" fmla="*/ 2147483647 w 105"/>
              <a:gd name="T105" fmla="*/ 2147483647 h 155"/>
              <a:gd name="T106" fmla="*/ 2147483647 w 105"/>
              <a:gd name="T107" fmla="*/ 2147483647 h 155"/>
              <a:gd name="T108" fmla="*/ 2147483647 w 105"/>
              <a:gd name="T109" fmla="*/ 2147483647 h 155"/>
              <a:gd name="T110" fmla="*/ 0 w 105"/>
              <a:gd name="T111" fmla="*/ 2147483647 h 155"/>
              <a:gd name="T112" fmla="*/ 2147483647 w 105"/>
              <a:gd name="T113" fmla="*/ 2147483647 h 155"/>
              <a:gd name="T114" fmla="*/ 2147483647 w 105"/>
              <a:gd name="T115" fmla="*/ 2147483647 h 155"/>
              <a:gd name="T116" fmla="*/ 2147483647 w 105"/>
              <a:gd name="T117" fmla="*/ 2147483647 h 155"/>
              <a:gd name="T118" fmla="*/ 2147483647 w 105"/>
              <a:gd name="T119" fmla="*/ 2147483647 h 155"/>
              <a:gd name="T120" fmla="*/ 2147483647 w 105"/>
              <a:gd name="T121" fmla="*/ 2147483647 h 1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5"/>
              <a:gd name="T184" fmla="*/ 0 h 155"/>
              <a:gd name="T185" fmla="*/ 105 w 105"/>
              <a:gd name="T186" fmla="*/ 155 h 1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solidFill>
          <a:ln w="3">
            <a:solidFill>
              <a:srgbClr val="FFFFFF"/>
            </a:solidFill>
            <a:round/>
            <a:headEnd/>
            <a:tailEnd/>
          </a:ln>
        </p:spPr>
        <p:txBody>
          <a:bodyPr/>
          <a:lstStyle/>
          <a:p>
            <a:endParaRPr lang="en-US"/>
          </a:p>
        </p:txBody>
      </p:sp>
      <p:sp>
        <p:nvSpPr>
          <p:cNvPr id="47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416"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7"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8" name="Freeform 473"/>
          <p:cNvSpPr>
            <a:spLocks/>
          </p:cNvSpPr>
          <p:nvPr/>
        </p:nvSpPr>
        <p:spPr bwMode="auto">
          <a:xfrm>
            <a:off x="2163763" y="3287713"/>
            <a:ext cx="1476375" cy="1381125"/>
          </a:xfrm>
          <a:custGeom>
            <a:avLst/>
            <a:gdLst>
              <a:gd name="T0" fmla="*/ 2147483647 w 930"/>
              <a:gd name="T1" fmla="*/ 2147483647 h 870"/>
              <a:gd name="T2" fmla="*/ 2147483647 w 930"/>
              <a:gd name="T3" fmla="*/ 2147483647 h 870"/>
              <a:gd name="T4" fmla="*/ 2147483647 w 930"/>
              <a:gd name="T5" fmla="*/ 2147483647 h 870"/>
              <a:gd name="T6" fmla="*/ 2147483647 w 930"/>
              <a:gd name="T7" fmla="*/ 2147483647 h 870"/>
              <a:gd name="T8" fmla="*/ 2147483647 w 930"/>
              <a:gd name="T9" fmla="*/ 2147483647 h 870"/>
              <a:gd name="T10" fmla="*/ 2147483647 w 930"/>
              <a:gd name="T11" fmla="*/ 2147483647 h 870"/>
              <a:gd name="T12" fmla="*/ 2147483647 w 930"/>
              <a:gd name="T13" fmla="*/ 2147483647 h 870"/>
              <a:gd name="T14" fmla="*/ 2147483647 w 930"/>
              <a:gd name="T15" fmla="*/ 2147483647 h 870"/>
              <a:gd name="T16" fmla="*/ 2147483647 w 930"/>
              <a:gd name="T17" fmla="*/ 2147483647 h 870"/>
              <a:gd name="T18" fmla="*/ 2147483647 w 930"/>
              <a:gd name="T19" fmla="*/ 2147483647 h 870"/>
              <a:gd name="T20" fmla="*/ 2147483647 w 930"/>
              <a:gd name="T21" fmla="*/ 2147483647 h 870"/>
              <a:gd name="T22" fmla="*/ 2147483647 w 930"/>
              <a:gd name="T23" fmla="*/ 2147483647 h 870"/>
              <a:gd name="T24" fmla="*/ 2147483647 w 930"/>
              <a:gd name="T25" fmla="*/ 2147483647 h 870"/>
              <a:gd name="T26" fmla="*/ 2147483647 w 930"/>
              <a:gd name="T27" fmla="*/ 2147483647 h 870"/>
              <a:gd name="T28" fmla="*/ 2147483647 w 930"/>
              <a:gd name="T29" fmla="*/ 2147483647 h 870"/>
              <a:gd name="T30" fmla="*/ 2147483647 w 930"/>
              <a:gd name="T31" fmla="*/ 2147483647 h 870"/>
              <a:gd name="T32" fmla="*/ 2147483647 w 930"/>
              <a:gd name="T33" fmla="*/ 2147483647 h 870"/>
              <a:gd name="T34" fmla="*/ 2147483647 w 930"/>
              <a:gd name="T35" fmla="*/ 2147483647 h 870"/>
              <a:gd name="T36" fmla="*/ 2147483647 w 930"/>
              <a:gd name="T37" fmla="*/ 2147483647 h 870"/>
              <a:gd name="T38" fmla="*/ 2147483647 w 930"/>
              <a:gd name="T39" fmla="*/ 2147483647 h 870"/>
              <a:gd name="T40" fmla="*/ 0 w 930"/>
              <a:gd name="T41" fmla="*/ 2147483647 h 870"/>
              <a:gd name="T42" fmla="*/ 2147483647 w 930"/>
              <a:gd name="T43" fmla="*/ 2147483647 h 870"/>
              <a:gd name="T44" fmla="*/ 2147483647 w 930"/>
              <a:gd name="T45" fmla="*/ 2147483647 h 870"/>
              <a:gd name="T46" fmla="*/ 2147483647 w 930"/>
              <a:gd name="T47" fmla="*/ 2147483647 h 870"/>
              <a:gd name="T48" fmla="*/ 2147483647 w 930"/>
              <a:gd name="T49" fmla="*/ 2147483647 h 870"/>
              <a:gd name="T50" fmla="*/ 2147483647 w 930"/>
              <a:gd name="T51" fmla="*/ 2147483647 h 870"/>
              <a:gd name="T52" fmla="*/ 2147483647 w 930"/>
              <a:gd name="T53" fmla="*/ 2147483647 h 870"/>
              <a:gd name="T54" fmla="*/ 2147483647 w 930"/>
              <a:gd name="T55" fmla="*/ 2147483647 h 870"/>
              <a:gd name="T56" fmla="*/ 2147483647 w 930"/>
              <a:gd name="T57" fmla="*/ 2147483647 h 870"/>
              <a:gd name="T58" fmla="*/ 2147483647 w 930"/>
              <a:gd name="T59" fmla="*/ 2147483647 h 870"/>
              <a:gd name="T60" fmla="*/ 2147483647 w 930"/>
              <a:gd name="T61" fmla="*/ 2147483647 h 870"/>
              <a:gd name="T62" fmla="*/ 2147483647 w 930"/>
              <a:gd name="T63" fmla="*/ 2147483647 h 870"/>
              <a:gd name="T64" fmla="*/ 2147483647 w 930"/>
              <a:gd name="T65" fmla="*/ 2147483647 h 870"/>
              <a:gd name="T66" fmla="*/ 2147483647 w 930"/>
              <a:gd name="T67" fmla="*/ 2147483647 h 870"/>
              <a:gd name="T68" fmla="*/ 2147483647 w 930"/>
              <a:gd name="T69" fmla="*/ 2147483647 h 870"/>
              <a:gd name="T70" fmla="*/ 2147483647 w 930"/>
              <a:gd name="T71" fmla="*/ 2147483647 h 870"/>
              <a:gd name="T72" fmla="*/ 2147483647 w 930"/>
              <a:gd name="T73" fmla="*/ 2147483647 h 870"/>
              <a:gd name="T74" fmla="*/ 2147483647 w 930"/>
              <a:gd name="T75" fmla="*/ 2147483647 h 870"/>
              <a:gd name="T76" fmla="*/ 2147483647 w 930"/>
              <a:gd name="T77" fmla="*/ 2147483647 h 870"/>
              <a:gd name="T78" fmla="*/ 2147483647 w 930"/>
              <a:gd name="T79" fmla="*/ 2147483647 h 870"/>
              <a:gd name="T80" fmla="*/ 2147483647 w 930"/>
              <a:gd name="T81" fmla="*/ 2147483647 h 870"/>
              <a:gd name="T82" fmla="*/ 2147483647 w 930"/>
              <a:gd name="T83" fmla="*/ 2147483647 h 870"/>
              <a:gd name="T84" fmla="*/ 2147483647 w 930"/>
              <a:gd name="T85" fmla="*/ 2147483647 h 870"/>
              <a:gd name="T86" fmla="*/ 2147483647 w 930"/>
              <a:gd name="T87" fmla="*/ 2147483647 h 870"/>
              <a:gd name="T88" fmla="*/ 2147483647 w 930"/>
              <a:gd name="T89" fmla="*/ 2147483647 h 870"/>
              <a:gd name="T90" fmla="*/ 2147483647 w 930"/>
              <a:gd name="T91" fmla="*/ 2147483647 h 870"/>
              <a:gd name="T92" fmla="*/ 2147483647 w 930"/>
              <a:gd name="T93" fmla="*/ 2147483647 h 870"/>
              <a:gd name="T94" fmla="*/ 2147483647 w 930"/>
              <a:gd name="T95" fmla="*/ 2147483647 h 870"/>
              <a:gd name="T96" fmla="*/ 2147483647 w 930"/>
              <a:gd name="T97" fmla="*/ 2147483647 h 870"/>
              <a:gd name="T98" fmla="*/ 2147483647 w 930"/>
              <a:gd name="T99" fmla="*/ 2147483647 h 870"/>
              <a:gd name="T100" fmla="*/ 2147483647 w 930"/>
              <a:gd name="T101" fmla="*/ 2147483647 h 870"/>
              <a:gd name="T102" fmla="*/ 2147483647 w 930"/>
              <a:gd name="T103" fmla="*/ 2147483647 h 870"/>
              <a:gd name="T104" fmla="*/ 2147483647 w 930"/>
              <a:gd name="T105" fmla="*/ 2147483647 h 870"/>
              <a:gd name="T106" fmla="*/ 2147483647 w 930"/>
              <a:gd name="T107" fmla="*/ 2147483647 h 870"/>
              <a:gd name="T108" fmla="*/ 2147483647 w 930"/>
              <a:gd name="T109" fmla="*/ 2147483647 h 870"/>
              <a:gd name="T110" fmla="*/ 2147483647 w 930"/>
              <a:gd name="T111" fmla="*/ 2147483647 h 870"/>
              <a:gd name="T112" fmla="*/ 2147483647 w 930"/>
              <a:gd name="T113" fmla="*/ 2147483647 h 870"/>
              <a:gd name="T114" fmla="*/ 2147483647 w 930"/>
              <a:gd name="T115" fmla="*/ 2147483647 h 870"/>
              <a:gd name="T116" fmla="*/ 2147483647 w 930"/>
              <a:gd name="T117" fmla="*/ 2147483647 h 870"/>
              <a:gd name="T118" fmla="*/ 2147483647 w 930"/>
              <a:gd name="T119" fmla="*/ 2147483647 h 870"/>
              <a:gd name="T120" fmla="*/ 2147483647 w 930"/>
              <a:gd name="T121" fmla="*/ 2147483647 h 8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30"/>
              <a:gd name="T184" fmla="*/ 0 h 870"/>
              <a:gd name="T185" fmla="*/ 930 w 930"/>
              <a:gd name="T186" fmla="*/ 870 h 8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19"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0"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422"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3"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11425"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6"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7" name="TextBox 48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3%</a:t>
            </a:r>
          </a:p>
        </p:txBody>
      </p:sp>
      <p:sp>
        <p:nvSpPr>
          <p:cNvPr id="11428" name="TextBox 48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3%</a:t>
            </a:r>
          </a:p>
        </p:txBody>
      </p:sp>
      <p:sp>
        <p:nvSpPr>
          <p:cNvPr id="11429" name="TextBox 48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9%</a:t>
            </a:r>
          </a:p>
        </p:txBody>
      </p:sp>
      <p:sp>
        <p:nvSpPr>
          <p:cNvPr id="11430" name="TextBox 48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7%</a:t>
            </a:r>
          </a:p>
        </p:txBody>
      </p:sp>
      <p:cxnSp>
        <p:nvCxnSpPr>
          <p:cNvPr id="488" name="Straight Connector 48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9" name="Straight Connector 488"/>
          <p:cNvCxnSpPr>
            <a:stCxn id="11414"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34" name="TextBox 493"/>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5%</a:t>
            </a:r>
          </a:p>
        </p:txBody>
      </p:sp>
      <p:sp>
        <p:nvSpPr>
          <p:cNvPr id="11435" name="TextBox 494"/>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3%</a:t>
            </a:r>
          </a:p>
        </p:txBody>
      </p:sp>
      <p:cxnSp>
        <p:nvCxnSpPr>
          <p:cNvPr id="496" name="Straight Connector 495"/>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8" name="Straight Connector 497"/>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38" name="TextBox 498"/>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Njombe</a:t>
            </a:r>
          </a:p>
          <a:p>
            <a:pPr algn="ctr" eaLnBrk="1" hangingPunct="1"/>
            <a:r>
              <a:rPr lang="en-US" sz="1400" b="1">
                <a:latin typeface="Calibri" pitchFamily="34" charset="0"/>
              </a:rPr>
              <a:t>3%</a:t>
            </a:r>
          </a:p>
        </p:txBody>
      </p:sp>
      <p:sp>
        <p:nvSpPr>
          <p:cNvPr id="11439" name="TextBox 499"/>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5%</a:t>
            </a:r>
          </a:p>
        </p:txBody>
      </p:sp>
      <p:sp>
        <p:nvSpPr>
          <p:cNvPr id="11440" name="TextBox 500"/>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Lindi</a:t>
            </a:r>
          </a:p>
          <a:p>
            <a:pPr algn="ctr" eaLnBrk="1" hangingPunct="1"/>
            <a:r>
              <a:rPr lang="en-US" sz="1400" b="1">
                <a:solidFill>
                  <a:schemeClr val="bg1"/>
                </a:solidFill>
                <a:latin typeface="Calibri" pitchFamily="34" charset="0"/>
              </a:rPr>
              <a:t>12%</a:t>
            </a:r>
          </a:p>
        </p:txBody>
      </p:sp>
      <p:sp>
        <p:nvSpPr>
          <p:cNvPr id="11441" name="TextBox 501"/>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Pwani</a:t>
            </a:r>
          </a:p>
          <a:p>
            <a:pPr algn="ctr" eaLnBrk="1" hangingPunct="1"/>
            <a:r>
              <a:rPr lang="en-US" sz="1400" b="1">
                <a:solidFill>
                  <a:schemeClr val="bg1"/>
                </a:solidFill>
                <a:latin typeface="Calibri" pitchFamily="34" charset="0"/>
              </a:rPr>
              <a:t>11%</a:t>
            </a:r>
          </a:p>
        </p:txBody>
      </p:sp>
      <p:sp>
        <p:nvSpPr>
          <p:cNvPr id="11442" name="TextBox 502"/>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8%</a:t>
            </a:r>
          </a:p>
        </p:txBody>
      </p:sp>
      <p:cxnSp>
        <p:nvCxnSpPr>
          <p:cNvPr id="504" name="Straight Connector 503"/>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44" name="TextBox 50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10%</a:t>
            </a:r>
          </a:p>
        </p:txBody>
      </p:sp>
      <p:sp>
        <p:nvSpPr>
          <p:cNvPr id="11445" name="TextBox 50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5%</a:t>
            </a:r>
          </a:p>
        </p:txBody>
      </p:sp>
      <p:sp>
        <p:nvSpPr>
          <p:cNvPr id="11446" name="TextBox 50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6%</a:t>
            </a:r>
          </a:p>
        </p:txBody>
      </p:sp>
      <p:sp>
        <p:nvSpPr>
          <p:cNvPr id="11447" name="TextBox 50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1%</a:t>
            </a:r>
          </a:p>
        </p:txBody>
      </p:sp>
      <p:sp>
        <p:nvSpPr>
          <p:cNvPr id="11448" name="TextBox 50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Mbeya</a:t>
            </a:r>
          </a:p>
          <a:p>
            <a:pPr algn="ctr" eaLnBrk="1" hangingPunct="1"/>
            <a:r>
              <a:rPr lang="en-US" sz="1400" b="1">
                <a:latin typeface="Calibri" pitchFamily="34" charset="0"/>
              </a:rPr>
              <a:t>1%</a:t>
            </a:r>
          </a:p>
        </p:txBody>
      </p:sp>
      <p:sp>
        <p:nvSpPr>
          <p:cNvPr id="11449" name="TextBox 51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7%</a:t>
            </a:r>
          </a:p>
        </p:txBody>
      </p:sp>
      <p:sp>
        <p:nvSpPr>
          <p:cNvPr id="11450" name="TextBox 51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3%</a:t>
            </a:r>
          </a:p>
        </p:txBody>
      </p:sp>
      <p:sp>
        <p:nvSpPr>
          <p:cNvPr id="11451" name="TextBox 51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8%</a:t>
            </a:r>
          </a:p>
        </p:txBody>
      </p:sp>
      <p:sp>
        <p:nvSpPr>
          <p:cNvPr id="11452" name="TextBox 51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4%</a:t>
            </a:r>
          </a:p>
        </p:txBody>
      </p:sp>
      <p:sp>
        <p:nvSpPr>
          <p:cNvPr id="11453" name="TextBox 51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3%</a:t>
            </a:r>
          </a:p>
        </p:txBody>
      </p:sp>
      <p:sp>
        <p:nvSpPr>
          <p:cNvPr id="11454" name="TextBox 51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4%</a:t>
            </a:r>
          </a:p>
        </p:txBody>
      </p:sp>
      <p:sp>
        <p:nvSpPr>
          <p:cNvPr id="11455" name="TextBox 51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5%</a:t>
            </a:r>
          </a:p>
        </p:txBody>
      </p:sp>
      <p:sp>
        <p:nvSpPr>
          <p:cNvPr id="11456" name="TextBox 51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&lt;1%</a:t>
            </a:r>
          </a:p>
        </p:txBody>
      </p:sp>
      <p:cxnSp>
        <p:nvCxnSpPr>
          <p:cNvPr id="519" name="Straight Connector 51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58" name="TextBox 520"/>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Arusha</a:t>
            </a:r>
          </a:p>
          <a:p>
            <a:pPr algn="ctr" eaLnBrk="1" hangingPunct="1"/>
            <a:r>
              <a:rPr lang="en-US" sz="1400" b="1">
                <a:solidFill>
                  <a:schemeClr val="bg1"/>
                </a:solidFill>
                <a:latin typeface="Calibri" pitchFamily="34" charset="0"/>
              </a:rPr>
              <a:t>16%</a:t>
            </a:r>
          </a:p>
        </p:txBody>
      </p:sp>
      <p:sp>
        <p:nvSpPr>
          <p:cNvPr id="11459" name="TextBox 521"/>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10%</a:t>
            </a:r>
          </a:p>
        </p:txBody>
      </p:sp>
      <p:sp>
        <p:nvSpPr>
          <p:cNvPr id="11460" name="TextBox 522"/>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2%</a:t>
            </a:r>
          </a:p>
        </p:txBody>
      </p:sp>
      <p:sp>
        <p:nvSpPr>
          <p:cNvPr id="11461" name="TextBox 523"/>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8%</a:t>
            </a:r>
          </a:p>
        </p:txBody>
      </p:sp>
      <p:sp>
        <p:nvSpPr>
          <p:cNvPr id="11462" name="TextBox 524"/>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Geita</a:t>
            </a:r>
          </a:p>
          <a:p>
            <a:pPr algn="ctr" eaLnBrk="1" hangingPunct="1"/>
            <a:r>
              <a:rPr lang="en-US" sz="1400" b="1">
                <a:latin typeface="Calibri" pitchFamily="34" charset="0"/>
              </a:rPr>
              <a:t>6%</a:t>
            </a:r>
          </a:p>
        </p:txBody>
      </p:sp>
      <p:sp>
        <p:nvSpPr>
          <p:cNvPr id="11463" name="TextBox 525"/>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5%</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smtClean="0"/>
          </a:p>
        </p:txBody>
      </p:sp>
      <p:sp>
        <p:nvSpPr>
          <p:cNvPr id="12291" name="Content Placeholder 2"/>
          <p:cNvSpPr>
            <a:spLocks noGrp="1"/>
          </p:cNvSpPr>
          <p:nvPr>
            <p:ph idx="1"/>
          </p:nvPr>
        </p:nvSpPr>
        <p:spPr>
          <a:xfrm>
            <a:off x="457200" y="2438400"/>
            <a:ext cx="8229600" cy="3687763"/>
          </a:xfrm>
        </p:spPr>
        <p:txBody>
          <a:bodyPr/>
          <a:lstStyle/>
          <a:p>
            <a:r>
              <a:rPr lang="en-US" sz="2800" smtClean="0"/>
              <a:t>Homa kwa Watoto</a:t>
            </a:r>
          </a:p>
          <a:p>
            <a:r>
              <a:rPr lang="en-US" sz="2800" smtClean="0"/>
              <a:t>Upungufu wa Damu</a:t>
            </a:r>
          </a:p>
          <a:p>
            <a:r>
              <a:rPr lang="en-US" sz="2800" b="1" smtClean="0">
                <a:solidFill>
                  <a:schemeClr val="tx2"/>
                </a:solidFill>
              </a:rPr>
              <a:t>Kiwango cha Malaria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990600"/>
          </a:xfrm>
        </p:spPr>
        <p:txBody>
          <a:bodyPr/>
          <a:lstStyle/>
          <a:p>
            <a:pPr eaLnBrk="1" hangingPunct="1"/>
            <a:r>
              <a:rPr lang="en-US" sz="4000" smtClean="0"/>
              <a:t>Viwango vya Malaria – kwa Umri</a:t>
            </a:r>
            <a:endParaRPr lang="en-US" sz="4000" smtClean="0">
              <a:solidFill>
                <a:srgbClr val="FFFF00"/>
              </a:solidFill>
            </a:endParaRPr>
          </a:p>
        </p:txBody>
      </p:sp>
      <p:graphicFrame>
        <p:nvGraphicFramePr>
          <p:cNvPr id="13315" name="Object 3"/>
          <p:cNvGraphicFramePr>
            <a:graphicFrameLocks noGrp="1" noChangeAspect="1"/>
          </p:cNvGraphicFramePr>
          <p:nvPr>
            <p:ph sz="half" idx="1"/>
          </p:nvPr>
        </p:nvGraphicFramePr>
        <p:xfrm>
          <a:off x="473075" y="1701800"/>
          <a:ext cx="8197850" cy="4630738"/>
        </p:xfrm>
        <a:graphic>
          <a:graphicData uri="http://schemas.openxmlformats.org/presentationml/2006/ole">
            <mc:AlternateContent xmlns:mc="http://schemas.openxmlformats.org/markup-compatibility/2006">
              <mc:Choice xmlns:v="urn:schemas-microsoft-com:vml" Requires="v">
                <p:oleObj spid="_x0000_s13318" r:id="rId4" imgW="8193734" imgH="4633362" progId="Excel.Chart.8">
                  <p:embed/>
                </p:oleObj>
              </mc:Choice>
              <mc:Fallback>
                <p:oleObj r:id="rId4" imgW="8193734" imgH="4633362"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5" y="1701800"/>
                        <a:ext cx="8197850"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16" name="Text Box 5"/>
          <p:cNvSpPr txBox="1">
            <a:spLocks noChangeArrowheads="1"/>
          </p:cNvSpPr>
          <p:nvPr/>
        </p:nvSpPr>
        <p:spPr bwMode="auto">
          <a:xfrm>
            <a:off x="0" y="990600"/>
            <a:ext cx="6019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watoto miezi 6-59 waliokutwa na malaria walipofanyiwa kipimo cha papo kwa hapo (RDT) na kipimo cha darubini</a:t>
            </a:r>
          </a:p>
        </p:txBody>
      </p:sp>
      <p:sp>
        <p:nvSpPr>
          <p:cNvPr id="36870" name="TextBox 6"/>
          <p:cNvSpPr txBox="1">
            <a:spLocks noChangeArrowheads="1"/>
          </p:cNvSpPr>
          <p:nvPr/>
        </p:nvSpPr>
        <p:spPr bwMode="auto">
          <a:xfrm>
            <a:off x="3048000" y="6480175"/>
            <a:ext cx="3048000" cy="369888"/>
          </a:xfrm>
          <a:prstGeom prst="rect">
            <a:avLst/>
          </a:prstGeom>
          <a:noFill/>
          <a:ln w="9525">
            <a:noFill/>
            <a:miter lim="800000"/>
            <a:headEnd/>
            <a:tailEnd/>
          </a:ln>
        </p:spPr>
        <p:txBody>
          <a:bodyPr>
            <a:spAutoFit/>
          </a:bodyPr>
          <a:lstStyle/>
          <a:p>
            <a:pPr algn="ctr">
              <a:defRPr/>
            </a:pPr>
            <a:r>
              <a:rPr lang="en-US" b="1" dirty="0" err="1">
                <a:latin typeface="+mn-lt"/>
                <a:cs typeface="Arial" charset="0"/>
              </a:rPr>
              <a:t>Umri</a:t>
            </a:r>
            <a:r>
              <a:rPr lang="en-US" b="1" dirty="0">
                <a:latin typeface="+mn-lt"/>
                <a:cs typeface="Arial" charset="0"/>
              </a:rPr>
              <a:t> </a:t>
            </a:r>
            <a:r>
              <a:rPr lang="en-US" b="1" dirty="0" err="1">
                <a:latin typeface="+mn-lt"/>
                <a:cs typeface="Arial" charset="0"/>
              </a:rPr>
              <a:t>kwa</a:t>
            </a:r>
            <a:r>
              <a:rPr lang="en-US" b="1" dirty="0">
                <a:latin typeface="+mn-lt"/>
                <a:cs typeface="Arial" charset="0"/>
              </a:rPr>
              <a:t> </a:t>
            </a:r>
            <a:r>
              <a:rPr lang="en-US" b="1" dirty="0" err="1">
                <a:latin typeface="+mn-lt"/>
                <a:cs typeface="Arial" charset="0"/>
              </a:rPr>
              <a:t>miezi</a:t>
            </a:r>
            <a:endParaRPr lang="en-US" b="1" dirty="0">
              <a:latin typeface="+mn-lt"/>
              <a:cs typeface="Arial"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5"/>
          <p:cNvSpPr>
            <a:spLocks noGrp="1"/>
          </p:cNvSpPr>
          <p:nvPr>
            <p:ph type="title"/>
          </p:nvPr>
        </p:nvSpPr>
        <p:spPr>
          <a:xfrm>
            <a:off x="457200" y="14288"/>
            <a:ext cx="8229600" cy="1143000"/>
          </a:xfrm>
        </p:spPr>
        <p:txBody>
          <a:bodyPr/>
          <a:lstStyle/>
          <a:p>
            <a:r>
              <a:rPr lang="en-US" sz="4000" smtClean="0"/>
              <a:t>Kipimo cha Papo kwa Hapo dhidi ya Kipimo cha Darubini</a:t>
            </a:r>
          </a:p>
        </p:txBody>
      </p:sp>
      <p:sp>
        <p:nvSpPr>
          <p:cNvPr id="14339" name="Content Placeholder 6"/>
          <p:cNvSpPr>
            <a:spLocks noGrp="1"/>
          </p:cNvSpPr>
          <p:nvPr>
            <p:ph sz="half" idx="1"/>
          </p:nvPr>
        </p:nvSpPr>
        <p:spPr/>
        <p:txBody>
          <a:bodyPr/>
          <a:lstStyle/>
          <a:p>
            <a:r>
              <a:rPr lang="en-US" smtClean="0"/>
              <a:t>Cha papo kwa hapo 	</a:t>
            </a:r>
          </a:p>
          <a:p>
            <a:pPr lvl="1"/>
            <a:r>
              <a:rPr lang="en-US" sz="2000" smtClean="0">
                <a:solidFill>
                  <a:schemeClr val="tx1"/>
                </a:solidFill>
              </a:rPr>
              <a:t>Kinatoa majibu na tiba inatolewa katika eneo la upimaji</a:t>
            </a:r>
          </a:p>
          <a:p>
            <a:pPr lvl="1"/>
            <a:r>
              <a:rPr lang="en-US" sz="2000" smtClean="0">
                <a:solidFill>
                  <a:schemeClr val="tx1"/>
                </a:solidFill>
              </a:rPr>
              <a:t>Kinaweza kuona </a:t>
            </a:r>
            <a:r>
              <a:rPr lang="en-US" sz="2000" i="1" smtClean="0">
                <a:solidFill>
                  <a:schemeClr val="tx1"/>
                </a:solidFill>
              </a:rPr>
              <a:t>P. falciparum</a:t>
            </a:r>
            <a:r>
              <a:rPr lang="en-US" sz="2000" smtClean="0">
                <a:solidFill>
                  <a:schemeClr val="tx1"/>
                </a:solidFill>
              </a:rPr>
              <a:t>- aina fulani ya protini (si kijidudu chenyewe cha malaria), ambayo huendelea kubaki katika damu mwezi 1 baada ya kutibiwa malaria</a:t>
            </a:r>
          </a:p>
          <a:p>
            <a:pPr lvl="1"/>
            <a:r>
              <a:rPr lang="en-US" sz="2000" smtClean="0">
                <a:solidFill>
                  <a:schemeClr val="tx1"/>
                </a:solidFill>
              </a:rPr>
              <a:t>Hakina uwezo mkubwa sana wa kutambua</a:t>
            </a:r>
          </a:p>
          <a:p>
            <a:pPr lvl="1"/>
            <a:r>
              <a:rPr lang="en-US" sz="2000" smtClean="0">
                <a:solidFill>
                  <a:schemeClr val="tx1"/>
                </a:solidFill>
              </a:rPr>
              <a:t>Mara nyingi huonyesha viwango vikubwa vya malaria</a:t>
            </a:r>
          </a:p>
          <a:p>
            <a:pPr lvl="1"/>
            <a:endParaRPr lang="en-US" sz="2000" smtClean="0"/>
          </a:p>
          <a:p>
            <a:pPr lvl="1"/>
            <a:endParaRPr lang="en-US" smtClean="0"/>
          </a:p>
        </p:txBody>
      </p:sp>
      <p:sp>
        <p:nvSpPr>
          <p:cNvPr id="14340" name="Content Placeholder 7"/>
          <p:cNvSpPr>
            <a:spLocks noGrp="1"/>
          </p:cNvSpPr>
          <p:nvPr>
            <p:ph sz="half" idx="2"/>
          </p:nvPr>
        </p:nvSpPr>
        <p:spPr/>
        <p:txBody>
          <a:bodyPr/>
          <a:lstStyle/>
          <a:p>
            <a:r>
              <a:rPr lang="en-US" smtClean="0"/>
              <a:t>Cha darubini</a:t>
            </a:r>
          </a:p>
          <a:p>
            <a:pPr lvl="1"/>
            <a:r>
              <a:rPr lang="en-US" sz="2000" smtClean="0">
                <a:solidFill>
                  <a:schemeClr val="tx1"/>
                </a:solidFill>
              </a:rPr>
              <a:t>Kinafanyika maabara</a:t>
            </a:r>
          </a:p>
          <a:p>
            <a:pPr lvl="1"/>
            <a:r>
              <a:rPr lang="en-US" sz="2000" smtClean="0">
                <a:solidFill>
                  <a:schemeClr val="tx1"/>
                </a:solidFill>
              </a:rPr>
              <a:t>Ni cha kiwango cha juu</a:t>
            </a:r>
          </a:p>
          <a:p>
            <a:pPr lvl="1"/>
            <a:r>
              <a:rPr lang="en-US" sz="2000" smtClean="0">
                <a:solidFill>
                  <a:schemeClr val="tx1"/>
                </a:solidFill>
              </a:rPr>
              <a:t>Kinaweza kuona kijidudu cha malaria</a:t>
            </a:r>
          </a:p>
          <a:p>
            <a:pPr lvl="1"/>
            <a:r>
              <a:rPr lang="en-US" sz="2000" smtClean="0">
                <a:solidFill>
                  <a:schemeClr val="tx1"/>
                </a:solidFill>
              </a:rPr>
              <a:t>Kina uwezo mkubwa wa kutambua kikifanyika maabara, lakini kikifanywa nje ya maabara kinapungua uwezo</a:t>
            </a:r>
            <a:endParaRPr lang="en-US" sz="2000" smtClean="0"/>
          </a:p>
          <a:p>
            <a:pPr lvl="1">
              <a:buFontTx/>
              <a:buNone/>
            </a:pPr>
            <a:endParaRPr lang="en-US" sz="20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5"/>
          <p:cNvSpPr>
            <a:spLocks noGrp="1"/>
          </p:cNvSpPr>
          <p:nvPr>
            <p:ph type="title"/>
          </p:nvPr>
        </p:nvSpPr>
        <p:spPr>
          <a:xfrm>
            <a:off x="457200" y="3175"/>
            <a:ext cx="8229600" cy="1143000"/>
          </a:xfrm>
        </p:spPr>
        <p:txBody>
          <a:bodyPr/>
          <a:lstStyle/>
          <a:p>
            <a:r>
              <a:rPr lang="en-US" sz="4000" smtClean="0"/>
              <a:t>Kipimo cha Papo kwa Hapo dhidi ya Kipimo cha Darubini</a:t>
            </a:r>
          </a:p>
        </p:txBody>
      </p:sp>
      <p:sp>
        <p:nvSpPr>
          <p:cNvPr id="15363" name="Content Placeholder 6"/>
          <p:cNvSpPr>
            <a:spLocks noGrp="1"/>
          </p:cNvSpPr>
          <p:nvPr>
            <p:ph idx="1"/>
          </p:nvPr>
        </p:nvSpPr>
        <p:spPr/>
        <p:txBody>
          <a:bodyPr/>
          <a:lstStyle/>
          <a:p>
            <a:pPr marL="0" indent="0">
              <a:buFontTx/>
              <a:buNone/>
            </a:pPr>
            <a:r>
              <a:rPr lang="en-US" smtClean="0"/>
              <a:t>Matokeo ya THMIS:</a:t>
            </a:r>
          </a:p>
          <a:p>
            <a:pPr lvl="1"/>
            <a:r>
              <a:rPr lang="en-US" sz="2400" smtClean="0">
                <a:solidFill>
                  <a:schemeClr val="tx1"/>
                </a:solidFill>
              </a:rPr>
              <a:t>Kama ilivyotarajiwa matokeo ya vipimo vya papo kwa hapo yanaonyesha kiwango cha juu kidogo cha malaria kuliko vipimo vya darubini</a:t>
            </a:r>
          </a:p>
          <a:p>
            <a:pPr lvl="1"/>
            <a:r>
              <a:rPr lang="en-US" sz="2400" smtClean="0">
                <a:solidFill>
                  <a:schemeClr val="tx1"/>
                </a:solidFill>
              </a:rPr>
              <a:t>Hali inafanana kwa aina zote mbili za vipimo </a:t>
            </a:r>
          </a:p>
          <a:p>
            <a:pPr lvl="2"/>
            <a:r>
              <a:rPr lang="en-US" sz="2000" smtClean="0"/>
              <a:t>Kiwango cha malaria kinaongezeka sambamba na umri </a:t>
            </a:r>
          </a:p>
          <a:p>
            <a:pPr lvl="2"/>
            <a:r>
              <a:rPr lang="en-US" sz="2000" smtClean="0"/>
              <a:t>Kiwango cha malaria kinapungua kadri utajiri unavyoongezeka</a:t>
            </a:r>
          </a:p>
          <a:p>
            <a:pPr lvl="2"/>
            <a:r>
              <a:rPr lang="en-US" sz="2000" smtClean="0"/>
              <a:t>Kiwango cha malaria ni kikubwa zaidi maeneo ya vijijini</a:t>
            </a:r>
          </a:p>
          <a:p>
            <a:pPr lvl="1"/>
            <a:r>
              <a:rPr lang="en-US" sz="2400" smtClean="0">
                <a:solidFill>
                  <a:schemeClr val="tx1"/>
                </a:solidFill>
              </a:rPr>
              <a:t>Sehemu iliyosalia ya mada hii inaripoti matokeo kwa mujibu wa kipimo cha papo kwa hapo (RDT).</a:t>
            </a:r>
          </a:p>
          <a:p>
            <a:pPr lvl="1"/>
            <a:endParaRPr lang="en-US" sz="2000" smtClean="0"/>
          </a:p>
          <a:p>
            <a:pPr lvl="1"/>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12750" y="0"/>
            <a:ext cx="8229600" cy="1143000"/>
          </a:xfrm>
        </p:spPr>
        <p:txBody>
          <a:bodyPr>
            <a:normAutofit fontScale="90000"/>
          </a:bodyPr>
          <a:lstStyle/>
          <a:p>
            <a:pPr eaLnBrk="1" hangingPunct="1">
              <a:defRPr/>
            </a:pPr>
            <a:r>
              <a:rPr lang="en-US" dirty="0" err="1" smtClean="0"/>
              <a:t>Kiwango</a:t>
            </a:r>
            <a:r>
              <a:rPr lang="en-US" dirty="0" smtClean="0"/>
              <a:t> cha Malaria – </a:t>
            </a:r>
            <a:r>
              <a:rPr lang="en-US" dirty="0" err="1" smtClean="0"/>
              <a:t>kwa</a:t>
            </a:r>
            <a:r>
              <a:rPr lang="en-US" dirty="0" smtClean="0"/>
              <a:t> </a:t>
            </a:r>
            <a:r>
              <a:rPr lang="en-US" dirty="0" err="1" smtClean="0"/>
              <a:t>Makazi</a:t>
            </a:r>
            <a:r>
              <a:rPr lang="en-US" dirty="0" smtClean="0"/>
              <a:t> </a:t>
            </a:r>
            <a:r>
              <a:rPr lang="en-US" dirty="0" err="1" smtClean="0"/>
              <a:t>na</a:t>
            </a:r>
            <a:r>
              <a:rPr lang="en-US" dirty="0" smtClean="0"/>
              <a:t> </a:t>
            </a:r>
            <a:r>
              <a:rPr lang="en-US" dirty="0" err="1" smtClean="0"/>
              <a:t>Kiwango</a:t>
            </a:r>
            <a:r>
              <a:rPr lang="en-US" dirty="0" smtClean="0"/>
              <a:t> cha </a:t>
            </a:r>
            <a:r>
              <a:rPr lang="en-US" dirty="0" err="1" smtClean="0"/>
              <a:t>Utajiri</a:t>
            </a:r>
            <a:endParaRPr lang="en-US" dirty="0" smtClean="0">
              <a:solidFill>
                <a:srgbClr val="FFFF00"/>
              </a:solidFill>
            </a:endParaRPr>
          </a:p>
        </p:txBody>
      </p:sp>
      <p:graphicFrame>
        <p:nvGraphicFramePr>
          <p:cNvPr id="16387" name="Object 3"/>
          <p:cNvGraphicFramePr>
            <a:graphicFrameLocks noGrp="1" noChangeAspect="1"/>
          </p:cNvGraphicFramePr>
          <p:nvPr>
            <p:ph sz="half" idx="1"/>
          </p:nvPr>
        </p:nvGraphicFramePr>
        <p:xfrm>
          <a:off x="254000" y="1473200"/>
          <a:ext cx="8724900" cy="5094288"/>
        </p:xfrm>
        <a:graphic>
          <a:graphicData uri="http://schemas.openxmlformats.org/presentationml/2006/ole">
            <mc:AlternateContent xmlns:mc="http://schemas.openxmlformats.org/markup-compatibility/2006">
              <mc:Choice xmlns:v="urn:schemas-microsoft-com:vml" Requires="v">
                <p:oleObj spid="_x0000_s16389" r:id="rId4" imgW="8724132" imgH="5090601" progId="Excel.Chart.8">
                  <p:embed/>
                </p:oleObj>
              </mc:Choice>
              <mc:Fallback>
                <p:oleObj r:id="rId4" imgW="8724132" imgH="5090601"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0" y="1473200"/>
                        <a:ext cx="8724900"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88" name="Text Box 5"/>
          <p:cNvSpPr txBox="1">
            <a:spLocks noChangeArrowheads="1"/>
          </p:cNvSpPr>
          <p:nvPr/>
        </p:nvSpPr>
        <p:spPr bwMode="auto">
          <a:xfrm>
            <a:off x="76200" y="1524000"/>
            <a:ext cx="7848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watoto miezi 6-59 waliopima na kukutwa na malaria kwa kipimo cha papo kwa hapo (RDT)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r>
              <a:rPr lang="en-US" sz="3600" smtClean="0"/>
              <a:t>Kiwango cha Malaria – kwa Mikoa</a:t>
            </a:r>
          </a:p>
        </p:txBody>
      </p:sp>
      <p:sp>
        <p:nvSpPr>
          <p:cNvPr id="17411" name="TextBox 322"/>
          <p:cNvSpPr txBox="1">
            <a:spLocks noChangeArrowheads="1"/>
          </p:cNvSpPr>
          <p:nvPr/>
        </p:nvSpPr>
        <p:spPr bwMode="auto">
          <a:xfrm>
            <a:off x="0" y="1905000"/>
            <a:ext cx="175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Tanzania</a:t>
            </a:r>
          </a:p>
          <a:p>
            <a:pPr algn="ctr" eaLnBrk="1" hangingPunct="1"/>
            <a:r>
              <a:rPr lang="en-US" sz="2400" b="1">
                <a:latin typeface="Calibri" pitchFamily="34" charset="0"/>
              </a:rPr>
              <a:t>9%</a:t>
            </a:r>
          </a:p>
        </p:txBody>
      </p:sp>
      <p:sp>
        <p:nvSpPr>
          <p:cNvPr id="17412" name="Text Box 45"/>
          <p:cNvSpPr txBox="1">
            <a:spLocks noChangeArrowheads="1"/>
          </p:cNvSpPr>
          <p:nvPr/>
        </p:nvSpPr>
        <p:spPr bwMode="auto">
          <a:xfrm>
            <a:off x="228600" y="5867400"/>
            <a:ext cx="3527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Asilimia ya watoto wenye miezi 6-59 waliopimwa na kukutwa na malaria kwa kipimo cha papo kwa hapo</a:t>
            </a:r>
          </a:p>
        </p:txBody>
      </p:sp>
      <p:sp>
        <p:nvSpPr>
          <p:cNvPr id="17413"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15"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16"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0" name="Freeform 328"/>
          <p:cNvSpPr>
            <a:spLocks noEditPoints="1"/>
          </p:cNvSpPr>
          <p:nvPr/>
        </p:nvSpPr>
        <p:spPr bwMode="auto">
          <a:xfrm>
            <a:off x="6986588" y="4021138"/>
            <a:ext cx="290512" cy="331787"/>
          </a:xfrm>
          <a:custGeom>
            <a:avLst/>
            <a:gdLst>
              <a:gd name="T0" fmla="*/ 133 w 183"/>
              <a:gd name="T1" fmla="*/ 89 h 209"/>
              <a:gd name="T2" fmla="*/ 117 w 183"/>
              <a:gd name="T3" fmla="*/ 87 h 209"/>
              <a:gd name="T4" fmla="*/ 107 w 183"/>
              <a:gd name="T5" fmla="*/ 80 h 209"/>
              <a:gd name="T6" fmla="*/ 84 w 183"/>
              <a:gd name="T7" fmla="*/ 42 h 209"/>
              <a:gd name="T8" fmla="*/ 77 w 183"/>
              <a:gd name="T9" fmla="*/ 38 h 209"/>
              <a:gd name="T10" fmla="*/ 45 w 183"/>
              <a:gd name="T11" fmla="*/ 4 h 209"/>
              <a:gd name="T12" fmla="*/ 54 w 183"/>
              <a:gd name="T13" fmla="*/ 16 h 209"/>
              <a:gd name="T14" fmla="*/ 63 w 183"/>
              <a:gd name="T15" fmla="*/ 24 h 209"/>
              <a:gd name="T16" fmla="*/ 70 w 183"/>
              <a:gd name="T17" fmla="*/ 38 h 209"/>
              <a:gd name="T18" fmla="*/ 75 w 183"/>
              <a:gd name="T19" fmla="*/ 52 h 209"/>
              <a:gd name="T20" fmla="*/ 87 w 183"/>
              <a:gd name="T21" fmla="*/ 63 h 209"/>
              <a:gd name="T22" fmla="*/ 94 w 183"/>
              <a:gd name="T23" fmla="*/ 63 h 209"/>
              <a:gd name="T24" fmla="*/ 89 w 183"/>
              <a:gd name="T25" fmla="*/ 77 h 209"/>
              <a:gd name="T26" fmla="*/ 87 w 183"/>
              <a:gd name="T27" fmla="*/ 80 h 209"/>
              <a:gd name="T28" fmla="*/ 96 w 183"/>
              <a:gd name="T29" fmla="*/ 86 h 209"/>
              <a:gd name="T30" fmla="*/ 94 w 183"/>
              <a:gd name="T31" fmla="*/ 101 h 209"/>
              <a:gd name="T32" fmla="*/ 96 w 183"/>
              <a:gd name="T33" fmla="*/ 87 h 209"/>
              <a:gd name="T34" fmla="*/ 112 w 183"/>
              <a:gd name="T35" fmla="*/ 89 h 209"/>
              <a:gd name="T36" fmla="*/ 129 w 183"/>
              <a:gd name="T37" fmla="*/ 96 h 209"/>
              <a:gd name="T38" fmla="*/ 143 w 183"/>
              <a:gd name="T39" fmla="*/ 103 h 209"/>
              <a:gd name="T40" fmla="*/ 154 w 183"/>
              <a:gd name="T41" fmla="*/ 101 h 209"/>
              <a:gd name="T42" fmla="*/ 159 w 183"/>
              <a:gd name="T43" fmla="*/ 103 h 209"/>
              <a:gd name="T44" fmla="*/ 166 w 183"/>
              <a:gd name="T45" fmla="*/ 119 h 209"/>
              <a:gd name="T46" fmla="*/ 173 w 183"/>
              <a:gd name="T47" fmla="*/ 138 h 209"/>
              <a:gd name="T48" fmla="*/ 182 w 183"/>
              <a:gd name="T49" fmla="*/ 150 h 209"/>
              <a:gd name="T50" fmla="*/ 182 w 183"/>
              <a:gd name="T51" fmla="*/ 168 h 209"/>
              <a:gd name="T52" fmla="*/ 182 w 183"/>
              <a:gd name="T53" fmla="*/ 183 h 209"/>
              <a:gd name="T54" fmla="*/ 173 w 183"/>
              <a:gd name="T55" fmla="*/ 194 h 209"/>
              <a:gd name="T56" fmla="*/ 168 w 183"/>
              <a:gd name="T57" fmla="*/ 197 h 209"/>
              <a:gd name="T58" fmla="*/ 169 w 183"/>
              <a:gd name="T59" fmla="*/ 206 h 209"/>
              <a:gd name="T60" fmla="*/ 159 w 183"/>
              <a:gd name="T61" fmla="*/ 199 h 209"/>
              <a:gd name="T62" fmla="*/ 152 w 183"/>
              <a:gd name="T63" fmla="*/ 204 h 209"/>
              <a:gd name="T64" fmla="*/ 133 w 183"/>
              <a:gd name="T65" fmla="*/ 202 h 209"/>
              <a:gd name="T66" fmla="*/ 136 w 183"/>
              <a:gd name="T67" fmla="*/ 187 h 209"/>
              <a:gd name="T68" fmla="*/ 138 w 183"/>
              <a:gd name="T69" fmla="*/ 169 h 209"/>
              <a:gd name="T70" fmla="*/ 133 w 183"/>
              <a:gd name="T71" fmla="*/ 157 h 209"/>
              <a:gd name="T72" fmla="*/ 128 w 183"/>
              <a:gd name="T73" fmla="*/ 143 h 209"/>
              <a:gd name="T74" fmla="*/ 115 w 183"/>
              <a:gd name="T75" fmla="*/ 133 h 209"/>
              <a:gd name="T76" fmla="*/ 100 w 183"/>
              <a:gd name="T77" fmla="*/ 129 h 209"/>
              <a:gd name="T78" fmla="*/ 89 w 183"/>
              <a:gd name="T79" fmla="*/ 129 h 209"/>
              <a:gd name="T80" fmla="*/ 75 w 183"/>
              <a:gd name="T81" fmla="*/ 136 h 209"/>
              <a:gd name="T82" fmla="*/ 65 w 183"/>
              <a:gd name="T83" fmla="*/ 141 h 209"/>
              <a:gd name="T84" fmla="*/ 56 w 183"/>
              <a:gd name="T85" fmla="*/ 152 h 209"/>
              <a:gd name="T86" fmla="*/ 44 w 183"/>
              <a:gd name="T87" fmla="*/ 148 h 209"/>
              <a:gd name="T88" fmla="*/ 33 w 183"/>
              <a:gd name="T89" fmla="*/ 161 h 209"/>
              <a:gd name="T90" fmla="*/ 19 w 183"/>
              <a:gd name="T91" fmla="*/ 162 h 209"/>
              <a:gd name="T92" fmla="*/ 7 w 183"/>
              <a:gd name="T93" fmla="*/ 157 h 209"/>
              <a:gd name="T94" fmla="*/ 19 w 183"/>
              <a:gd name="T95" fmla="*/ 138 h 209"/>
              <a:gd name="T96" fmla="*/ 30 w 183"/>
              <a:gd name="T97" fmla="*/ 124 h 209"/>
              <a:gd name="T98" fmla="*/ 28 w 183"/>
              <a:gd name="T99" fmla="*/ 113 h 209"/>
              <a:gd name="T100" fmla="*/ 23 w 183"/>
              <a:gd name="T101" fmla="*/ 103 h 209"/>
              <a:gd name="T102" fmla="*/ 16 w 183"/>
              <a:gd name="T103" fmla="*/ 89 h 209"/>
              <a:gd name="T104" fmla="*/ 12 w 183"/>
              <a:gd name="T105" fmla="*/ 77 h 209"/>
              <a:gd name="T106" fmla="*/ 5 w 183"/>
              <a:gd name="T107" fmla="*/ 70 h 209"/>
              <a:gd name="T108" fmla="*/ 14 w 183"/>
              <a:gd name="T109" fmla="*/ 56 h 209"/>
              <a:gd name="T110" fmla="*/ 18 w 183"/>
              <a:gd name="T111" fmla="*/ 38 h 209"/>
              <a:gd name="T112" fmla="*/ 21 w 183"/>
              <a:gd name="T113" fmla="*/ 24 h 209"/>
              <a:gd name="T114" fmla="*/ 28 w 183"/>
              <a:gd name="T11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31"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19"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0"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22"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3"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60000"/>
              <a:lumOff val="40000"/>
            </a:schemeClr>
          </a:solidFill>
          <a:ln>
            <a:solidFill>
              <a:schemeClr val="tx2">
                <a:lumMod val="60000"/>
                <a:lumOff val="40000"/>
              </a:schemeClr>
            </a:solidFill>
          </a:ln>
        </p:spPr>
        <p:txBody>
          <a:bodyPr/>
          <a:lstStyle/>
          <a:p>
            <a:pPr>
              <a:defRPr/>
            </a:pPr>
            <a:endParaRPr lang="en-US">
              <a:latin typeface="Calibri" pitchFamily="34" charset="0"/>
              <a:cs typeface="Arial" charset="0"/>
            </a:endParaRPr>
          </a:p>
        </p:txBody>
      </p:sp>
      <p:sp>
        <p:nvSpPr>
          <p:cNvPr id="17425"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0"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7427"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8"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9"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4"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31"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2"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7"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7434"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5"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6"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7"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8"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9"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0"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41"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2"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3"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4"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45"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6"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7"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8"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9"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0"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1"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2"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3"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4"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5"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6"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7"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58"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9"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0"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1"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2"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3"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65"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6"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7"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8" name="Freeform 380"/>
          <p:cNvSpPr>
            <a:spLocks/>
          </p:cNvSpPr>
          <p:nvPr/>
        </p:nvSpPr>
        <p:spPr bwMode="auto">
          <a:xfrm>
            <a:off x="3640138" y="1050925"/>
            <a:ext cx="1397000" cy="800100"/>
          </a:xfrm>
          <a:custGeom>
            <a:avLst/>
            <a:gdLst>
              <a:gd name="T0" fmla="*/ 2147483647 w 880"/>
              <a:gd name="T1" fmla="*/ 2147483647 h 504"/>
              <a:gd name="T2" fmla="*/ 2147483647 w 880"/>
              <a:gd name="T3" fmla="*/ 2147483647 h 504"/>
              <a:gd name="T4" fmla="*/ 2147483647 w 880"/>
              <a:gd name="T5" fmla="*/ 2147483647 h 504"/>
              <a:gd name="T6" fmla="*/ 2147483647 w 880"/>
              <a:gd name="T7" fmla="*/ 2147483647 h 504"/>
              <a:gd name="T8" fmla="*/ 2147483647 w 880"/>
              <a:gd name="T9" fmla="*/ 2147483647 h 504"/>
              <a:gd name="T10" fmla="*/ 2147483647 w 880"/>
              <a:gd name="T11" fmla="*/ 2147483647 h 504"/>
              <a:gd name="T12" fmla="*/ 2147483647 w 880"/>
              <a:gd name="T13" fmla="*/ 2147483647 h 504"/>
              <a:gd name="T14" fmla="*/ 2147483647 w 880"/>
              <a:gd name="T15" fmla="*/ 2147483647 h 504"/>
              <a:gd name="T16" fmla="*/ 0 w 880"/>
              <a:gd name="T17" fmla="*/ 2147483647 h 504"/>
              <a:gd name="T18" fmla="*/ 2147483647 w 880"/>
              <a:gd name="T19" fmla="*/ 0 h 504"/>
              <a:gd name="T20" fmla="*/ 2147483647 w 880"/>
              <a:gd name="T21" fmla="*/ 0 h 504"/>
              <a:gd name="T22" fmla="*/ 2147483647 w 880"/>
              <a:gd name="T23" fmla="*/ 0 h 504"/>
              <a:gd name="T24" fmla="*/ 2147483647 w 880"/>
              <a:gd name="T25" fmla="*/ 0 h 504"/>
              <a:gd name="T26" fmla="*/ 2147483647 w 880"/>
              <a:gd name="T27" fmla="*/ 0 h 504"/>
              <a:gd name="T28" fmla="*/ 2147483647 w 880"/>
              <a:gd name="T29" fmla="*/ 0 h 504"/>
              <a:gd name="T30" fmla="*/ 2147483647 w 880"/>
              <a:gd name="T31" fmla="*/ 2147483647 h 504"/>
              <a:gd name="T32" fmla="*/ 2147483647 w 880"/>
              <a:gd name="T33" fmla="*/ 2147483647 h 504"/>
              <a:gd name="T34" fmla="*/ 2147483647 w 880"/>
              <a:gd name="T35" fmla="*/ 2147483647 h 504"/>
              <a:gd name="T36" fmla="*/ 2147483647 w 880"/>
              <a:gd name="T37" fmla="*/ 2147483647 h 504"/>
              <a:gd name="T38" fmla="*/ 2147483647 w 880"/>
              <a:gd name="T39" fmla="*/ 2147483647 h 504"/>
              <a:gd name="T40" fmla="*/ 2147483647 w 880"/>
              <a:gd name="T41" fmla="*/ 2147483647 h 504"/>
              <a:gd name="T42" fmla="*/ 2147483647 w 880"/>
              <a:gd name="T43" fmla="*/ 2147483647 h 504"/>
              <a:gd name="T44" fmla="*/ 2147483647 w 880"/>
              <a:gd name="T45" fmla="*/ 2147483647 h 504"/>
              <a:gd name="T46" fmla="*/ 2147483647 w 880"/>
              <a:gd name="T47" fmla="*/ 2147483647 h 504"/>
              <a:gd name="T48" fmla="*/ 2147483647 w 880"/>
              <a:gd name="T49" fmla="*/ 2147483647 h 504"/>
              <a:gd name="T50" fmla="*/ 2147483647 w 880"/>
              <a:gd name="T51" fmla="*/ 2147483647 h 504"/>
              <a:gd name="T52" fmla="*/ 2147483647 w 880"/>
              <a:gd name="T53" fmla="*/ 2147483647 h 504"/>
              <a:gd name="T54" fmla="*/ 2147483647 w 880"/>
              <a:gd name="T55" fmla="*/ 2147483647 h 504"/>
              <a:gd name="T56" fmla="*/ 2147483647 w 880"/>
              <a:gd name="T57" fmla="*/ 2147483647 h 504"/>
              <a:gd name="T58" fmla="*/ 2147483647 w 880"/>
              <a:gd name="T59" fmla="*/ 2147483647 h 504"/>
              <a:gd name="T60" fmla="*/ 2147483647 w 880"/>
              <a:gd name="T61" fmla="*/ 2147483647 h 504"/>
              <a:gd name="T62" fmla="*/ 2147483647 w 880"/>
              <a:gd name="T63" fmla="*/ 2147483647 h 504"/>
              <a:gd name="T64" fmla="*/ 2147483647 w 880"/>
              <a:gd name="T65" fmla="*/ 2147483647 h 504"/>
              <a:gd name="T66" fmla="*/ 2147483647 w 880"/>
              <a:gd name="T67" fmla="*/ 2147483647 h 504"/>
              <a:gd name="T68" fmla="*/ 2147483647 w 880"/>
              <a:gd name="T69" fmla="*/ 2147483647 h 504"/>
              <a:gd name="T70" fmla="*/ 2147483647 w 880"/>
              <a:gd name="T71" fmla="*/ 2147483647 h 504"/>
              <a:gd name="T72" fmla="*/ 2147483647 w 880"/>
              <a:gd name="T73" fmla="*/ 2147483647 h 504"/>
              <a:gd name="T74" fmla="*/ 2147483647 w 880"/>
              <a:gd name="T75" fmla="*/ 2147483647 h 504"/>
              <a:gd name="T76" fmla="*/ 2147483647 w 880"/>
              <a:gd name="T77" fmla="*/ 2147483647 h 504"/>
              <a:gd name="T78" fmla="*/ 2147483647 w 880"/>
              <a:gd name="T79" fmla="*/ 2147483647 h 504"/>
              <a:gd name="T80" fmla="*/ 2147483647 w 880"/>
              <a:gd name="T81" fmla="*/ 2147483647 h 504"/>
              <a:gd name="T82" fmla="*/ 2147483647 w 880"/>
              <a:gd name="T83" fmla="*/ 2147483647 h 504"/>
              <a:gd name="T84" fmla="*/ 2147483647 w 880"/>
              <a:gd name="T85" fmla="*/ 2147483647 h 504"/>
              <a:gd name="T86" fmla="*/ 2147483647 w 880"/>
              <a:gd name="T87" fmla="*/ 2147483647 h 504"/>
              <a:gd name="T88" fmla="*/ 2147483647 w 880"/>
              <a:gd name="T89" fmla="*/ 2147483647 h 504"/>
              <a:gd name="T90" fmla="*/ 2147483647 w 880"/>
              <a:gd name="T91" fmla="*/ 2147483647 h 504"/>
              <a:gd name="T92" fmla="*/ 2147483647 w 880"/>
              <a:gd name="T93" fmla="*/ 2147483647 h 504"/>
              <a:gd name="T94" fmla="*/ 2147483647 w 880"/>
              <a:gd name="T95" fmla="*/ 2147483647 h 504"/>
              <a:gd name="T96" fmla="*/ 2147483647 w 880"/>
              <a:gd name="T97" fmla="*/ 2147483647 h 504"/>
              <a:gd name="T98" fmla="*/ 2147483647 w 880"/>
              <a:gd name="T99" fmla="*/ 2147483647 h 504"/>
              <a:gd name="T100" fmla="*/ 2147483647 w 880"/>
              <a:gd name="T101" fmla="*/ 2147483647 h 504"/>
              <a:gd name="T102" fmla="*/ 2147483647 w 880"/>
              <a:gd name="T103" fmla="*/ 2147483647 h 504"/>
              <a:gd name="T104" fmla="*/ 2147483647 w 880"/>
              <a:gd name="T105" fmla="*/ 2147483647 h 504"/>
              <a:gd name="T106" fmla="*/ 2147483647 w 880"/>
              <a:gd name="T107" fmla="*/ 2147483647 h 504"/>
              <a:gd name="T108" fmla="*/ 2147483647 w 880"/>
              <a:gd name="T109" fmla="*/ 2147483647 h 504"/>
              <a:gd name="T110" fmla="*/ 2147483647 w 880"/>
              <a:gd name="T111" fmla="*/ 2147483647 h 504"/>
              <a:gd name="T112" fmla="*/ 2147483647 w 880"/>
              <a:gd name="T113" fmla="*/ 2147483647 h 504"/>
              <a:gd name="T114" fmla="*/ 2147483647 w 880"/>
              <a:gd name="T115" fmla="*/ 2147483647 h 504"/>
              <a:gd name="T116" fmla="*/ 2147483647 w 880"/>
              <a:gd name="T117" fmla="*/ 2147483647 h 504"/>
              <a:gd name="T118" fmla="*/ 2147483647 w 880"/>
              <a:gd name="T119" fmla="*/ 2147483647 h 504"/>
              <a:gd name="T120" fmla="*/ 2147483647 w 880"/>
              <a:gd name="T121" fmla="*/ 2147483647 h 504"/>
              <a:gd name="T122" fmla="*/ 2147483647 w 880"/>
              <a:gd name="T123" fmla="*/ 2147483647 h 504"/>
              <a:gd name="T124" fmla="*/ 2147483647 w 880"/>
              <a:gd name="T125" fmla="*/ 2147483647 h 5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80"/>
              <a:gd name="T190" fmla="*/ 0 h 504"/>
              <a:gd name="T191" fmla="*/ 880 w 880"/>
              <a:gd name="T192" fmla="*/ 504 h 5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solidFill>
          <a:ln w="3">
            <a:solidFill>
              <a:schemeClr val="tx2"/>
            </a:solidFill>
            <a:round/>
            <a:headEnd/>
            <a:tailEnd/>
          </a:ln>
        </p:spPr>
        <p:txBody>
          <a:bodyPr/>
          <a:lstStyle/>
          <a:p>
            <a:endParaRPr lang="en-US"/>
          </a:p>
        </p:txBody>
      </p:sp>
      <p:sp>
        <p:nvSpPr>
          <p:cNvPr id="38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70"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1"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473"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4"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5"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6" name="Freeform 388"/>
          <p:cNvSpPr>
            <a:spLocks noEditPoints="1"/>
          </p:cNvSpPr>
          <p:nvPr/>
        </p:nvSpPr>
        <p:spPr bwMode="auto">
          <a:xfrm>
            <a:off x="6443663" y="5921375"/>
            <a:ext cx="1311275" cy="690563"/>
          </a:xfrm>
          <a:custGeom>
            <a:avLst/>
            <a:gdLst>
              <a:gd name="T0" fmla="*/ 2147483647 w 826"/>
              <a:gd name="T1" fmla="*/ 2147483647 h 435"/>
              <a:gd name="T2" fmla="*/ 2147483647 w 826"/>
              <a:gd name="T3" fmla="*/ 2147483647 h 435"/>
              <a:gd name="T4" fmla="*/ 2147483647 w 826"/>
              <a:gd name="T5" fmla="*/ 2147483647 h 435"/>
              <a:gd name="T6" fmla="*/ 2147483647 w 826"/>
              <a:gd name="T7" fmla="*/ 2147483647 h 435"/>
              <a:gd name="T8" fmla="*/ 2147483647 w 826"/>
              <a:gd name="T9" fmla="*/ 2147483647 h 435"/>
              <a:gd name="T10" fmla="*/ 2147483647 w 826"/>
              <a:gd name="T11" fmla="*/ 2147483647 h 435"/>
              <a:gd name="T12" fmla="*/ 2147483647 w 826"/>
              <a:gd name="T13" fmla="*/ 2147483647 h 435"/>
              <a:gd name="T14" fmla="*/ 2147483647 w 826"/>
              <a:gd name="T15" fmla="*/ 2147483647 h 435"/>
              <a:gd name="T16" fmla="*/ 2147483647 w 826"/>
              <a:gd name="T17" fmla="*/ 2147483647 h 435"/>
              <a:gd name="T18" fmla="*/ 2147483647 w 826"/>
              <a:gd name="T19" fmla="*/ 2147483647 h 435"/>
              <a:gd name="T20" fmla="*/ 2147483647 w 826"/>
              <a:gd name="T21" fmla="*/ 2147483647 h 435"/>
              <a:gd name="T22" fmla="*/ 2147483647 w 826"/>
              <a:gd name="T23" fmla="*/ 2147483647 h 435"/>
              <a:gd name="T24" fmla="*/ 2147483647 w 826"/>
              <a:gd name="T25" fmla="*/ 2147483647 h 435"/>
              <a:gd name="T26" fmla="*/ 2147483647 w 826"/>
              <a:gd name="T27" fmla="*/ 2147483647 h 435"/>
              <a:gd name="T28" fmla="*/ 2147483647 w 826"/>
              <a:gd name="T29" fmla="*/ 2147483647 h 435"/>
              <a:gd name="T30" fmla="*/ 2147483647 w 826"/>
              <a:gd name="T31" fmla="*/ 2147483647 h 435"/>
              <a:gd name="T32" fmla="*/ 2147483647 w 826"/>
              <a:gd name="T33" fmla="*/ 2147483647 h 435"/>
              <a:gd name="T34" fmla="*/ 2147483647 w 826"/>
              <a:gd name="T35" fmla="*/ 2147483647 h 435"/>
              <a:gd name="T36" fmla="*/ 2147483647 w 826"/>
              <a:gd name="T37" fmla="*/ 2147483647 h 435"/>
              <a:gd name="T38" fmla="*/ 2147483647 w 826"/>
              <a:gd name="T39" fmla="*/ 2147483647 h 435"/>
              <a:gd name="T40" fmla="*/ 2147483647 w 826"/>
              <a:gd name="T41" fmla="*/ 2147483647 h 435"/>
              <a:gd name="T42" fmla="*/ 2147483647 w 826"/>
              <a:gd name="T43" fmla="*/ 2147483647 h 435"/>
              <a:gd name="T44" fmla="*/ 2147483647 w 826"/>
              <a:gd name="T45" fmla="*/ 2147483647 h 435"/>
              <a:gd name="T46" fmla="*/ 2147483647 w 826"/>
              <a:gd name="T47" fmla="*/ 2147483647 h 435"/>
              <a:gd name="T48" fmla="*/ 2147483647 w 826"/>
              <a:gd name="T49" fmla="*/ 2147483647 h 435"/>
              <a:gd name="T50" fmla="*/ 2147483647 w 826"/>
              <a:gd name="T51" fmla="*/ 2147483647 h 435"/>
              <a:gd name="T52" fmla="*/ 2147483647 w 826"/>
              <a:gd name="T53" fmla="*/ 2147483647 h 435"/>
              <a:gd name="T54" fmla="*/ 2147483647 w 826"/>
              <a:gd name="T55" fmla="*/ 2147483647 h 435"/>
              <a:gd name="T56" fmla="*/ 2147483647 w 826"/>
              <a:gd name="T57" fmla="*/ 2147483647 h 435"/>
              <a:gd name="T58" fmla="*/ 2147483647 w 826"/>
              <a:gd name="T59" fmla="*/ 2147483647 h 435"/>
              <a:gd name="T60" fmla="*/ 2147483647 w 826"/>
              <a:gd name="T61" fmla="*/ 2147483647 h 435"/>
              <a:gd name="T62" fmla="*/ 2147483647 w 826"/>
              <a:gd name="T63" fmla="*/ 2147483647 h 435"/>
              <a:gd name="T64" fmla="*/ 2147483647 w 826"/>
              <a:gd name="T65" fmla="*/ 2147483647 h 435"/>
              <a:gd name="T66" fmla="*/ 2147483647 w 826"/>
              <a:gd name="T67" fmla="*/ 2147483647 h 435"/>
              <a:gd name="T68" fmla="*/ 2147483647 w 826"/>
              <a:gd name="T69" fmla="*/ 2147483647 h 435"/>
              <a:gd name="T70" fmla="*/ 2147483647 w 826"/>
              <a:gd name="T71" fmla="*/ 2147483647 h 435"/>
              <a:gd name="T72" fmla="*/ 2147483647 w 826"/>
              <a:gd name="T73" fmla="*/ 2147483647 h 435"/>
              <a:gd name="T74" fmla="*/ 2147483647 w 826"/>
              <a:gd name="T75" fmla="*/ 2147483647 h 435"/>
              <a:gd name="T76" fmla="*/ 2147483647 w 826"/>
              <a:gd name="T77" fmla="*/ 2147483647 h 435"/>
              <a:gd name="T78" fmla="*/ 2147483647 w 826"/>
              <a:gd name="T79" fmla="*/ 2147483647 h 435"/>
              <a:gd name="T80" fmla="*/ 2147483647 w 826"/>
              <a:gd name="T81" fmla="*/ 2147483647 h 435"/>
              <a:gd name="T82" fmla="*/ 2147483647 w 826"/>
              <a:gd name="T83" fmla="*/ 2147483647 h 435"/>
              <a:gd name="T84" fmla="*/ 2147483647 w 826"/>
              <a:gd name="T85" fmla="*/ 2147483647 h 435"/>
              <a:gd name="T86" fmla="*/ 2147483647 w 826"/>
              <a:gd name="T87" fmla="*/ 2147483647 h 435"/>
              <a:gd name="T88" fmla="*/ 2147483647 w 826"/>
              <a:gd name="T89" fmla="*/ 2147483647 h 435"/>
              <a:gd name="T90" fmla="*/ 0 w 826"/>
              <a:gd name="T91" fmla="*/ 2147483647 h 435"/>
              <a:gd name="T92" fmla="*/ 2147483647 w 826"/>
              <a:gd name="T93" fmla="*/ 2147483647 h 435"/>
              <a:gd name="T94" fmla="*/ 2147483647 w 826"/>
              <a:gd name="T95" fmla="*/ 2147483647 h 435"/>
              <a:gd name="T96" fmla="*/ 2147483647 w 826"/>
              <a:gd name="T97" fmla="*/ 2147483647 h 435"/>
              <a:gd name="T98" fmla="*/ 2147483647 w 826"/>
              <a:gd name="T99" fmla="*/ 2147483647 h 435"/>
              <a:gd name="T100" fmla="*/ 2147483647 w 826"/>
              <a:gd name="T101" fmla="*/ 2147483647 h 435"/>
              <a:gd name="T102" fmla="*/ 2147483647 w 826"/>
              <a:gd name="T103" fmla="*/ 2147483647 h 435"/>
              <a:gd name="T104" fmla="*/ 2147483647 w 826"/>
              <a:gd name="T105" fmla="*/ 2147483647 h 435"/>
              <a:gd name="T106" fmla="*/ 2147483647 w 826"/>
              <a:gd name="T107" fmla="*/ 2147483647 h 435"/>
              <a:gd name="T108" fmla="*/ 2147483647 w 826"/>
              <a:gd name="T109" fmla="*/ 2147483647 h 435"/>
              <a:gd name="T110" fmla="*/ 2147483647 w 826"/>
              <a:gd name="T111" fmla="*/ 2147483647 h 435"/>
              <a:gd name="T112" fmla="*/ 2147483647 w 826"/>
              <a:gd name="T113" fmla="*/ 2147483647 h 435"/>
              <a:gd name="T114" fmla="*/ 2147483647 w 826"/>
              <a:gd name="T115" fmla="*/ 2147483647 h 435"/>
              <a:gd name="T116" fmla="*/ 2147483647 w 826"/>
              <a:gd name="T117" fmla="*/ 2147483647 h 435"/>
              <a:gd name="T118" fmla="*/ 2147483647 w 826"/>
              <a:gd name="T119" fmla="*/ 2147483647 h 435"/>
              <a:gd name="T120" fmla="*/ 2147483647 w 826"/>
              <a:gd name="T121" fmla="*/ 2147483647 h 435"/>
              <a:gd name="T122" fmla="*/ 2147483647 w 826"/>
              <a:gd name="T123" fmla="*/ 2147483647 h 435"/>
              <a:gd name="T124" fmla="*/ 2147483647 w 826"/>
              <a:gd name="T125" fmla="*/ 2147483647 h 4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26"/>
              <a:gd name="T190" fmla="*/ 0 h 435"/>
              <a:gd name="T191" fmla="*/ 826 w 826"/>
              <a:gd name="T192" fmla="*/ 435 h 43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solidFill>
          <a:ln w="9525">
            <a:solidFill>
              <a:schemeClr val="tx2"/>
            </a:solidFill>
            <a:round/>
            <a:headEnd/>
            <a:tailEnd/>
          </a:ln>
        </p:spPr>
        <p:txBody>
          <a:bodyPr/>
          <a:lstStyle/>
          <a:p>
            <a:endParaRPr lang="en-US"/>
          </a:p>
        </p:txBody>
      </p:sp>
      <p:sp>
        <p:nvSpPr>
          <p:cNvPr id="17477"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8"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79"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0"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1"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2"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round/>
            <a:headEnd/>
            <a:tailEnd/>
          </a:ln>
        </p:spPr>
        <p:txBody>
          <a:bodyPr/>
          <a:lstStyle/>
          <a:p>
            <a:endParaRPr lang="en-US"/>
          </a:p>
        </p:txBody>
      </p:sp>
      <p:sp>
        <p:nvSpPr>
          <p:cNvPr id="39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9"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486"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87"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88"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9"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0"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1"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2"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3"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4"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5"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96"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7"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98"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9"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0"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1"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2"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3"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4"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5"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6"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7"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8"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509"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0"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1"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2"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3"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514"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5"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6"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7"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8"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9"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0"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1"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2"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3"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4"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9" name="Freeform 437"/>
          <p:cNvSpPr>
            <a:spLocks/>
          </p:cNvSpPr>
          <p:nvPr/>
        </p:nvSpPr>
        <p:spPr bwMode="auto">
          <a:xfrm>
            <a:off x="2297113" y="4233863"/>
            <a:ext cx="1220787" cy="1128712"/>
          </a:xfrm>
          <a:custGeom>
            <a:avLst/>
            <a:gdLst>
              <a:gd name="T0" fmla="*/ 747 w 769"/>
              <a:gd name="T1" fmla="*/ 432 h 711"/>
              <a:gd name="T2" fmla="*/ 729 w 769"/>
              <a:gd name="T3" fmla="*/ 452 h 711"/>
              <a:gd name="T4" fmla="*/ 708 w 769"/>
              <a:gd name="T5" fmla="*/ 452 h 711"/>
              <a:gd name="T6" fmla="*/ 698 w 769"/>
              <a:gd name="T7" fmla="*/ 465 h 711"/>
              <a:gd name="T8" fmla="*/ 689 w 769"/>
              <a:gd name="T9" fmla="*/ 482 h 711"/>
              <a:gd name="T10" fmla="*/ 694 w 769"/>
              <a:gd name="T11" fmla="*/ 507 h 711"/>
              <a:gd name="T12" fmla="*/ 699 w 769"/>
              <a:gd name="T13" fmla="*/ 524 h 711"/>
              <a:gd name="T14" fmla="*/ 692 w 769"/>
              <a:gd name="T15" fmla="*/ 545 h 711"/>
              <a:gd name="T16" fmla="*/ 673 w 769"/>
              <a:gd name="T17" fmla="*/ 566 h 711"/>
              <a:gd name="T18" fmla="*/ 647 w 769"/>
              <a:gd name="T19" fmla="*/ 585 h 711"/>
              <a:gd name="T20" fmla="*/ 609 w 769"/>
              <a:gd name="T21" fmla="*/ 599 h 711"/>
              <a:gd name="T22" fmla="*/ 616 w 769"/>
              <a:gd name="T23" fmla="*/ 624 h 711"/>
              <a:gd name="T24" fmla="*/ 624 w 769"/>
              <a:gd name="T25" fmla="*/ 648 h 711"/>
              <a:gd name="T26" fmla="*/ 644 w 769"/>
              <a:gd name="T27" fmla="*/ 665 h 711"/>
              <a:gd name="T28" fmla="*/ 644 w 769"/>
              <a:gd name="T29" fmla="*/ 686 h 711"/>
              <a:gd name="T30" fmla="*/ 633 w 769"/>
              <a:gd name="T31" fmla="*/ 706 h 711"/>
              <a:gd name="T32" fmla="*/ 603 w 769"/>
              <a:gd name="T33" fmla="*/ 704 h 711"/>
              <a:gd name="T34" fmla="*/ 581 w 769"/>
              <a:gd name="T35" fmla="*/ 699 h 711"/>
              <a:gd name="T36" fmla="*/ 577 w 769"/>
              <a:gd name="T37" fmla="*/ 669 h 711"/>
              <a:gd name="T38" fmla="*/ 558 w 769"/>
              <a:gd name="T39" fmla="*/ 655 h 711"/>
              <a:gd name="T40" fmla="*/ 521 w 769"/>
              <a:gd name="T41" fmla="*/ 648 h 711"/>
              <a:gd name="T42" fmla="*/ 494 w 769"/>
              <a:gd name="T43" fmla="*/ 655 h 711"/>
              <a:gd name="T44" fmla="*/ 469 w 769"/>
              <a:gd name="T45" fmla="*/ 636 h 711"/>
              <a:gd name="T46" fmla="*/ 452 w 769"/>
              <a:gd name="T47" fmla="*/ 610 h 711"/>
              <a:gd name="T48" fmla="*/ 446 w 769"/>
              <a:gd name="T49" fmla="*/ 580 h 711"/>
              <a:gd name="T50" fmla="*/ 420 w 769"/>
              <a:gd name="T51" fmla="*/ 568 h 711"/>
              <a:gd name="T52" fmla="*/ 394 w 769"/>
              <a:gd name="T53" fmla="*/ 559 h 711"/>
              <a:gd name="T54" fmla="*/ 373 w 769"/>
              <a:gd name="T55" fmla="*/ 552 h 711"/>
              <a:gd name="T56" fmla="*/ 349 w 769"/>
              <a:gd name="T57" fmla="*/ 554 h 711"/>
              <a:gd name="T58" fmla="*/ 324 w 769"/>
              <a:gd name="T59" fmla="*/ 547 h 711"/>
              <a:gd name="T60" fmla="*/ 291 w 769"/>
              <a:gd name="T61" fmla="*/ 554 h 711"/>
              <a:gd name="T62" fmla="*/ 265 w 769"/>
              <a:gd name="T63" fmla="*/ 541 h 711"/>
              <a:gd name="T64" fmla="*/ 244 w 769"/>
              <a:gd name="T65" fmla="*/ 522 h 711"/>
              <a:gd name="T66" fmla="*/ 225 w 769"/>
              <a:gd name="T67" fmla="*/ 498 h 711"/>
              <a:gd name="T68" fmla="*/ 209 w 769"/>
              <a:gd name="T69" fmla="*/ 473 h 711"/>
              <a:gd name="T70" fmla="*/ 195 w 769"/>
              <a:gd name="T71" fmla="*/ 445 h 711"/>
              <a:gd name="T72" fmla="*/ 185 w 769"/>
              <a:gd name="T73" fmla="*/ 418 h 711"/>
              <a:gd name="T74" fmla="*/ 176 w 769"/>
              <a:gd name="T75" fmla="*/ 384 h 711"/>
              <a:gd name="T76" fmla="*/ 165 w 769"/>
              <a:gd name="T77" fmla="*/ 356 h 711"/>
              <a:gd name="T78" fmla="*/ 153 w 769"/>
              <a:gd name="T79" fmla="*/ 329 h 711"/>
              <a:gd name="T80" fmla="*/ 139 w 769"/>
              <a:gd name="T81" fmla="*/ 302 h 711"/>
              <a:gd name="T82" fmla="*/ 124 w 769"/>
              <a:gd name="T83" fmla="*/ 278 h 711"/>
              <a:gd name="T84" fmla="*/ 106 w 769"/>
              <a:gd name="T85" fmla="*/ 255 h 711"/>
              <a:gd name="T86" fmla="*/ 90 w 769"/>
              <a:gd name="T87" fmla="*/ 229 h 711"/>
              <a:gd name="T88" fmla="*/ 76 w 769"/>
              <a:gd name="T89" fmla="*/ 201 h 711"/>
              <a:gd name="T90" fmla="*/ 69 w 769"/>
              <a:gd name="T91" fmla="*/ 170 h 711"/>
              <a:gd name="T92" fmla="*/ 64 w 769"/>
              <a:gd name="T93" fmla="*/ 138 h 711"/>
              <a:gd name="T94" fmla="*/ 54 w 769"/>
              <a:gd name="T95" fmla="*/ 110 h 711"/>
              <a:gd name="T96" fmla="*/ 42 w 769"/>
              <a:gd name="T97" fmla="*/ 82 h 711"/>
              <a:gd name="T98" fmla="*/ 28 w 769"/>
              <a:gd name="T99" fmla="*/ 55 h 711"/>
              <a:gd name="T100" fmla="*/ 8 w 769"/>
              <a:gd name="T101" fmla="*/ 28 h 711"/>
              <a:gd name="T102" fmla="*/ 193 w 769"/>
              <a:gd name="T103" fmla="*/ 11 h 711"/>
              <a:gd name="T104" fmla="*/ 242 w 769"/>
              <a:gd name="T105" fmla="*/ 11 h 711"/>
              <a:gd name="T106" fmla="*/ 253 w 769"/>
              <a:gd name="T107" fmla="*/ 35 h 711"/>
              <a:gd name="T108" fmla="*/ 275 w 769"/>
              <a:gd name="T109" fmla="*/ 53 h 711"/>
              <a:gd name="T110" fmla="*/ 305 w 769"/>
              <a:gd name="T111" fmla="*/ 72 h 711"/>
              <a:gd name="T112" fmla="*/ 326 w 769"/>
              <a:gd name="T113" fmla="*/ 77 h 711"/>
              <a:gd name="T114" fmla="*/ 354 w 769"/>
              <a:gd name="T115" fmla="*/ 86 h 711"/>
              <a:gd name="T116" fmla="*/ 375 w 769"/>
              <a:gd name="T117" fmla="*/ 116 h 711"/>
              <a:gd name="T118" fmla="*/ 373 w 769"/>
              <a:gd name="T119" fmla="*/ 151 h 711"/>
              <a:gd name="T120" fmla="*/ 396 w 769"/>
              <a:gd name="T121" fmla="*/ 180 h 711"/>
              <a:gd name="T122" fmla="*/ 446 w 769"/>
              <a:gd name="T123" fmla="*/ 201 h 711"/>
              <a:gd name="T124" fmla="*/ 507 w 769"/>
              <a:gd name="T125" fmla="*/ 23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40"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27"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8"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9"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4"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31"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533"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4"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5"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 name="Freeform 449"/>
          <p:cNvSpPr>
            <a:spLocks/>
          </p:cNvSpPr>
          <p:nvPr/>
        </p:nvSpPr>
        <p:spPr bwMode="auto">
          <a:xfrm>
            <a:off x="2733675" y="2589213"/>
            <a:ext cx="1735138" cy="1725612"/>
          </a:xfrm>
          <a:custGeom>
            <a:avLst/>
            <a:gdLst>
              <a:gd name="T0" fmla="*/ 163 w 1093"/>
              <a:gd name="T1" fmla="*/ 120 h 1087"/>
              <a:gd name="T2" fmla="*/ 215 w 1093"/>
              <a:gd name="T3" fmla="*/ 104 h 1087"/>
              <a:gd name="T4" fmla="*/ 225 w 1093"/>
              <a:gd name="T5" fmla="*/ 54 h 1087"/>
              <a:gd name="T6" fmla="*/ 313 w 1093"/>
              <a:gd name="T7" fmla="*/ 136 h 1087"/>
              <a:gd name="T8" fmla="*/ 328 w 1093"/>
              <a:gd name="T9" fmla="*/ 181 h 1087"/>
              <a:gd name="T10" fmla="*/ 383 w 1093"/>
              <a:gd name="T11" fmla="*/ 148 h 1087"/>
              <a:gd name="T12" fmla="*/ 451 w 1093"/>
              <a:gd name="T13" fmla="*/ 171 h 1087"/>
              <a:gd name="T14" fmla="*/ 475 w 1093"/>
              <a:gd name="T15" fmla="*/ 118 h 1087"/>
              <a:gd name="T16" fmla="*/ 524 w 1093"/>
              <a:gd name="T17" fmla="*/ 127 h 1087"/>
              <a:gd name="T18" fmla="*/ 571 w 1093"/>
              <a:gd name="T19" fmla="*/ 115 h 1087"/>
              <a:gd name="T20" fmla="*/ 548 w 1093"/>
              <a:gd name="T21" fmla="*/ 75 h 1087"/>
              <a:gd name="T22" fmla="*/ 576 w 1093"/>
              <a:gd name="T23" fmla="*/ 29 h 1087"/>
              <a:gd name="T24" fmla="*/ 641 w 1093"/>
              <a:gd name="T25" fmla="*/ 15 h 1087"/>
              <a:gd name="T26" fmla="*/ 697 w 1093"/>
              <a:gd name="T27" fmla="*/ 28 h 1087"/>
              <a:gd name="T28" fmla="*/ 765 w 1093"/>
              <a:gd name="T29" fmla="*/ 10 h 1087"/>
              <a:gd name="T30" fmla="*/ 829 w 1093"/>
              <a:gd name="T31" fmla="*/ 8 h 1087"/>
              <a:gd name="T32" fmla="*/ 878 w 1093"/>
              <a:gd name="T33" fmla="*/ 12 h 1087"/>
              <a:gd name="T34" fmla="*/ 934 w 1093"/>
              <a:gd name="T35" fmla="*/ 24 h 1087"/>
              <a:gd name="T36" fmla="*/ 986 w 1093"/>
              <a:gd name="T37" fmla="*/ 45 h 1087"/>
              <a:gd name="T38" fmla="*/ 1040 w 1093"/>
              <a:gd name="T39" fmla="*/ 59 h 1087"/>
              <a:gd name="T40" fmla="*/ 1091 w 1093"/>
              <a:gd name="T41" fmla="*/ 54 h 1087"/>
              <a:gd name="T42" fmla="*/ 1056 w 1093"/>
              <a:gd name="T43" fmla="*/ 87 h 1087"/>
              <a:gd name="T44" fmla="*/ 1026 w 1093"/>
              <a:gd name="T45" fmla="*/ 146 h 1087"/>
              <a:gd name="T46" fmla="*/ 986 w 1093"/>
              <a:gd name="T47" fmla="*/ 199 h 1087"/>
              <a:gd name="T48" fmla="*/ 979 w 1093"/>
              <a:gd name="T49" fmla="*/ 270 h 1087"/>
              <a:gd name="T50" fmla="*/ 967 w 1093"/>
              <a:gd name="T51" fmla="*/ 338 h 1087"/>
              <a:gd name="T52" fmla="*/ 965 w 1093"/>
              <a:gd name="T53" fmla="*/ 403 h 1087"/>
              <a:gd name="T54" fmla="*/ 1011 w 1093"/>
              <a:gd name="T55" fmla="*/ 450 h 1087"/>
              <a:gd name="T56" fmla="*/ 1061 w 1093"/>
              <a:gd name="T57" fmla="*/ 497 h 1087"/>
              <a:gd name="T58" fmla="*/ 1039 w 1093"/>
              <a:gd name="T59" fmla="*/ 546 h 1087"/>
              <a:gd name="T60" fmla="*/ 1033 w 1093"/>
              <a:gd name="T61" fmla="*/ 595 h 1087"/>
              <a:gd name="T62" fmla="*/ 1014 w 1093"/>
              <a:gd name="T63" fmla="*/ 659 h 1087"/>
              <a:gd name="T64" fmla="*/ 997 w 1093"/>
              <a:gd name="T65" fmla="*/ 729 h 1087"/>
              <a:gd name="T66" fmla="*/ 990 w 1093"/>
              <a:gd name="T67" fmla="*/ 794 h 1087"/>
              <a:gd name="T68" fmla="*/ 943 w 1093"/>
              <a:gd name="T69" fmla="*/ 837 h 1087"/>
              <a:gd name="T70" fmla="*/ 890 w 1093"/>
              <a:gd name="T71" fmla="*/ 879 h 1087"/>
              <a:gd name="T72" fmla="*/ 842 w 1093"/>
              <a:gd name="T73" fmla="*/ 926 h 1087"/>
              <a:gd name="T74" fmla="*/ 836 w 1093"/>
              <a:gd name="T75" fmla="*/ 996 h 1087"/>
              <a:gd name="T76" fmla="*/ 796 w 1093"/>
              <a:gd name="T77" fmla="*/ 1031 h 1087"/>
              <a:gd name="T78" fmla="*/ 728 w 1093"/>
              <a:gd name="T79" fmla="*/ 1033 h 1087"/>
              <a:gd name="T80" fmla="*/ 559 w 1093"/>
              <a:gd name="T81" fmla="*/ 1071 h 1087"/>
              <a:gd name="T82" fmla="*/ 513 w 1093"/>
              <a:gd name="T83" fmla="*/ 1070 h 1087"/>
              <a:gd name="T84" fmla="*/ 545 w 1093"/>
              <a:gd name="T85" fmla="*/ 829 h 1087"/>
              <a:gd name="T86" fmla="*/ 486 w 1093"/>
              <a:gd name="T87" fmla="*/ 815 h 1087"/>
              <a:gd name="T88" fmla="*/ 435 w 1093"/>
              <a:gd name="T89" fmla="*/ 790 h 1087"/>
              <a:gd name="T90" fmla="*/ 402 w 1093"/>
              <a:gd name="T91" fmla="*/ 757 h 1087"/>
              <a:gd name="T92" fmla="*/ 365 w 1093"/>
              <a:gd name="T93" fmla="*/ 722 h 1087"/>
              <a:gd name="T94" fmla="*/ 351 w 1093"/>
              <a:gd name="T95" fmla="*/ 672 h 1087"/>
              <a:gd name="T96" fmla="*/ 313 w 1093"/>
              <a:gd name="T97" fmla="*/ 626 h 1087"/>
              <a:gd name="T98" fmla="*/ 259 w 1093"/>
              <a:gd name="T99" fmla="*/ 618 h 1087"/>
              <a:gd name="T100" fmla="*/ 220 w 1093"/>
              <a:gd name="T101" fmla="*/ 642 h 1087"/>
              <a:gd name="T102" fmla="*/ 180 w 1093"/>
              <a:gd name="T103" fmla="*/ 654 h 1087"/>
              <a:gd name="T104" fmla="*/ 130 w 1093"/>
              <a:gd name="T105" fmla="*/ 654 h 1087"/>
              <a:gd name="T106" fmla="*/ 72 w 1093"/>
              <a:gd name="T107" fmla="*/ 640 h 1087"/>
              <a:gd name="T108" fmla="*/ 34 w 1093"/>
              <a:gd name="T109" fmla="*/ 612 h 1087"/>
              <a:gd name="T110" fmla="*/ 2 w 1093"/>
              <a:gd name="T111" fmla="*/ 570 h 1087"/>
              <a:gd name="T112" fmla="*/ 49 w 1093"/>
              <a:gd name="T113" fmla="*/ 534 h 1087"/>
              <a:gd name="T114" fmla="*/ 53 w 1093"/>
              <a:gd name="T115" fmla="*/ 473 h 1087"/>
              <a:gd name="T116" fmla="*/ 61 w 1093"/>
              <a:gd name="T117" fmla="*/ 410 h 1087"/>
              <a:gd name="T118" fmla="*/ 74 w 1093"/>
              <a:gd name="T119" fmla="*/ 354 h 1087"/>
              <a:gd name="T120" fmla="*/ 121 w 1093"/>
              <a:gd name="T121" fmla="*/ 307 h 1087"/>
              <a:gd name="T122" fmla="*/ 149 w 1093"/>
              <a:gd name="T123" fmla="*/ 260 h 1087"/>
              <a:gd name="T124" fmla="*/ 142 w 1093"/>
              <a:gd name="T125" fmla="*/ 19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452" name="Freeform 450"/>
          <p:cNvSpPr>
            <a:spLocks/>
          </p:cNvSpPr>
          <p:nvPr/>
        </p:nvSpPr>
        <p:spPr bwMode="auto">
          <a:xfrm>
            <a:off x="2933700" y="2589213"/>
            <a:ext cx="1535113" cy="360362"/>
          </a:xfrm>
          <a:custGeom>
            <a:avLst/>
            <a:gdLst>
              <a:gd name="T0" fmla="*/ 9 w 967"/>
              <a:gd name="T1" fmla="*/ 145 h 227"/>
              <a:gd name="T2" fmla="*/ 24 w 967"/>
              <a:gd name="T3" fmla="*/ 122 h 227"/>
              <a:gd name="T4" fmla="*/ 52 w 967"/>
              <a:gd name="T5" fmla="*/ 120 h 227"/>
              <a:gd name="T6" fmla="*/ 80 w 967"/>
              <a:gd name="T7" fmla="*/ 124 h 227"/>
              <a:gd name="T8" fmla="*/ 87 w 967"/>
              <a:gd name="T9" fmla="*/ 104 h 227"/>
              <a:gd name="T10" fmla="*/ 75 w 967"/>
              <a:gd name="T11" fmla="*/ 82 h 227"/>
              <a:gd name="T12" fmla="*/ 91 w 967"/>
              <a:gd name="T13" fmla="*/ 57 h 227"/>
              <a:gd name="T14" fmla="*/ 110 w 967"/>
              <a:gd name="T15" fmla="*/ 63 h 227"/>
              <a:gd name="T16" fmla="*/ 183 w 967"/>
              <a:gd name="T17" fmla="*/ 110 h 227"/>
              <a:gd name="T18" fmla="*/ 187 w 967"/>
              <a:gd name="T19" fmla="*/ 139 h 227"/>
              <a:gd name="T20" fmla="*/ 192 w 967"/>
              <a:gd name="T21" fmla="*/ 167 h 227"/>
              <a:gd name="T22" fmla="*/ 195 w 967"/>
              <a:gd name="T23" fmla="*/ 190 h 227"/>
              <a:gd name="T24" fmla="*/ 215 w 967"/>
              <a:gd name="T25" fmla="*/ 171 h 227"/>
              <a:gd name="T26" fmla="*/ 236 w 967"/>
              <a:gd name="T27" fmla="*/ 155 h 227"/>
              <a:gd name="T28" fmla="*/ 262 w 967"/>
              <a:gd name="T29" fmla="*/ 146 h 227"/>
              <a:gd name="T30" fmla="*/ 288 w 967"/>
              <a:gd name="T31" fmla="*/ 152 h 227"/>
              <a:gd name="T32" fmla="*/ 316 w 967"/>
              <a:gd name="T33" fmla="*/ 167 h 227"/>
              <a:gd name="T34" fmla="*/ 340 w 967"/>
              <a:gd name="T35" fmla="*/ 160 h 227"/>
              <a:gd name="T36" fmla="*/ 346 w 967"/>
              <a:gd name="T37" fmla="*/ 139 h 227"/>
              <a:gd name="T38" fmla="*/ 351 w 967"/>
              <a:gd name="T39" fmla="*/ 113 h 227"/>
              <a:gd name="T40" fmla="*/ 380 w 967"/>
              <a:gd name="T41" fmla="*/ 99 h 227"/>
              <a:gd name="T42" fmla="*/ 394 w 967"/>
              <a:gd name="T43" fmla="*/ 122 h 227"/>
              <a:gd name="T44" fmla="*/ 407 w 967"/>
              <a:gd name="T45" fmla="*/ 134 h 227"/>
              <a:gd name="T46" fmla="*/ 433 w 967"/>
              <a:gd name="T47" fmla="*/ 125 h 227"/>
              <a:gd name="T48" fmla="*/ 443 w 967"/>
              <a:gd name="T49" fmla="*/ 108 h 227"/>
              <a:gd name="T50" fmla="*/ 421 w 967"/>
              <a:gd name="T51" fmla="*/ 96 h 227"/>
              <a:gd name="T52" fmla="*/ 424 w 967"/>
              <a:gd name="T53" fmla="*/ 80 h 227"/>
              <a:gd name="T54" fmla="*/ 438 w 967"/>
              <a:gd name="T55" fmla="*/ 61 h 227"/>
              <a:gd name="T56" fmla="*/ 436 w 967"/>
              <a:gd name="T57" fmla="*/ 35 h 227"/>
              <a:gd name="T58" fmla="*/ 461 w 967"/>
              <a:gd name="T59" fmla="*/ 26 h 227"/>
              <a:gd name="T60" fmla="*/ 482 w 967"/>
              <a:gd name="T61" fmla="*/ 12 h 227"/>
              <a:gd name="T62" fmla="*/ 511 w 967"/>
              <a:gd name="T63" fmla="*/ 15 h 227"/>
              <a:gd name="T64" fmla="*/ 538 w 967"/>
              <a:gd name="T65" fmla="*/ 8 h 227"/>
              <a:gd name="T66" fmla="*/ 555 w 967"/>
              <a:gd name="T67" fmla="*/ 26 h 227"/>
              <a:gd name="T68" fmla="*/ 583 w 967"/>
              <a:gd name="T69" fmla="*/ 28 h 227"/>
              <a:gd name="T70" fmla="*/ 607 w 967"/>
              <a:gd name="T71" fmla="*/ 24 h 227"/>
              <a:gd name="T72" fmla="*/ 637 w 967"/>
              <a:gd name="T73" fmla="*/ 10 h 227"/>
              <a:gd name="T74" fmla="*/ 665 w 967"/>
              <a:gd name="T75" fmla="*/ 5 h 227"/>
              <a:gd name="T76" fmla="*/ 688 w 967"/>
              <a:gd name="T77" fmla="*/ 7 h 227"/>
              <a:gd name="T78" fmla="*/ 714 w 967"/>
              <a:gd name="T79" fmla="*/ 5 h 227"/>
              <a:gd name="T80" fmla="*/ 738 w 967"/>
              <a:gd name="T81" fmla="*/ 1 h 227"/>
              <a:gd name="T82" fmla="*/ 752 w 967"/>
              <a:gd name="T83" fmla="*/ 12 h 227"/>
              <a:gd name="T84" fmla="*/ 771 w 967"/>
              <a:gd name="T85" fmla="*/ 17 h 227"/>
              <a:gd name="T86" fmla="*/ 798 w 967"/>
              <a:gd name="T87" fmla="*/ 21 h 227"/>
              <a:gd name="T88" fmla="*/ 818 w 967"/>
              <a:gd name="T89" fmla="*/ 24 h 227"/>
              <a:gd name="T90" fmla="*/ 845 w 967"/>
              <a:gd name="T91" fmla="*/ 28 h 227"/>
              <a:gd name="T92" fmla="*/ 862 w 967"/>
              <a:gd name="T93" fmla="*/ 47 h 227"/>
              <a:gd name="T94" fmla="*/ 885 w 967"/>
              <a:gd name="T95" fmla="*/ 52 h 227"/>
              <a:gd name="T96" fmla="*/ 906 w 967"/>
              <a:gd name="T97" fmla="*/ 54 h 227"/>
              <a:gd name="T98" fmla="*/ 932 w 967"/>
              <a:gd name="T99" fmla="*/ 63 h 227"/>
              <a:gd name="T100" fmla="*/ 951 w 967"/>
              <a:gd name="T101" fmla="*/ 56 h 227"/>
              <a:gd name="T102" fmla="*/ 967 w 967"/>
              <a:gd name="T103" fmla="*/ 56 h 227"/>
              <a:gd name="T104" fmla="*/ 960 w 967"/>
              <a:gd name="T105" fmla="*/ 83 h 227"/>
              <a:gd name="T106" fmla="*/ 939 w 967"/>
              <a:gd name="T107" fmla="*/ 89 h 227"/>
              <a:gd name="T108" fmla="*/ 925 w 967"/>
              <a:gd name="T109" fmla="*/ 103 h 227"/>
              <a:gd name="T110" fmla="*/ 909 w 967"/>
              <a:gd name="T111" fmla="*/ 127 h 227"/>
              <a:gd name="T112" fmla="*/ 897 w 967"/>
              <a:gd name="T113" fmla="*/ 152 h 227"/>
              <a:gd name="T114" fmla="*/ 887 w 967"/>
              <a:gd name="T115" fmla="*/ 176 h 227"/>
              <a:gd name="T116" fmla="*/ 864 w 967"/>
              <a:gd name="T117" fmla="*/ 193 h 227"/>
              <a:gd name="T118" fmla="*/ 850 w 967"/>
              <a:gd name="T11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7538"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9"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5"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41"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2"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3"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4"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5"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6"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7"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8"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9"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0"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1"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2"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3"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0"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1"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7558"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9"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5" name="Freeform 473"/>
          <p:cNvSpPr>
            <a:spLocks/>
          </p:cNvSpPr>
          <p:nvPr/>
        </p:nvSpPr>
        <p:spPr bwMode="auto">
          <a:xfrm>
            <a:off x="2163763" y="3287713"/>
            <a:ext cx="1476375" cy="1381125"/>
          </a:xfrm>
          <a:custGeom>
            <a:avLst/>
            <a:gdLst>
              <a:gd name="T0" fmla="*/ 515 w 930"/>
              <a:gd name="T1" fmla="*/ 783 h 870"/>
              <a:gd name="T2" fmla="*/ 461 w 930"/>
              <a:gd name="T3" fmla="*/ 755 h 870"/>
              <a:gd name="T4" fmla="*/ 459 w 930"/>
              <a:gd name="T5" fmla="*/ 691 h 870"/>
              <a:gd name="T6" fmla="*/ 410 w 930"/>
              <a:gd name="T7" fmla="*/ 673 h 870"/>
              <a:gd name="T8" fmla="*/ 372 w 930"/>
              <a:gd name="T9" fmla="*/ 656 h 870"/>
              <a:gd name="T10" fmla="*/ 335 w 930"/>
              <a:gd name="T11" fmla="*/ 628 h 870"/>
              <a:gd name="T12" fmla="*/ 297 w 930"/>
              <a:gd name="T13" fmla="*/ 607 h 870"/>
              <a:gd name="T14" fmla="*/ 70 w 930"/>
              <a:gd name="T15" fmla="*/ 593 h 870"/>
              <a:gd name="T16" fmla="*/ 38 w 930"/>
              <a:gd name="T17" fmla="*/ 563 h 870"/>
              <a:gd name="T18" fmla="*/ 99 w 930"/>
              <a:gd name="T19" fmla="*/ 455 h 870"/>
              <a:gd name="T20" fmla="*/ 112 w 930"/>
              <a:gd name="T21" fmla="*/ 424 h 870"/>
              <a:gd name="T22" fmla="*/ 141 w 930"/>
              <a:gd name="T23" fmla="*/ 404 h 870"/>
              <a:gd name="T24" fmla="*/ 136 w 930"/>
              <a:gd name="T25" fmla="*/ 370 h 870"/>
              <a:gd name="T26" fmla="*/ 122 w 930"/>
              <a:gd name="T27" fmla="*/ 343 h 870"/>
              <a:gd name="T28" fmla="*/ 89 w 930"/>
              <a:gd name="T29" fmla="*/ 281 h 870"/>
              <a:gd name="T30" fmla="*/ 71 w 930"/>
              <a:gd name="T31" fmla="*/ 237 h 870"/>
              <a:gd name="T32" fmla="*/ 64 w 930"/>
              <a:gd name="T33" fmla="*/ 195 h 870"/>
              <a:gd name="T34" fmla="*/ 56 w 930"/>
              <a:gd name="T35" fmla="*/ 155 h 870"/>
              <a:gd name="T36" fmla="*/ 49 w 930"/>
              <a:gd name="T37" fmla="*/ 115 h 870"/>
              <a:gd name="T38" fmla="*/ 30 w 930"/>
              <a:gd name="T39" fmla="*/ 78 h 870"/>
              <a:gd name="T40" fmla="*/ 0 w 930"/>
              <a:gd name="T41" fmla="*/ 50 h 870"/>
              <a:gd name="T42" fmla="*/ 44 w 930"/>
              <a:gd name="T43" fmla="*/ 48 h 870"/>
              <a:gd name="T44" fmla="*/ 87 w 930"/>
              <a:gd name="T45" fmla="*/ 48 h 870"/>
              <a:gd name="T46" fmla="*/ 119 w 930"/>
              <a:gd name="T47" fmla="*/ 27 h 870"/>
              <a:gd name="T48" fmla="*/ 160 w 930"/>
              <a:gd name="T49" fmla="*/ 1 h 870"/>
              <a:gd name="T50" fmla="*/ 267 w 930"/>
              <a:gd name="T51" fmla="*/ 13 h 870"/>
              <a:gd name="T52" fmla="*/ 288 w 930"/>
              <a:gd name="T53" fmla="*/ 36 h 870"/>
              <a:gd name="T54" fmla="*/ 317 w 930"/>
              <a:gd name="T55" fmla="*/ 38 h 870"/>
              <a:gd name="T56" fmla="*/ 338 w 930"/>
              <a:gd name="T57" fmla="*/ 57 h 870"/>
              <a:gd name="T58" fmla="*/ 359 w 930"/>
              <a:gd name="T59" fmla="*/ 87 h 870"/>
              <a:gd name="T60" fmla="*/ 366 w 930"/>
              <a:gd name="T61" fmla="*/ 115 h 870"/>
              <a:gd name="T62" fmla="*/ 379 w 930"/>
              <a:gd name="T63" fmla="*/ 143 h 870"/>
              <a:gd name="T64" fmla="*/ 394 w 930"/>
              <a:gd name="T65" fmla="*/ 169 h 870"/>
              <a:gd name="T66" fmla="*/ 415 w 930"/>
              <a:gd name="T67" fmla="*/ 185 h 870"/>
              <a:gd name="T68" fmla="*/ 438 w 930"/>
              <a:gd name="T69" fmla="*/ 205 h 870"/>
              <a:gd name="T70" fmla="*/ 473 w 930"/>
              <a:gd name="T71" fmla="*/ 204 h 870"/>
              <a:gd name="T72" fmla="*/ 509 w 930"/>
              <a:gd name="T73" fmla="*/ 218 h 870"/>
              <a:gd name="T74" fmla="*/ 536 w 930"/>
              <a:gd name="T75" fmla="*/ 211 h 870"/>
              <a:gd name="T76" fmla="*/ 564 w 930"/>
              <a:gd name="T77" fmla="*/ 214 h 870"/>
              <a:gd name="T78" fmla="*/ 584 w 930"/>
              <a:gd name="T79" fmla="*/ 202 h 870"/>
              <a:gd name="T80" fmla="*/ 605 w 930"/>
              <a:gd name="T81" fmla="*/ 186 h 870"/>
              <a:gd name="T82" fmla="*/ 630 w 930"/>
              <a:gd name="T83" fmla="*/ 183 h 870"/>
              <a:gd name="T84" fmla="*/ 667 w 930"/>
              <a:gd name="T85" fmla="*/ 190 h 870"/>
              <a:gd name="T86" fmla="*/ 691 w 930"/>
              <a:gd name="T87" fmla="*/ 205 h 870"/>
              <a:gd name="T88" fmla="*/ 710 w 930"/>
              <a:gd name="T89" fmla="*/ 235 h 870"/>
              <a:gd name="T90" fmla="*/ 721 w 930"/>
              <a:gd name="T91" fmla="*/ 265 h 870"/>
              <a:gd name="T92" fmla="*/ 731 w 930"/>
              <a:gd name="T93" fmla="*/ 291 h 870"/>
              <a:gd name="T94" fmla="*/ 750 w 930"/>
              <a:gd name="T95" fmla="*/ 314 h 870"/>
              <a:gd name="T96" fmla="*/ 766 w 930"/>
              <a:gd name="T97" fmla="*/ 345 h 870"/>
              <a:gd name="T98" fmla="*/ 796 w 930"/>
              <a:gd name="T99" fmla="*/ 350 h 870"/>
              <a:gd name="T100" fmla="*/ 827 w 930"/>
              <a:gd name="T101" fmla="*/ 371 h 870"/>
              <a:gd name="T102" fmla="*/ 860 w 930"/>
              <a:gd name="T103" fmla="*/ 378 h 870"/>
              <a:gd name="T104" fmla="*/ 893 w 930"/>
              <a:gd name="T105" fmla="*/ 383 h 870"/>
              <a:gd name="T106" fmla="*/ 923 w 930"/>
              <a:gd name="T107" fmla="*/ 404 h 870"/>
              <a:gd name="T108" fmla="*/ 871 w 930"/>
              <a:gd name="T109" fmla="*/ 633 h 870"/>
              <a:gd name="T110" fmla="*/ 846 w 930"/>
              <a:gd name="T111" fmla="*/ 661 h 870"/>
              <a:gd name="T112" fmla="*/ 813 w 930"/>
              <a:gd name="T113" fmla="*/ 664 h 870"/>
              <a:gd name="T114" fmla="*/ 771 w 930"/>
              <a:gd name="T115" fmla="*/ 682 h 870"/>
              <a:gd name="T116" fmla="*/ 759 w 930"/>
              <a:gd name="T117" fmla="*/ 753 h 870"/>
              <a:gd name="T118" fmla="*/ 731 w 930"/>
              <a:gd name="T119" fmla="*/ 783 h 870"/>
              <a:gd name="T120" fmla="*/ 700 w 930"/>
              <a:gd name="T121" fmla="*/ 809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61"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2"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564"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5"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17567"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8"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9" name="TextBox 48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8%</a:t>
            </a:r>
          </a:p>
        </p:txBody>
      </p:sp>
      <p:sp>
        <p:nvSpPr>
          <p:cNvPr id="17570" name="TextBox 48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1%</a:t>
            </a:r>
          </a:p>
        </p:txBody>
      </p:sp>
      <p:sp>
        <p:nvSpPr>
          <p:cNvPr id="17571" name="TextBox 48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&lt;1%</a:t>
            </a:r>
          </a:p>
        </p:txBody>
      </p:sp>
      <p:sp>
        <p:nvSpPr>
          <p:cNvPr id="17572" name="TextBox 48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&lt;1%</a:t>
            </a:r>
          </a:p>
        </p:txBody>
      </p:sp>
      <p:cxnSp>
        <p:nvCxnSpPr>
          <p:cNvPr id="488" name="Straight Connector 48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9" name="Straight Connector 488"/>
          <p:cNvCxnSpPr>
            <a:stCxn id="471"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76" name="TextBox 493"/>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&lt;1%</a:t>
            </a:r>
          </a:p>
        </p:txBody>
      </p:sp>
      <p:sp>
        <p:nvSpPr>
          <p:cNvPr id="17577" name="TextBox 494"/>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&lt;1%</a:t>
            </a:r>
          </a:p>
        </p:txBody>
      </p:sp>
      <p:cxnSp>
        <p:nvCxnSpPr>
          <p:cNvPr id="496" name="Straight Connector 495"/>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8" name="Straight Connector 497"/>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80" name="TextBox 498"/>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Njombe</a:t>
            </a:r>
          </a:p>
          <a:p>
            <a:pPr algn="ctr" eaLnBrk="1" hangingPunct="1"/>
            <a:r>
              <a:rPr lang="en-US" sz="1400" b="1">
                <a:latin typeface="Calibri" pitchFamily="34" charset="0"/>
              </a:rPr>
              <a:t>2%</a:t>
            </a:r>
          </a:p>
        </p:txBody>
      </p:sp>
      <p:sp>
        <p:nvSpPr>
          <p:cNvPr id="17581" name="TextBox 499"/>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17%</a:t>
            </a:r>
          </a:p>
        </p:txBody>
      </p:sp>
      <p:sp>
        <p:nvSpPr>
          <p:cNvPr id="17582" name="TextBox 500"/>
          <p:cNvSpPr txBox="1">
            <a:spLocks noChangeArrowheads="1"/>
          </p:cNvSpPr>
          <p:nvPr/>
        </p:nvSpPr>
        <p:spPr bwMode="auto">
          <a:xfrm>
            <a:off x="6230938" y="5337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Lindi</a:t>
            </a:r>
          </a:p>
          <a:p>
            <a:pPr algn="ctr" eaLnBrk="1" hangingPunct="1"/>
            <a:r>
              <a:rPr lang="en-US" sz="1400" b="1">
                <a:solidFill>
                  <a:schemeClr val="bg1"/>
                </a:solidFill>
                <a:latin typeface="Calibri" pitchFamily="34" charset="0"/>
              </a:rPr>
              <a:t>26%</a:t>
            </a:r>
          </a:p>
        </p:txBody>
      </p:sp>
      <p:sp>
        <p:nvSpPr>
          <p:cNvPr id="17583" name="TextBox 501"/>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10%</a:t>
            </a:r>
          </a:p>
        </p:txBody>
      </p:sp>
      <p:sp>
        <p:nvSpPr>
          <p:cNvPr id="17584" name="TextBox 502"/>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4%</a:t>
            </a:r>
          </a:p>
        </p:txBody>
      </p:sp>
      <p:cxnSp>
        <p:nvCxnSpPr>
          <p:cNvPr id="504" name="Straight Connector 503"/>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86" name="TextBox 50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6%</a:t>
            </a:r>
          </a:p>
        </p:txBody>
      </p:sp>
      <p:sp>
        <p:nvSpPr>
          <p:cNvPr id="17587" name="TextBox 50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13%</a:t>
            </a:r>
          </a:p>
        </p:txBody>
      </p:sp>
      <p:sp>
        <p:nvSpPr>
          <p:cNvPr id="17588" name="TextBox 50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12%</a:t>
            </a:r>
          </a:p>
        </p:txBody>
      </p:sp>
      <p:sp>
        <p:nvSpPr>
          <p:cNvPr id="17589" name="TextBox 50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&lt;1%</a:t>
            </a:r>
          </a:p>
        </p:txBody>
      </p:sp>
      <p:sp>
        <p:nvSpPr>
          <p:cNvPr id="17590" name="TextBox 50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Mbeya</a:t>
            </a:r>
          </a:p>
          <a:p>
            <a:pPr algn="ctr" eaLnBrk="1" hangingPunct="1"/>
            <a:r>
              <a:rPr lang="en-US" sz="1400" b="1">
                <a:latin typeface="Calibri" pitchFamily="34" charset="0"/>
              </a:rPr>
              <a:t>1%</a:t>
            </a:r>
          </a:p>
        </p:txBody>
      </p:sp>
      <p:sp>
        <p:nvSpPr>
          <p:cNvPr id="17591" name="TextBox 51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5%</a:t>
            </a:r>
          </a:p>
        </p:txBody>
      </p:sp>
      <p:sp>
        <p:nvSpPr>
          <p:cNvPr id="17592" name="TextBox 51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5%</a:t>
            </a:r>
          </a:p>
        </p:txBody>
      </p:sp>
      <p:sp>
        <p:nvSpPr>
          <p:cNvPr id="17593" name="TextBox 51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Kigoma</a:t>
            </a:r>
          </a:p>
          <a:p>
            <a:pPr algn="ctr" eaLnBrk="1" hangingPunct="1"/>
            <a:r>
              <a:rPr lang="en-US" sz="1400" b="1">
                <a:solidFill>
                  <a:schemeClr val="bg1"/>
                </a:solidFill>
                <a:latin typeface="Calibri" pitchFamily="34" charset="0"/>
              </a:rPr>
              <a:t>26%</a:t>
            </a:r>
          </a:p>
        </p:txBody>
      </p:sp>
      <p:sp>
        <p:nvSpPr>
          <p:cNvPr id="17594" name="TextBox 51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9%</a:t>
            </a:r>
          </a:p>
        </p:txBody>
      </p:sp>
      <p:sp>
        <p:nvSpPr>
          <p:cNvPr id="17595" name="TextBox 51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&lt;1%</a:t>
            </a:r>
          </a:p>
        </p:txBody>
      </p:sp>
      <p:sp>
        <p:nvSpPr>
          <p:cNvPr id="17596" name="TextBox 51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3%</a:t>
            </a:r>
          </a:p>
        </p:txBody>
      </p:sp>
      <p:sp>
        <p:nvSpPr>
          <p:cNvPr id="17597" name="TextBox 51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1%</a:t>
            </a:r>
          </a:p>
        </p:txBody>
      </p:sp>
      <p:sp>
        <p:nvSpPr>
          <p:cNvPr id="17598" name="TextBox 51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&lt;1%</a:t>
            </a:r>
          </a:p>
        </p:txBody>
      </p:sp>
      <p:cxnSp>
        <p:nvCxnSpPr>
          <p:cNvPr id="519" name="Straight Connector 51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600" name="TextBox 520"/>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&lt;1%</a:t>
            </a:r>
          </a:p>
        </p:txBody>
      </p:sp>
      <p:sp>
        <p:nvSpPr>
          <p:cNvPr id="17601" name="TextBox 521"/>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25%</a:t>
            </a:r>
          </a:p>
        </p:txBody>
      </p:sp>
      <p:sp>
        <p:nvSpPr>
          <p:cNvPr id="17602" name="TextBox 522"/>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3%</a:t>
            </a:r>
          </a:p>
        </p:txBody>
      </p:sp>
      <p:sp>
        <p:nvSpPr>
          <p:cNvPr id="17603" name="TextBox 523"/>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19%</a:t>
            </a:r>
          </a:p>
        </p:txBody>
      </p:sp>
      <p:sp>
        <p:nvSpPr>
          <p:cNvPr id="17604" name="TextBox 524"/>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Geita</a:t>
            </a:r>
          </a:p>
          <a:p>
            <a:pPr algn="ctr" eaLnBrk="1" hangingPunct="1"/>
            <a:r>
              <a:rPr lang="en-US" sz="1400" b="1">
                <a:solidFill>
                  <a:schemeClr val="bg1"/>
                </a:solidFill>
                <a:latin typeface="Calibri" pitchFamily="34" charset="0"/>
              </a:rPr>
              <a:t>32%</a:t>
            </a:r>
          </a:p>
        </p:txBody>
      </p:sp>
      <p:sp>
        <p:nvSpPr>
          <p:cNvPr id="17605" name="TextBox 525"/>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7%</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Matokeo Muhimu</a:t>
            </a:r>
          </a:p>
        </p:txBody>
      </p:sp>
      <p:sp>
        <p:nvSpPr>
          <p:cNvPr id="4" name="Content Placeholder 2"/>
          <p:cNvSpPr>
            <a:spLocks noGrp="1"/>
          </p:cNvSpPr>
          <p:nvPr>
            <p:ph idx="1"/>
          </p:nvPr>
        </p:nvSpPr>
        <p:spPr/>
        <p:txBody>
          <a:bodyPr>
            <a:normAutofit fontScale="77500" lnSpcReduction="20000"/>
          </a:bodyPr>
          <a:lstStyle/>
          <a:p>
            <a:pPr marL="171450" indent="-171450">
              <a:lnSpc>
                <a:spcPct val="90000"/>
              </a:lnSpc>
              <a:buClr>
                <a:schemeClr val="tx1"/>
              </a:buClr>
              <a:buSzPct val="90000"/>
              <a:defRPr/>
            </a:pPr>
            <a:r>
              <a:rPr lang="en-US" dirty="0" smtClean="0"/>
              <a:t>Wiki 2 </a:t>
            </a:r>
            <a:r>
              <a:rPr lang="en-US" dirty="0" err="1" smtClean="0"/>
              <a:t>kabla</a:t>
            </a:r>
            <a:r>
              <a:rPr lang="en-US" dirty="0" smtClean="0"/>
              <a:t> </a:t>
            </a:r>
            <a:r>
              <a:rPr lang="en-US" dirty="0" err="1" smtClean="0"/>
              <a:t>ya</a:t>
            </a:r>
            <a:r>
              <a:rPr lang="en-US" dirty="0" smtClean="0"/>
              <a:t> </a:t>
            </a:r>
            <a:r>
              <a:rPr lang="en-US" dirty="0" err="1" smtClean="0"/>
              <a:t>utafiti</a:t>
            </a:r>
            <a:r>
              <a:rPr lang="en-US" dirty="0" smtClean="0"/>
              <a:t>, </a:t>
            </a:r>
            <a:r>
              <a:rPr lang="en-US" b="1" dirty="0" smtClean="0">
                <a:solidFill>
                  <a:schemeClr val="tx2"/>
                </a:solidFill>
              </a:rPr>
              <a:t>20</a:t>
            </a:r>
            <a:r>
              <a:rPr lang="en-US" b="1" dirty="0">
                <a:solidFill>
                  <a:schemeClr val="tx2"/>
                </a:solidFill>
              </a:rPr>
              <a:t>%</a:t>
            </a:r>
            <a:r>
              <a:rPr lang="en-US" dirty="0"/>
              <a:t> </a:t>
            </a:r>
            <a:r>
              <a:rPr lang="en-US" dirty="0" err="1" smtClean="0"/>
              <a:t>ya</a:t>
            </a:r>
            <a:r>
              <a:rPr lang="en-US" dirty="0" smtClean="0"/>
              <a:t> </a:t>
            </a:r>
            <a:r>
              <a:rPr lang="en-US" dirty="0" err="1" smtClean="0"/>
              <a:t>watoto</a:t>
            </a:r>
            <a:r>
              <a:rPr lang="en-US" dirty="0" smtClean="0"/>
              <a:t> </a:t>
            </a:r>
            <a:r>
              <a:rPr lang="en-US" dirty="0" err="1" smtClean="0"/>
              <a:t>chini</a:t>
            </a:r>
            <a:r>
              <a:rPr lang="en-US" dirty="0" smtClean="0"/>
              <a:t> </a:t>
            </a:r>
            <a:r>
              <a:rPr lang="en-US" dirty="0" err="1" smtClean="0"/>
              <a:t>ya</a:t>
            </a:r>
            <a:r>
              <a:rPr lang="en-US" dirty="0" smtClean="0"/>
              <a:t> </a:t>
            </a:r>
            <a:r>
              <a:rPr lang="en-US" dirty="0" err="1" smtClean="0"/>
              <a:t>miaka</a:t>
            </a:r>
            <a:r>
              <a:rPr lang="en-US" dirty="0" smtClean="0"/>
              <a:t> 5 </a:t>
            </a:r>
            <a:r>
              <a:rPr lang="en-US" dirty="0" err="1" smtClean="0"/>
              <a:t>walikuwa</a:t>
            </a:r>
            <a:r>
              <a:rPr lang="en-US" dirty="0" smtClean="0"/>
              <a:t> </a:t>
            </a:r>
            <a:r>
              <a:rPr lang="en-US" dirty="0" err="1" smtClean="0"/>
              <a:t>wamepata</a:t>
            </a:r>
            <a:r>
              <a:rPr lang="en-US" dirty="0" smtClean="0"/>
              <a:t> </a:t>
            </a:r>
            <a:r>
              <a:rPr lang="en-US" b="1" dirty="0" err="1" smtClean="0">
                <a:solidFill>
                  <a:schemeClr val="tx2"/>
                </a:solidFill>
              </a:rPr>
              <a:t>homa</a:t>
            </a:r>
            <a:r>
              <a:rPr lang="en-US" dirty="0" smtClean="0"/>
              <a:t>.</a:t>
            </a:r>
          </a:p>
          <a:p>
            <a:pPr marL="171450" indent="-171450">
              <a:lnSpc>
                <a:spcPct val="90000"/>
              </a:lnSpc>
              <a:buClr>
                <a:schemeClr val="tx1"/>
              </a:buClr>
              <a:buSzPct val="90000"/>
              <a:defRPr/>
            </a:pPr>
            <a:r>
              <a:rPr lang="en-US" b="1" dirty="0" smtClean="0">
                <a:solidFill>
                  <a:schemeClr val="tx2"/>
                </a:solidFill>
              </a:rPr>
              <a:t>61% </a:t>
            </a:r>
            <a:r>
              <a:rPr lang="en-US" dirty="0" err="1" smtClean="0"/>
              <a:t>ya</a:t>
            </a:r>
            <a:r>
              <a:rPr lang="en-US" dirty="0" smtClean="0"/>
              <a:t> </a:t>
            </a:r>
            <a:r>
              <a:rPr lang="en-US" dirty="0" err="1" smtClean="0"/>
              <a:t>watoto</a:t>
            </a:r>
            <a:r>
              <a:rPr lang="en-US" dirty="0" smtClean="0"/>
              <a:t> </a:t>
            </a:r>
            <a:r>
              <a:rPr lang="en-US" dirty="0" err="1" smtClean="0"/>
              <a:t>chini</a:t>
            </a:r>
            <a:r>
              <a:rPr lang="en-US" dirty="0" smtClean="0"/>
              <a:t> </a:t>
            </a:r>
            <a:r>
              <a:rPr lang="en-US" dirty="0" err="1" smtClean="0"/>
              <a:t>ya</a:t>
            </a:r>
            <a:r>
              <a:rPr lang="en-US" dirty="0" smtClean="0"/>
              <a:t> </a:t>
            </a:r>
            <a:r>
              <a:rPr lang="en-US" dirty="0" err="1" smtClean="0"/>
              <a:t>miaka</a:t>
            </a:r>
            <a:r>
              <a:rPr lang="en-US" dirty="0" smtClean="0"/>
              <a:t> 5 </a:t>
            </a:r>
            <a:r>
              <a:rPr lang="en-US" dirty="0" err="1" smtClean="0"/>
              <a:t>waliopata</a:t>
            </a:r>
            <a:r>
              <a:rPr lang="en-US" dirty="0" smtClean="0"/>
              <a:t> </a:t>
            </a:r>
            <a:r>
              <a:rPr lang="en-US" dirty="0" err="1" smtClean="0"/>
              <a:t>homa</a:t>
            </a:r>
            <a:r>
              <a:rPr lang="en-US" dirty="0" smtClean="0"/>
              <a:t> wiki 2 </a:t>
            </a:r>
            <a:r>
              <a:rPr lang="en-US" dirty="0" err="1" smtClean="0"/>
              <a:t>kabla</a:t>
            </a:r>
            <a:r>
              <a:rPr lang="en-US" dirty="0" smtClean="0"/>
              <a:t> </a:t>
            </a:r>
            <a:r>
              <a:rPr lang="en-US" dirty="0" err="1" smtClean="0"/>
              <a:t>ya</a:t>
            </a:r>
            <a:r>
              <a:rPr lang="en-US" dirty="0" smtClean="0"/>
              <a:t> </a:t>
            </a:r>
            <a:r>
              <a:rPr lang="en-US" dirty="0" err="1" smtClean="0"/>
              <a:t>utafiti</a:t>
            </a:r>
            <a:r>
              <a:rPr lang="en-US" dirty="0" smtClean="0"/>
              <a:t>, </a:t>
            </a:r>
            <a:r>
              <a:rPr lang="en-US" dirty="0" err="1" smtClean="0"/>
              <a:t>waliotumia</a:t>
            </a:r>
            <a:r>
              <a:rPr lang="en-US" dirty="0" smtClean="0"/>
              <a:t> </a:t>
            </a:r>
            <a:r>
              <a:rPr lang="en-US" dirty="0" err="1" smtClean="0"/>
              <a:t>dawa</a:t>
            </a:r>
            <a:r>
              <a:rPr lang="en-US" dirty="0" smtClean="0"/>
              <a:t> </a:t>
            </a:r>
            <a:r>
              <a:rPr lang="en-US" dirty="0" err="1" smtClean="0"/>
              <a:t>ya</a:t>
            </a:r>
            <a:r>
              <a:rPr lang="en-US" dirty="0" smtClean="0"/>
              <a:t> malaria </a:t>
            </a:r>
            <a:r>
              <a:rPr lang="en-US" dirty="0" err="1" smtClean="0"/>
              <a:t>walitumia</a:t>
            </a:r>
            <a:r>
              <a:rPr lang="en-US" dirty="0" smtClean="0"/>
              <a:t> </a:t>
            </a:r>
            <a:r>
              <a:rPr lang="en-US" b="1" dirty="0" err="1" smtClean="0">
                <a:solidFill>
                  <a:schemeClr val="tx2"/>
                </a:solidFill>
              </a:rPr>
              <a:t>dawa</a:t>
            </a:r>
            <a:r>
              <a:rPr lang="en-US" b="1" dirty="0" smtClean="0">
                <a:solidFill>
                  <a:schemeClr val="tx2"/>
                </a:solidFill>
              </a:rPr>
              <a:t> </a:t>
            </a:r>
            <a:r>
              <a:rPr lang="en-US" b="1" dirty="0" err="1" smtClean="0">
                <a:solidFill>
                  <a:schemeClr val="tx2"/>
                </a:solidFill>
              </a:rPr>
              <a:t>mseto</a:t>
            </a:r>
            <a:r>
              <a:rPr lang="en-US" b="1" dirty="0" smtClean="0">
                <a:solidFill>
                  <a:schemeClr val="tx2"/>
                </a:solidFill>
              </a:rPr>
              <a:t> </a:t>
            </a:r>
            <a:r>
              <a:rPr lang="en-US" b="1" dirty="0" err="1" smtClean="0">
                <a:solidFill>
                  <a:schemeClr val="tx2"/>
                </a:solidFill>
              </a:rPr>
              <a:t>ya</a:t>
            </a:r>
            <a:r>
              <a:rPr lang="en-US" b="1" dirty="0" smtClean="0">
                <a:solidFill>
                  <a:schemeClr val="tx2"/>
                </a:solidFill>
              </a:rPr>
              <a:t> malaria (ACT)</a:t>
            </a:r>
            <a:r>
              <a:rPr lang="en-US" dirty="0" smtClean="0"/>
              <a:t>.</a:t>
            </a:r>
          </a:p>
          <a:p>
            <a:pPr marL="171450" indent="-171450">
              <a:lnSpc>
                <a:spcPct val="90000"/>
              </a:lnSpc>
              <a:buClr>
                <a:schemeClr val="tx1"/>
              </a:buClr>
              <a:buSzPct val="90000"/>
              <a:defRPr/>
            </a:pPr>
            <a:r>
              <a:rPr lang="en-US" b="1" dirty="0" smtClean="0">
                <a:solidFill>
                  <a:schemeClr val="tx2"/>
                </a:solidFill>
              </a:rPr>
              <a:t>6%</a:t>
            </a:r>
            <a:r>
              <a:rPr lang="en-US" dirty="0" smtClean="0">
                <a:solidFill>
                  <a:schemeClr val="tx2"/>
                </a:solidFill>
              </a:rPr>
              <a:t> </a:t>
            </a:r>
            <a:r>
              <a:rPr lang="en-US" dirty="0" err="1" smtClean="0"/>
              <a:t>ya</a:t>
            </a:r>
            <a:r>
              <a:rPr lang="en-US" dirty="0" smtClean="0"/>
              <a:t> </a:t>
            </a:r>
            <a:r>
              <a:rPr lang="en-US" dirty="0" err="1" smtClean="0"/>
              <a:t>watoto</a:t>
            </a:r>
            <a:r>
              <a:rPr lang="en-US" dirty="0" smtClean="0"/>
              <a:t> </a:t>
            </a:r>
            <a:r>
              <a:rPr lang="en-US" dirty="0" err="1" smtClean="0"/>
              <a:t>wote</a:t>
            </a:r>
            <a:r>
              <a:rPr lang="en-US" dirty="0" smtClean="0"/>
              <a:t> </a:t>
            </a:r>
            <a:r>
              <a:rPr lang="en-US" dirty="0" err="1" smtClean="0"/>
              <a:t>wenye</a:t>
            </a:r>
            <a:r>
              <a:rPr lang="en-US" dirty="0" smtClean="0"/>
              <a:t> </a:t>
            </a:r>
            <a:r>
              <a:rPr lang="en-US" dirty="0" err="1" smtClean="0"/>
              <a:t>miezi</a:t>
            </a:r>
            <a:r>
              <a:rPr lang="en-US" dirty="0" smtClean="0"/>
              <a:t> 6-59 </a:t>
            </a:r>
            <a:r>
              <a:rPr lang="en-US" dirty="0" err="1" smtClean="0"/>
              <a:t>wana</a:t>
            </a:r>
            <a:r>
              <a:rPr lang="en-US" dirty="0" smtClean="0"/>
              <a:t> </a:t>
            </a:r>
            <a:r>
              <a:rPr lang="en-US" dirty="0" err="1" smtClean="0"/>
              <a:t>upungufu</a:t>
            </a:r>
            <a:r>
              <a:rPr lang="en-US" dirty="0" smtClean="0"/>
              <a:t> </a:t>
            </a:r>
            <a:r>
              <a:rPr lang="en-US" dirty="0" err="1" smtClean="0"/>
              <a:t>wa</a:t>
            </a:r>
            <a:r>
              <a:rPr lang="en-US" dirty="0" smtClean="0"/>
              <a:t> </a:t>
            </a:r>
            <a:r>
              <a:rPr lang="en-US" dirty="0" err="1" smtClean="0"/>
              <a:t>damu</a:t>
            </a:r>
            <a:r>
              <a:rPr lang="en-US" dirty="0" smtClean="0"/>
              <a:t> </a:t>
            </a:r>
            <a:r>
              <a:rPr lang="en-US" b="1" dirty="0" err="1" smtClean="0">
                <a:solidFill>
                  <a:schemeClr val="tx2"/>
                </a:solidFill>
              </a:rPr>
              <a:t>kiasi</a:t>
            </a:r>
            <a:r>
              <a:rPr lang="en-US" b="1" dirty="0" smtClean="0">
                <a:solidFill>
                  <a:schemeClr val="tx2"/>
                </a:solidFill>
              </a:rPr>
              <a:t> </a:t>
            </a:r>
            <a:r>
              <a:rPr lang="en-US" b="1" dirty="0" err="1" smtClean="0">
                <a:solidFill>
                  <a:schemeClr val="tx2"/>
                </a:solidFill>
              </a:rPr>
              <a:t>hadi</a:t>
            </a:r>
            <a:r>
              <a:rPr lang="en-US" b="1" dirty="0" smtClean="0">
                <a:solidFill>
                  <a:schemeClr val="tx2"/>
                </a:solidFill>
              </a:rPr>
              <a:t> </a:t>
            </a:r>
            <a:r>
              <a:rPr lang="en-US" b="1" dirty="0" err="1" smtClean="0">
                <a:solidFill>
                  <a:schemeClr val="tx2"/>
                </a:solidFill>
              </a:rPr>
              <a:t>upungufu</a:t>
            </a:r>
            <a:r>
              <a:rPr lang="en-US" b="1" dirty="0" smtClean="0">
                <a:solidFill>
                  <a:schemeClr val="tx2"/>
                </a:solidFill>
              </a:rPr>
              <a:t> </a:t>
            </a:r>
            <a:r>
              <a:rPr lang="en-US" b="1" dirty="0" err="1" smtClean="0">
                <a:solidFill>
                  <a:schemeClr val="tx2"/>
                </a:solidFill>
              </a:rPr>
              <a:t>mkubwa</a:t>
            </a:r>
            <a:r>
              <a:rPr lang="en-US" b="1" dirty="0" smtClean="0">
                <a:solidFill>
                  <a:schemeClr val="tx2"/>
                </a:solidFill>
              </a:rPr>
              <a:t>.</a:t>
            </a:r>
            <a:endParaRPr lang="en-US" dirty="0"/>
          </a:p>
          <a:p>
            <a:pPr marL="171450" indent="-171450">
              <a:lnSpc>
                <a:spcPct val="90000"/>
              </a:lnSpc>
              <a:buClr>
                <a:schemeClr val="tx1"/>
              </a:buClr>
              <a:buSzPct val="90000"/>
              <a:defRPr/>
            </a:pPr>
            <a:r>
              <a:rPr lang="en-US" dirty="0" err="1" smtClean="0"/>
              <a:t>Upungufu</a:t>
            </a:r>
            <a:r>
              <a:rPr lang="en-US" dirty="0" smtClean="0"/>
              <a:t> </a:t>
            </a:r>
            <a:r>
              <a:rPr lang="en-US" dirty="0" err="1" smtClean="0"/>
              <a:t>wa</a:t>
            </a:r>
            <a:r>
              <a:rPr lang="en-US" dirty="0" smtClean="0"/>
              <a:t> </a:t>
            </a:r>
            <a:r>
              <a:rPr lang="en-US" dirty="0" err="1" smtClean="0"/>
              <a:t>damu</a:t>
            </a:r>
            <a:r>
              <a:rPr lang="en-US" dirty="0" smtClean="0"/>
              <a:t> </a:t>
            </a:r>
            <a:r>
              <a:rPr lang="en-US" dirty="0" err="1" smtClean="0"/>
              <a:t>kiasi</a:t>
            </a:r>
            <a:r>
              <a:rPr lang="en-US" dirty="0" smtClean="0"/>
              <a:t> </a:t>
            </a:r>
            <a:r>
              <a:rPr lang="en-US" dirty="0" err="1" smtClean="0"/>
              <a:t>hadi</a:t>
            </a:r>
            <a:r>
              <a:rPr lang="en-US" dirty="0" smtClean="0"/>
              <a:t> </a:t>
            </a:r>
            <a:r>
              <a:rPr lang="en-US" dirty="0" err="1" smtClean="0"/>
              <a:t>upungufu</a:t>
            </a:r>
            <a:r>
              <a:rPr lang="en-US" dirty="0" smtClean="0"/>
              <a:t> </a:t>
            </a:r>
            <a:r>
              <a:rPr lang="en-US" dirty="0" err="1" smtClean="0"/>
              <a:t>mkubwa</a:t>
            </a:r>
            <a:r>
              <a:rPr lang="en-US" dirty="0" smtClean="0"/>
              <a:t> </a:t>
            </a:r>
            <a:r>
              <a:rPr lang="en-US" dirty="0" err="1" smtClean="0"/>
              <a:t>ni</a:t>
            </a:r>
            <a:r>
              <a:rPr lang="en-US" dirty="0" smtClean="0"/>
              <a:t> </a:t>
            </a:r>
            <a:r>
              <a:rPr lang="en-US" dirty="0" err="1" smtClean="0"/>
              <a:t>tatizo</a:t>
            </a:r>
            <a:r>
              <a:rPr lang="en-US" dirty="0" smtClean="0"/>
              <a:t> </a:t>
            </a:r>
            <a:r>
              <a:rPr lang="en-US" dirty="0" err="1" smtClean="0"/>
              <a:t>linalojitokeza</a:t>
            </a:r>
            <a:r>
              <a:rPr lang="en-US" dirty="0" smtClean="0"/>
              <a:t> </a:t>
            </a:r>
            <a:r>
              <a:rPr lang="en-US" dirty="0" err="1" smtClean="0"/>
              <a:t>sana</a:t>
            </a:r>
            <a:r>
              <a:rPr lang="en-US" dirty="0" smtClean="0"/>
              <a:t> </a:t>
            </a:r>
            <a:r>
              <a:rPr lang="en-US" dirty="0" err="1" smtClean="0"/>
              <a:t>katika</a:t>
            </a:r>
            <a:r>
              <a:rPr lang="en-US" dirty="0" smtClean="0"/>
              <a:t> </a:t>
            </a:r>
            <a:r>
              <a:rPr lang="en-US" dirty="0" err="1" smtClean="0"/>
              <a:t>Mikoa</a:t>
            </a:r>
            <a:r>
              <a:rPr lang="en-US" dirty="0" smtClean="0"/>
              <a:t> </a:t>
            </a:r>
            <a:r>
              <a:rPr lang="en-US" dirty="0" err="1" smtClean="0"/>
              <a:t>ya</a:t>
            </a:r>
            <a:r>
              <a:rPr lang="en-US" dirty="0" smtClean="0"/>
              <a:t> </a:t>
            </a:r>
            <a:r>
              <a:rPr lang="en-US" b="1" dirty="0" err="1" smtClean="0">
                <a:solidFill>
                  <a:schemeClr val="tx2"/>
                </a:solidFill>
              </a:rPr>
              <a:t>Arusha</a:t>
            </a:r>
            <a:r>
              <a:rPr lang="en-US" b="1" dirty="0" smtClean="0">
                <a:solidFill>
                  <a:schemeClr val="bg2"/>
                </a:solidFill>
              </a:rPr>
              <a:t> </a:t>
            </a:r>
            <a:r>
              <a:rPr lang="en-US" dirty="0" err="1" smtClean="0"/>
              <a:t>na</a:t>
            </a:r>
            <a:r>
              <a:rPr lang="en-US" b="1" dirty="0" smtClean="0">
                <a:solidFill>
                  <a:schemeClr val="bg2"/>
                </a:solidFill>
              </a:rPr>
              <a:t> </a:t>
            </a:r>
            <a:r>
              <a:rPr lang="en-US" b="1" dirty="0" err="1" smtClean="0">
                <a:solidFill>
                  <a:schemeClr val="tx2"/>
                </a:solidFill>
              </a:rPr>
              <a:t>Lindi</a:t>
            </a:r>
            <a:r>
              <a:rPr lang="en-US" dirty="0" smtClean="0"/>
              <a:t>.</a:t>
            </a:r>
            <a:endParaRPr lang="en-US" dirty="0"/>
          </a:p>
          <a:p>
            <a:pPr marL="171450" indent="-171450">
              <a:lnSpc>
                <a:spcPct val="90000"/>
              </a:lnSpc>
              <a:buClr>
                <a:schemeClr val="tx1"/>
              </a:buClr>
              <a:buSzPct val="90000"/>
              <a:defRPr/>
            </a:pPr>
            <a:r>
              <a:rPr lang="en-US" b="1" dirty="0" smtClean="0">
                <a:solidFill>
                  <a:schemeClr val="tx2"/>
                </a:solidFill>
              </a:rPr>
              <a:t>9%</a:t>
            </a:r>
            <a:r>
              <a:rPr lang="en-US" dirty="0" smtClean="0">
                <a:solidFill>
                  <a:schemeClr val="tx2"/>
                </a:solidFill>
              </a:rPr>
              <a:t> </a:t>
            </a:r>
            <a:r>
              <a:rPr lang="en-US" dirty="0" err="1" smtClean="0"/>
              <a:t>ya</a:t>
            </a:r>
            <a:r>
              <a:rPr lang="en-US" dirty="0" smtClean="0"/>
              <a:t> </a:t>
            </a:r>
            <a:r>
              <a:rPr lang="en-US" dirty="0" err="1" smtClean="0"/>
              <a:t>watoto</a:t>
            </a:r>
            <a:r>
              <a:rPr lang="en-US" dirty="0" smtClean="0"/>
              <a:t> </a:t>
            </a:r>
            <a:r>
              <a:rPr lang="en-US" dirty="0" err="1" smtClean="0"/>
              <a:t>miezi</a:t>
            </a:r>
            <a:r>
              <a:rPr lang="en-US" dirty="0" smtClean="0"/>
              <a:t> 6-59 </a:t>
            </a:r>
            <a:r>
              <a:rPr lang="en-US" dirty="0" err="1" smtClean="0"/>
              <a:t>walipimwa</a:t>
            </a:r>
            <a:r>
              <a:rPr lang="en-US" dirty="0" smtClean="0"/>
              <a:t> </a:t>
            </a:r>
            <a:r>
              <a:rPr lang="en-US" b="1" dirty="0" err="1" smtClean="0">
                <a:solidFill>
                  <a:schemeClr val="tx2"/>
                </a:solidFill>
              </a:rPr>
              <a:t>na</a:t>
            </a:r>
            <a:r>
              <a:rPr lang="en-US" b="1" dirty="0" smtClean="0">
                <a:solidFill>
                  <a:schemeClr val="tx2"/>
                </a:solidFill>
              </a:rPr>
              <a:t> </a:t>
            </a:r>
            <a:r>
              <a:rPr lang="en-US" b="1" dirty="0" err="1" smtClean="0">
                <a:solidFill>
                  <a:schemeClr val="tx2"/>
                </a:solidFill>
              </a:rPr>
              <a:t>kukutwa</a:t>
            </a:r>
            <a:r>
              <a:rPr lang="en-US" b="1" dirty="0" smtClean="0">
                <a:solidFill>
                  <a:schemeClr val="tx2"/>
                </a:solidFill>
              </a:rPr>
              <a:t> </a:t>
            </a:r>
            <a:r>
              <a:rPr lang="en-US" b="1" dirty="0" err="1" smtClean="0">
                <a:solidFill>
                  <a:schemeClr val="tx2"/>
                </a:solidFill>
              </a:rPr>
              <a:t>na</a:t>
            </a:r>
            <a:r>
              <a:rPr lang="en-US" b="1" dirty="0" smtClean="0">
                <a:solidFill>
                  <a:schemeClr val="tx2"/>
                </a:solidFill>
              </a:rPr>
              <a:t> malaria </a:t>
            </a:r>
            <a:r>
              <a:rPr lang="en-US" b="1" dirty="0" err="1" smtClean="0">
                <a:solidFill>
                  <a:schemeClr val="tx2"/>
                </a:solidFill>
              </a:rPr>
              <a:t>kwa</a:t>
            </a:r>
            <a:r>
              <a:rPr lang="en-US" b="1" dirty="0" smtClean="0">
                <a:solidFill>
                  <a:schemeClr val="tx2"/>
                </a:solidFill>
              </a:rPr>
              <a:t> </a:t>
            </a:r>
            <a:r>
              <a:rPr lang="en-US" dirty="0" err="1" smtClean="0"/>
              <a:t>kipimo</a:t>
            </a:r>
            <a:r>
              <a:rPr lang="en-US" dirty="0" smtClean="0"/>
              <a:t> cha </a:t>
            </a:r>
            <a:r>
              <a:rPr lang="en-US" dirty="0" err="1" smtClean="0"/>
              <a:t>papo</a:t>
            </a:r>
            <a:r>
              <a:rPr lang="en-US" dirty="0" smtClean="0"/>
              <a:t> </a:t>
            </a:r>
            <a:r>
              <a:rPr lang="en-US" dirty="0" err="1" smtClean="0"/>
              <a:t>kwa</a:t>
            </a:r>
            <a:r>
              <a:rPr lang="en-US" dirty="0" smtClean="0"/>
              <a:t> </a:t>
            </a:r>
            <a:r>
              <a:rPr lang="en-US" dirty="0" err="1" smtClean="0"/>
              <a:t>hapo</a:t>
            </a:r>
            <a:r>
              <a:rPr lang="en-US" dirty="0" smtClean="0"/>
              <a:t>.</a:t>
            </a:r>
            <a:endParaRPr lang="en-US" dirty="0"/>
          </a:p>
          <a:p>
            <a:pPr marL="171450" indent="-171450">
              <a:lnSpc>
                <a:spcPct val="90000"/>
              </a:lnSpc>
              <a:buClr>
                <a:schemeClr val="tx1"/>
              </a:buClr>
              <a:buSzPct val="90000"/>
              <a:defRPr/>
            </a:pPr>
            <a:r>
              <a:rPr lang="en-US" dirty="0" err="1" smtClean="0"/>
              <a:t>Kiwango</a:t>
            </a:r>
            <a:r>
              <a:rPr lang="en-US" dirty="0" smtClean="0"/>
              <a:t> cha malaria </a:t>
            </a:r>
            <a:r>
              <a:rPr lang="en-US" dirty="0" err="1" smtClean="0"/>
              <a:t>ni</a:t>
            </a:r>
            <a:r>
              <a:rPr lang="en-US" dirty="0" smtClean="0"/>
              <a:t> </a:t>
            </a:r>
            <a:r>
              <a:rPr lang="en-US" dirty="0" err="1" smtClean="0"/>
              <a:t>kikubwa</a:t>
            </a:r>
            <a:r>
              <a:rPr lang="en-US" dirty="0" smtClean="0"/>
              <a:t> </a:t>
            </a:r>
            <a:r>
              <a:rPr lang="en-US" dirty="0" err="1" smtClean="0"/>
              <a:t>zaidi</a:t>
            </a:r>
            <a:r>
              <a:rPr lang="en-US" dirty="0" smtClean="0"/>
              <a:t> </a:t>
            </a:r>
            <a:r>
              <a:rPr lang="en-US" dirty="0" err="1" smtClean="0"/>
              <a:t>katika</a:t>
            </a:r>
            <a:r>
              <a:rPr lang="en-US" dirty="0" smtClean="0"/>
              <a:t> </a:t>
            </a:r>
            <a:r>
              <a:rPr lang="en-US" dirty="0" err="1" smtClean="0"/>
              <a:t>Mkoa</a:t>
            </a:r>
            <a:r>
              <a:rPr lang="en-US" dirty="0" smtClean="0"/>
              <a:t> </a:t>
            </a:r>
            <a:r>
              <a:rPr lang="en-US" dirty="0" err="1" smtClean="0"/>
              <a:t>wa</a:t>
            </a:r>
            <a:r>
              <a:rPr lang="en-US" dirty="0" smtClean="0"/>
              <a:t> </a:t>
            </a:r>
            <a:r>
              <a:rPr lang="en-US" b="1" dirty="0" err="1" smtClean="0">
                <a:solidFill>
                  <a:schemeClr val="tx2"/>
                </a:solidFill>
              </a:rPr>
              <a:t>Geita</a:t>
            </a:r>
            <a:r>
              <a:rPr lang="en-US" b="1" dirty="0" smtClean="0">
                <a:solidFill>
                  <a:schemeClr val="tx2"/>
                </a:solidFill>
              </a:rPr>
              <a:t> </a:t>
            </a:r>
            <a:r>
              <a:rPr lang="en-US" b="1" dirty="0" err="1" smtClean="0">
                <a:solidFill>
                  <a:schemeClr val="tx2"/>
                </a:solidFill>
              </a:rPr>
              <a:t>ambako</a:t>
            </a:r>
            <a:r>
              <a:rPr lang="en-US" b="1" dirty="0" smtClean="0">
                <a:solidFill>
                  <a:schemeClr val="tx2"/>
                </a:solidFill>
              </a:rPr>
              <a:t> 32% </a:t>
            </a:r>
            <a:r>
              <a:rPr lang="en-US" dirty="0" err="1" smtClean="0"/>
              <a:t>ya</a:t>
            </a:r>
            <a:r>
              <a:rPr lang="en-US" dirty="0" smtClean="0"/>
              <a:t> </a:t>
            </a:r>
            <a:r>
              <a:rPr lang="en-US" dirty="0" err="1" smtClean="0"/>
              <a:t>watoto</a:t>
            </a:r>
            <a:r>
              <a:rPr lang="en-US" dirty="0" smtClean="0"/>
              <a:t> </a:t>
            </a:r>
            <a:r>
              <a:rPr lang="en-US" dirty="0" err="1" smtClean="0"/>
              <a:t>wenye</a:t>
            </a:r>
            <a:r>
              <a:rPr lang="en-US" dirty="0" smtClean="0"/>
              <a:t> </a:t>
            </a:r>
            <a:r>
              <a:rPr lang="en-US" dirty="0" err="1" smtClean="0"/>
              <a:t>miezi</a:t>
            </a:r>
            <a:r>
              <a:rPr lang="en-US" dirty="0" smtClean="0"/>
              <a:t> 6-59 </a:t>
            </a:r>
            <a:r>
              <a:rPr lang="en-US" dirty="0" err="1" smtClean="0"/>
              <a:t>wana</a:t>
            </a:r>
            <a:r>
              <a:rPr lang="en-US" dirty="0" smtClean="0"/>
              <a:t> malaria.</a:t>
            </a:r>
            <a:endParaRPr lang="en-US" dirty="0"/>
          </a:p>
          <a:p>
            <a:pPr marL="0" indent="0" fontAlgn="auto">
              <a:spcAft>
                <a:spcPts val="0"/>
              </a:spcAft>
              <a:buFontTx/>
              <a:buNone/>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075" name="Content Placeholder 2"/>
          <p:cNvSpPr>
            <a:spLocks noGrp="1"/>
          </p:cNvSpPr>
          <p:nvPr>
            <p:ph idx="1"/>
          </p:nvPr>
        </p:nvSpPr>
        <p:spPr>
          <a:xfrm>
            <a:off x="457200" y="2438400"/>
            <a:ext cx="8229600" cy="3687763"/>
          </a:xfrm>
        </p:spPr>
        <p:txBody>
          <a:bodyPr/>
          <a:lstStyle/>
          <a:p>
            <a:r>
              <a:rPr lang="en-US" sz="2800" b="1" smtClean="0">
                <a:solidFill>
                  <a:schemeClr val="tx2"/>
                </a:solidFill>
              </a:rPr>
              <a:t>Matibabu ya Homa </a:t>
            </a:r>
          </a:p>
          <a:p>
            <a:r>
              <a:rPr lang="en-US" sz="2800" smtClean="0"/>
              <a:t>Upungufu wa Damu</a:t>
            </a:r>
          </a:p>
          <a:p>
            <a:r>
              <a:rPr lang="en-US" sz="2800" smtClean="0"/>
              <a:t>Kiwango cha Malaria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4000" smtClean="0"/>
              <a:t>Homa kwa Watoto</a:t>
            </a:r>
          </a:p>
        </p:txBody>
      </p:sp>
      <p:sp>
        <p:nvSpPr>
          <p:cNvPr id="3" name="Content Placeholder 2"/>
          <p:cNvSpPr>
            <a:spLocks noGrp="1"/>
          </p:cNvSpPr>
          <p:nvPr>
            <p:ph idx="1"/>
          </p:nvPr>
        </p:nvSpPr>
        <p:spPr/>
        <p:txBody>
          <a:bodyPr rtlCol="0">
            <a:normAutofit fontScale="85000" lnSpcReduction="20000"/>
          </a:bodyPr>
          <a:lstStyle/>
          <a:p>
            <a:pPr marL="0" indent="0" eaLnBrk="1" fontAlgn="auto" hangingPunct="1">
              <a:spcAft>
                <a:spcPct val="50000"/>
              </a:spcAft>
              <a:buFont typeface="Arial" pitchFamily="34" charset="0"/>
              <a:buNone/>
              <a:defRPr/>
            </a:pPr>
            <a:r>
              <a:rPr lang="en-US" dirty="0" err="1" smtClean="0"/>
              <a:t>Katika</a:t>
            </a:r>
            <a:r>
              <a:rPr lang="en-US" dirty="0" smtClean="0"/>
              <a:t> wiki 2 </a:t>
            </a:r>
            <a:r>
              <a:rPr lang="en-US" dirty="0" err="1" smtClean="0"/>
              <a:t>kabla</a:t>
            </a:r>
            <a:r>
              <a:rPr lang="en-US" dirty="0" smtClean="0"/>
              <a:t> </a:t>
            </a:r>
            <a:r>
              <a:rPr lang="en-US" dirty="0" err="1" smtClean="0"/>
              <a:t>ya</a:t>
            </a:r>
            <a:r>
              <a:rPr lang="en-US" dirty="0" smtClean="0"/>
              <a:t> </a:t>
            </a:r>
            <a:r>
              <a:rPr lang="en-US" dirty="0" err="1" smtClean="0"/>
              <a:t>utafiti</a:t>
            </a:r>
            <a:r>
              <a:rPr lang="en-US" dirty="0" smtClean="0"/>
              <a:t>,  </a:t>
            </a:r>
            <a:r>
              <a:rPr lang="en-US" b="1" dirty="0" smtClean="0">
                <a:solidFill>
                  <a:schemeClr val="tx2"/>
                </a:solidFill>
              </a:rPr>
              <a:t>20%</a:t>
            </a:r>
            <a:r>
              <a:rPr lang="en-US" dirty="0" smtClean="0"/>
              <a:t> </a:t>
            </a:r>
            <a:r>
              <a:rPr lang="en-US" dirty="0" err="1" smtClean="0"/>
              <a:t>ya</a:t>
            </a:r>
            <a:r>
              <a:rPr lang="en-US" dirty="0" smtClean="0"/>
              <a:t> </a:t>
            </a:r>
            <a:r>
              <a:rPr lang="en-US" dirty="0" err="1" smtClean="0"/>
              <a:t>watoto</a:t>
            </a:r>
            <a:r>
              <a:rPr lang="en-US" dirty="0" smtClean="0"/>
              <a:t> </a:t>
            </a:r>
            <a:r>
              <a:rPr lang="en-US" dirty="0" err="1" smtClean="0"/>
              <a:t>chini</a:t>
            </a:r>
            <a:r>
              <a:rPr lang="en-US" dirty="0" smtClean="0"/>
              <a:t> </a:t>
            </a:r>
            <a:r>
              <a:rPr lang="en-US" dirty="0" err="1" smtClean="0"/>
              <a:t>ya</a:t>
            </a:r>
            <a:r>
              <a:rPr lang="en-US" dirty="0" smtClean="0"/>
              <a:t> </a:t>
            </a:r>
            <a:r>
              <a:rPr lang="en-US" dirty="0" err="1" smtClean="0"/>
              <a:t>miaka</a:t>
            </a:r>
            <a:r>
              <a:rPr lang="en-US" dirty="0" smtClean="0"/>
              <a:t> 5 </a:t>
            </a:r>
            <a:r>
              <a:rPr lang="en-US" dirty="0" err="1" smtClean="0"/>
              <a:t>walikuwa</a:t>
            </a:r>
            <a:r>
              <a:rPr lang="en-US" dirty="0" smtClean="0"/>
              <a:t> </a:t>
            </a:r>
            <a:r>
              <a:rPr lang="en-US" dirty="0" err="1" smtClean="0"/>
              <a:t>wamepata</a:t>
            </a:r>
            <a:r>
              <a:rPr lang="en-US" dirty="0" smtClean="0"/>
              <a:t> </a:t>
            </a:r>
            <a:r>
              <a:rPr lang="en-US" b="1" dirty="0" err="1" smtClean="0">
                <a:solidFill>
                  <a:schemeClr val="tx2"/>
                </a:solidFill>
              </a:rPr>
              <a:t>homa</a:t>
            </a:r>
            <a:r>
              <a:rPr lang="en-US" dirty="0" smtClean="0"/>
              <a:t>. Kati </a:t>
            </a:r>
            <a:r>
              <a:rPr lang="en-US" dirty="0" err="1" smtClean="0"/>
              <a:t>ya</a:t>
            </a:r>
            <a:r>
              <a:rPr lang="en-US" dirty="0" smtClean="0"/>
              <a:t> </a:t>
            </a:r>
            <a:r>
              <a:rPr lang="en-US" dirty="0" err="1" smtClean="0"/>
              <a:t>watoto</a:t>
            </a:r>
            <a:r>
              <a:rPr lang="en-US" dirty="0" smtClean="0"/>
              <a:t> </a:t>
            </a:r>
            <a:r>
              <a:rPr lang="en-US" dirty="0" err="1" smtClean="0"/>
              <a:t>hawa</a:t>
            </a:r>
            <a:r>
              <a:rPr lang="en-US" dirty="0" smtClean="0"/>
              <a:t>:</a:t>
            </a:r>
          </a:p>
          <a:p>
            <a:pPr lvl="1" eaLnBrk="1" fontAlgn="auto" hangingPunct="1">
              <a:spcAft>
                <a:spcPct val="50000"/>
              </a:spcAft>
              <a:buClr>
                <a:schemeClr val="tx1"/>
              </a:buClr>
              <a:buFont typeface="Arial" pitchFamily="34" charset="0"/>
              <a:buChar char="•"/>
              <a:defRPr/>
            </a:pPr>
            <a:r>
              <a:rPr lang="en-US" b="1" dirty="0" smtClean="0">
                <a:solidFill>
                  <a:schemeClr val="tx2"/>
                </a:solidFill>
              </a:rPr>
              <a:t>77% </a:t>
            </a:r>
            <a:r>
              <a:rPr lang="en-US" dirty="0" err="1" smtClean="0">
                <a:solidFill>
                  <a:schemeClr val="tx1"/>
                </a:solidFill>
              </a:rPr>
              <a:t>walipelekwa</a:t>
            </a:r>
            <a:r>
              <a:rPr lang="en-US" dirty="0" smtClean="0">
                <a:solidFill>
                  <a:schemeClr val="tx1"/>
                </a:solidFill>
              </a:rPr>
              <a:t> </a:t>
            </a:r>
            <a:r>
              <a:rPr lang="en-US" dirty="0" err="1" smtClean="0">
                <a:solidFill>
                  <a:schemeClr val="tx1"/>
                </a:solidFill>
              </a:rPr>
              <a:t>katika</a:t>
            </a:r>
            <a:r>
              <a:rPr lang="en-US" dirty="0" smtClean="0">
                <a:solidFill>
                  <a:schemeClr val="tx1"/>
                </a:solidFill>
              </a:rPr>
              <a:t> </a:t>
            </a:r>
            <a:r>
              <a:rPr lang="en-US" b="1" dirty="0" err="1" smtClean="0">
                <a:solidFill>
                  <a:schemeClr val="tx2"/>
                </a:solidFill>
              </a:rPr>
              <a:t>kituo</a:t>
            </a:r>
            <a:r>
              <a:rPr lang="en-US" b="1" dirty="0" smtClean="0">
                <a:solidFill>
                  <a:schemeClr val="tx2"/>
                </a:solidFill>
              </a:rPr>
              <a:t> cha </a:t>
            </a:r>
            <a:r>
              <a:rPr lang="en-US" b="1" dirty="0" err="1" smtClean="0">
                <a:solidFill>
                  <a:schemeClr val="tx2"/>
                </a:solidFill>
              </a:rPr>
              <a:t>huduma</a:t>
            </a:r>
            <a:r>
              <a:rPr lang="en-US" b="1" dirty="0" smtClean="0">
                <a:solidFill>
                  <a:schemeClr val="tx2"/>
                </a:solidFill>
              </a:rPr>
              <a:t> </a:t>
            </a:r>
            <a:r>
              <a:rPr lang="en-US" b="1" dirty="0" err="1" smtClean="0">
                <a:solidFill>
                  <a:schemeClr val="tx2"/>
                </a:solidFill>
              </a:rPr>
              <a:t>za</a:t>
            </a:r>
            <a:r>
              <a:rPr lang="en-US" b="1" dirty="0" smtClean="0">
                <a:solidFill>
                  <a:schemeClr val="tx2"/>
                </a:solidFill>
              </a:rPr>
              <a:t> </a:t>
            </a:r>
            <a:r>
              <a:rPr lang="en-US" b="1" dirty="0" err="1" smtClean="0">
                <a:solidFill>
                  <a:schemeClr val="tx2"/>
                </a:solidFill>
              </a:rPr>
              <a:t>afya</a:t>
            </a:r>
            <a:r>
              <a:rPr lang="en-US" b="1" dirty="0" smtClean="0">
                <a:solidFill>
                  <a:schemeClr val="tx2"/>
                </a:solidFill>
              </a:rPr>
              <a:t>, au </a:t>
            </a:r>
            <a:r>
              <a:rPr lang="en-US" b="1" dirty="0" err="1" smtClean="0">
                <a:solidFill>
                  <a:schemeClr val="tx2"/>
                </a:solidFill>
              </a:rPr>
              <a:t>kwa</a:t>
            </a:r>
            <a:r>
              <a:rPr lang="en-US" b="1" dirty="0" smtClean="0">
                <a:solidFill>
                  <a:schemeClr val="tx2"/>
                </a:solidFill>
              </a:rPr>
              <a:t> </a:t>
            </a:r>
            <a:r>
              <a:rPr lang="en-US" b="1" dirty="0" err="1" smtClean="0">
                <a:solidFill>
                  <a:schemeClr val="tx2"/>
                </a:solidFill>
              </a:rPr>
              <a:t>mtaalam</a:t>
            </a:r>
            <a:r>
              <a:rPr lang="en-US" b="1" dirty="0" smtClean="0">
                <a:solidFill>
                  <a:schemeClr val="tx2"/>
                </a:solidFill>
              </a:rPr>
              <a:t> </a:t>
            </a:r>
            <a:r>
              <a:rPr lang="en-US" b="1" dirty="0" err="1" smtClean="0">
                <a:solidFill>
                  <a:schemeClr val="tx2"/>
                </a:solidFill>
              </a:rPr>
              <a:t>wa</a:t>
            </a:r>
            <a:r>
              <a:rPr lang="en-US" b="1" dirty="0" smtClean="0">
                <a:solidFill>
                  <a:schemeClr val="tx2"/>
                </a:solidFill>
              </a:rPr>
              <a:t> </a:t>
            </a:r>
            <a:r>
              <a:rPr lang="en-US" b="1" dirty="0" err="1" smtClean="0">
                <a:solidFill>
                  <a:schemeClr val="tx2"/>
                </a:solidFill>
              </a:rPr>
              <a:t>afya</a:t>
            </a:r>
            <a:r>
              <a:rPr lang="en-US" b="1" dirty="0" smtClean="0">
                <a:solidFill>
                  <a:schemeClr val="tx2"/>
                </a:solidFill>
              </a:rPr>
              <a:t>, au </a:t>
            </a:r>
            <a:r>
              <a:rPr lang="en-US" b="1" dirty="0" err="1" smtClean="0">
                <a:solidFill>
                  <a:schemeClr val="tx2"/>
                </a:solidFill>
              </a:rPr>
              <a:t>katika</a:t>
            </a:r>
            <a:r>
              <a:rPr lang="en-US" b="1" dirty="0" smtClean="0">
                <a:solidFill>
                  <a:schemeClr val="tx2"/>
                </a:solidFill>
              </a:rPr>
              <a:t> </a:t>
            </a:r>
            <a:r>
              <a:rPr lang="en-US" b="1" dirty="0" err="1" smtClean="0">
                <a:solidFill>
                  <a:schemeClr val="tx2"/>
                </a:solidFill>
              </a:rPr>
              <a:t>duka</a:t>
            </a:r>
            <a:r>
              <a:rPr lang="en-US" b="1" dirty="0" smtClean="0">
                <a:solidFill>
                  <a:schemeClr val="tx2"/>
                </a:solidFill>
              </a:rPr>
              <a:t> la </a:t>
            </a:r>
            <a:r>
              <a:rPr lang="en-US" b="1" dirty="0" err="1" smtClean="0">
                <a:solidFill>
                  <a:schemeClr val="tx2"/>
                </a:solidFill>
              </a:rPr>
              <a:t>dawa</a:t>
            </a:r>
            <a:r>
              <a:rPr lang="en-US" b="1" dirty="0" smtClean="0">
                <a:solidFill>
                  <a:schemeClr val="tx2"/>
                </a:solidFill>
              </a:rPr>
              <a:t> </a:t>
            </a:r>
            <a:r>
              <a:rPr lang="en-US" b="1" dirty="0" err="1" smtClean="0">
                <a:solidFill>
                  <a:schemeClr val="tx2"/>
                </a:solidFill>
              </a:rPr>
              <a:t>kwa</a:t>
            </a:r>
            <a:r>
              <a:rPr lang="en-US" b="1" dirty="0" smtClean="0">
                <a:solidFill>
                  <a:schemeClr val="tx2"/>
                </a:solidFill>
              </a:rPr>
              <a:t> </a:t>
            </a:r>
            <a:r>
              <a:rPr lang="en-US" b="1" dirty="0" err="1" smtClean="0">
                <a:solidFill>
                  <a:schemeClr val="tx2"/>
                </a:solidFill>
              </a:rPr>
              <a:t>tiba</a:t>
            </a:r>
            <a:r>
              <a:rPr lang="en-US" b="1" dirty="0" smtClean="0">
                <a:solidFill>
                  <a:schemeClr val="tx2"/>
                </a:solidFill>
              </a:rPr>
              <a:t> au </a:t>
            </a:r>
            <a:r>
              <a:rPr lang="en-US" b="1" dirty="0" err="1" smtClean="0">
                <a:solidFill>
                  <a:schemeClr val="tx2"/>
                </a:solidFill>
              </a:rPr>
              <a:t>ushauri</a:t>
            </a:r>
            <a:r>
              <a:rPr lang="en-US" dirty="0" smtClean="0">
                <a:solidFill>
                  <a:schemeClr val="tx1"/>
                </a:solidFill>
              </a:rPr>
              <a:t>.</a:t>
            </a:r>
            <a:endParaRPr lang="en-US" dirty="0">
              <a:solidFill>
                <a:schemeClr val="tx1"/>
              </a:solidFill>
            </a:endParaRPr>
          </a:p>
          <a:p>
            <a:pPr lvl="1" eaLnBrk="1" fontAlgn="auto" hangingPunct="1">
              <a:spcAft>
                <a:spcPct val="50000"/>
              </a:spcAft>
              <a:buClr>
                <a:schemeClr val="tx1"/>
              </a:buClr>
              <a:buFont typeface="Arial" pitchFamily="34" charset="0"/>
              <a:buChar char="•"/>
              <a:defRPr/>
            </a:pPr>
            <a:r>
              <a:rPr lang="en-US" b="1" dirty="0" smtClean="0">
                <a:solidFill>
                  <a:schemeClr val="tx2"/>
                </a:solidFill>
              </a:rPr>
              <a:t>25% </a:t>
            </a:r>
            <a:r>
              <a:rPr lang="en-US" dirty="0" err="1" smtClean="0">
                <a:solidFill>
                  <a:schemeClr val="tx1"/>
                </a:solidFill>
              </a:rPr>
              <a:t>walitolewa</a:t>
            </a:r>
            <a:r>
              <a:rPr lang="en-US" dirty="0" smtClean="0">
                <a:solidFill>
                  <a:schemeClr val="tx1"/>
                </a:solidFill>
              </a:rPr>
              <a:t> </a:t>
            </a:r>
            <a:r>
              <a:rPr lang="en-US" dirty="0" err="1" smtClean="0">
                <a:solidFill>
                  <a:schemeClr val="tx1"/>
                </a:solidFill>
              </a:rPr>
              <a:t>damu</a:t>
            </a:r>
            <a:r>
              <a:rPr lang="en-US" dirty="0" smtClean="0">
                <a:solidFill>
                  <a:schemeClr val="tx1"/>
                </a:solidFill>
              </a:rPr>
              <a:t> </a:t>
            </a:r>
            <a:r>
              <a:rPr lang="en-US" b="1" dirty="0" err="1" smtClean="0">
                <a:solidFill>
                  <a:schemeClr val="tx2"/>
                </a:solidFill>
              </a:rPr>
              <a:t>kwa</a:t>
            </a:r>
            <a:r>
              <a:rPr lang="en-US" b="1" dirty="0" smtClean="0">
                <a:solidFill>
                  <a:schemeClr val="tx2"/>
                </a:solidFill>
              </a:rPr>
              <a:t> </a:t>
            </a:r>
            <a:r>
              <a:rPr lang="en-US" b="1" dirty="0" err="1" smtClean="0">
                <a:solidFill>
                  <a:schemeClr val="tx2"/>
                </a:solidFill>
              </a:rPr>
              <a:t>ajili</a:t>
            </a:r>
            <a:r>
              <a:rPr lang="en-US" b="1" dirty="0" smtClean="0">
                <a:solidFill>
                  <a:schemeClr val="tx2"/>
                </a:solidFill>
              </a:rPr>
              <a:t> </a:t>
            </a:r>
            <a:r>
              <a:rPr lang="en-US" b="1" dirty="0" err="1" smtClean="0">
                <a:solidFill>
                  <a:schemeClr val="tx2"/>
                </a:solidFill>
              </a:rPr>
              <a:t>ya</a:t>
            </a:r>
            <a:r>
              <a:rPr lang="en-US" b="1" dirty="0" smtClean="0">
                <a:solidFill>
                  <a:schemeClr val="tx2"/>
                </a:solidFill>
              </a:rPr>
              <a:t> </a:t>
            </a:r>
            <a:r>
              <a:rPr lang="en-US" b="1" dirty="0" err="1" smtClean="0">
                <a:solidFill>
                  <a:schemeClr val="tx2"/>
                </a:solidFill>
              </a:rPr>
              <a:t>vipimo</a:t>
            </a:r>
            <a:r>
              <a:rPr lang="en-US" dirty="0" smtClean="0"/>
              <a:t>. </a:t>
            </a:r>
            <a:endParaRPr lang="en-US" dirty="0"/>
          </a:p>
          <a:p>
            <a:pPr lvl="1" eaLnBrk="1" fontAlgn="auto" hangingPunct="1">
              <a:spcAft>
                <a:spcPct val="50000"/>
              </a:spcAft>
              <a:buClr>
                <a:schemeClr val="tx1"/>
              </a:buClr>
              <a:buFont typeface="Arial" pitchFamily="34" charset="0"/>
              <a:buChar char="•"/>
              <a:defRPr/>
            </a:pPr>
            <a:r>
              <a:rPr lang="en-US" b="1" dirty="0" smtClean="0">
                <a:solidFill>
                  <a:schemeClr val="tx2"/>
                </a:solidFill>
              </a:rPr>
              <a:t>54% </a:t>
            </a:r>
            <a:r>
              <a:rPr lang="en-US" dirty="0" err="1" smtClean="0">
                <a:solidFill>
                  <a:schemeClr val="tx1"/>
                </a:solidFill>
              </a:rPr>
              <a:t>walipewa</a:t>
            </a:r>
            <a:r>
              <a:rPr lang="en-US" dirty="0" smtClean="0">
                <a:solidFill>
                  <a:schemeClr val="tx1"/>
                </a:solidFill>
              </a:rPr>
              <a:t> </a:t>
            </a:r>
            <a:r>
              <a:rPr lang="en-US" b="1" dirty="0" err="1" smtClean="0">
                <a:solidFill>
                  <a:schemeClr val="tx2"/>
                </a:solidFill>
              </a:rPr>
              <a:t>dawa</a:t>
            </a:r>
            <a:r>
              <a:rPr lang="en-US" b="1" dirty="0" smtClean="0">
                <a:solidFill>
                  <a:schemeClr val="tx2"/>
                </a:solidFill>
              </a:rPr>
              <a:t> </a:t>
            </a:r>
            <a:r>
              <a:rPr lang="en-US" b="1" dirty="0" err="1" smtClean="0">
                <a:solidFill>
                  <a:schemeClr val="tx2"/>
                </a:solidFill>
              </a:rPr>
              <a:t>za</a:t>
            </a:r>
            <a:r>
              <a:rPr lang="en-US" b="1" dirty="0" smtClean="0">
                <a:solidFill>
                  <a:schemeClr val="tx2"/>
                </a:solidFill>
              </a:rPr>
              <a:t> malaria</a:t>
            </a:r>
            <a:r>
              <a:rPr lang="en-US" dirty="0" smtClean="0">
                <a:solidFill>
                  <a:schemeClr val="tx1"/>
                </a:solidFill>
              </a:rPr>
              <a:t>.</a:t>
            </a:r>
          </a:p>
          <a:p>
            <a:pPr lvl="1" eaLnBrk="1" fontAlgn="auto" hangingPunct="1">
              <a:spcAft>
                <a:spcPct val="50000"/>
              </a:spcAft>
              <a:buClr>
                <a:schemeClr val="tx1"/>
              </a:buClr>
              <a:buFont typeface="Arial" pitchFamily="34" charset="0"/>
              <a:buChar char="•"/>
              <a:defRPr/>
            </a:pPr>
            <a:r>
              <a:rPr lang="en-US" b="1" dirty="0" smtClean="0">
                <a:solidFill>
                  <a:schemeClr val="tx2"/>
                </a:solidFill>
              </a:rPr>
              <a:t>33% </a:t>
            </a:r>
            <a:r>
              <a:rPr lang="en-US" dirty="0" err="1" smtClean="0">
                <a:solidFill>
                  <a:schemeClr val="tx1"/>
                </a:solidFill>
              </a:rPr>
              <a:t>walipewa</a:t>
            </a:r>
            <a:r>
              <a:rPr lang="en-US" dirty="0" smtClean="0">
                <a:solidFill>
                  <a:schemeClr val="tx1"/>
                </a:solidFill>
              </a:rPr>
              <a:t> </a:t>
            </a:r>
            <a:r>
              <a:rPr lang="en-US" b="1" dirty="0" err="1" smtClean="0">
                <a:solidFill>
                  <a:schemeClr val="tx2"/>
                </a:solidFill>
              </a:rPr>
              <a:t>dawa</a:t>
            </a:r>
            <a:r>
              <a:rPr lang="en-US" b="1" dirty="0" smtClean="0">
                <a:solidFill>
                  <a:schemeClr val="tx2"/>
                </a:solidFill>
              </a:rPr>
              <a:t> </a:t>
            </a:r>
            <a:r>
              <a:rPr lang="en-US" b="1" dirty="0" err="1" smtClean="0">
                <a:solidFill>
                  <a:schemeClr val="tx2"/>
                </a:solidFill>
              </a:rPr>
              <a:t>mseto</a:t>
            </a:r>
            <a:r>
              <a:rPr lang="en-US" b="1" dirty="0" smtClean="0">
                <a:solidFill>
                  <a:schemeClr val="tx2"/>
                </a:solidFill>
              </a:rPr>
              <a:t> </a:t>
            </a:r>
            <a:r>
              <a:rPr lang="en-US" b="1" dirty="0" err="1" smtClean="0">
                <a:solidFill>
                  <a:schemeClr val="tx2"/>
                </a:solidFill>
              </a:rPr>
              <a:t>ya</a:t>
            </a:r>
            <a:r>
              <a:rPr lang="en-US" b="1" dirty="0" smtClean="0">
                <a:solidFill>
                  <a:schemeClr val="tx2"/>
                </a:solidFill>
              </a:rPr>
              <a:t> malaria (ACT).</a:t>
            </a:r>
          </a:p>
          <a:p>
            <a:pPr lvl="1" eaLnBrk="1" fontAlgn="auto" hangingPunct="1">
              <a:spcAft>
                <a:spcPct val="50000"/>
              </a:spcAft>
              <a:buClr>
                <a:schemeClr val="tx1"/>
              </a:buClr>
              <a:buFont typeface="Arial" pitchFamily="34" charset="0"/>
              <a:buChar char="•"/>
              <a:defRPr/>
            </a:pPr>
            <a:r>
              <a:rPr lang="en-US" b="1" dirty="0" smtClean="0">
                <a:solidFill>
                  <a:schemeClr val="tx2"/>
                </a:solidFill>
              </a:rPr>
              <a:t>34% </a:t>
            </a:r>
            <a:r>
              <a:rPr lang="en-US" dirty="0" err="1" smtClean="0">
                <a:solidFill>
                  <a:schemeClr val="tx1"/>
                </a:solidFill>
              </a:rPr>
              <a:t>walipatiwa</a:t>
            </a:r>
            <a:r>
              <a:rPr lang="en-US" dirty="0" smtClean="0">
                <a:solidFill>
                  <a:schemeClr val="tx1"/>
                </a:solidFill>
              </a:rPr>
              <a:t> </a:t>
            </a:r>
            <a:r>
              <a:rPr lang="en-US" b="1" dirty="0" err="1" smtClean="0">
                <a:solidFill>
                  <a:schemeClr val="tx2"/>
                </a:solidFill>
              </a:rPr>
              <a:t>dawa</a:t>
            </a:r>
            <a:r>
              <a:rPr lang="en-US" b="1" dirty="0" smtClean="0">
                <a:solidFill>
                  <a:schemeClr val="tx2"/>
                </a:solidFill>
              </a:rPr>
              <a:t> </a:t>
            </a:r>
            <a:r>
              <a:rPr lang="en-US" b="1" dirty="0" err="1" smtClean="0">
                <a:solidFill>
                  <a:schemeClr val="tx2"/>
                </a:solidFill>
              </a:rPr>
              <a:t>za</a:t>
            </a:r>
            <a:r>
              <a:rPr lang="en-US" b="1" dirty="0" smtClean="0">
                <a:solidFill>
                  <a:schemeClr val="tx2"/>
                </a:solidFill>
              </a:rPr>
              <a:t> malaria </a:t>
            </a:r>
            <a:r>
              <a:rPr lang="en-US" b="1" dirty="0" err="1" smtClean="0">
                <a:solidFill>
                  <a:schemeClr val="tx2"/>
                </a:solidFill>
              </a:rPr>
              <a:t>siku</a:t>
            </a:r>
            <a:r>
              <a:rPr lang="en-US" b="1" dirty="0" smtClean="0">
                <a:solidFill>
                  <a:schemeClr val="tx2"/>
                </a:solidFill>
              </a:rPr>
              <a:t> </a:t>
            </a:r>
            <a:r>
              <a:rPr lang="en-US" b="1" dirty="0" err="1" smtClean="0">
                <a:solidFill>
                  <a:schemeClr val="tx2"/>
                </a:solidFill>
              </a:rPr>
              <a:t>ileile</a:t>
            </a:r>
            <a:r>
              <a:rPr lang="en-US" b="1" dirty="0" smtClean="0">
                <a:solidFill>
                  <a:schemeClr val="tx2"/>
                </a:solidFill>
              </a:rPr>
              <a:t> au </a:t>
            </a:r>
            <a:r>
              <a:rPr lang="en-US" b="1" dirty="0" err="1" smtClean="0">
                <a:solidFill>
                  <a:schemeClr val="tx2"/>
                </a:solidFill>
              </a:rPr>
              <a:t>siku</a:t>
            </a:r>
            <a:r>
              <a:rPr lang="en-US" b="1" dirty="0" smtClean="0">
                <a:solidFill>
                  <a:schemeClr val="tx2"/>
                </a:solidFill>
              </a:rPr>
              <a:t> </a:t>
            </a:r>
            <a:r>
              <a:rPr lang="en-US" b="1" dirty="0" err="1" smtClean="0">
                <a:solidFill>
                  <a:schemeClr val="tx2"/>
                </a:solidFill>
              </a:rPr>
              <a:t>iliyofuata</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Content Placeholder 4"/>
          <p:cNvGraphicFramePr>
            <a:graphicFrameLocks noGrp="1"/>
          </p:cNvGraphicFramePr>
          <p:nvPr>
            <p:ph idx="1"/>
          </p:nvPr>
        </p:nvGraphicFramePr>
        <p:xfrm>
          <a:off x="406400" y="2082800"/>
          <a:ext cx="8331200" cy="4627563"/>
        </p:xfrm>
        <a:graphic>
          <a:graphicData uri="http://schemas.openxmlformats.org/presentationml/2006/ole">
            <mc:AlternateContent xmlns:mc="http://schemas.openxmlformats.org/markup-compatibility/2006">
              <mc:Choice xmlns:v="urn:schemas-microsoft-com:vml" Requires="v">
                <p:oleObj spid="_x0000_s5125"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3" name="Title 1"/>
          <p:cNvSpPr txBox="1">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Homa kwa Watoto – Kwa Kiwango cha Elimu cha Mama</a:t>
            </a:r>
          </a:p>
        </p:txBody>
      </p:sp>
      <p:sp>
        <p:nvSpPr>
          <p:cNvPr id="5124" name="TextBox 5"/>
          <p:cNvSpPr txBox="1">
            <a:spLocks noChangeArrowheads="1"/>
          </p:cNvSpPr>
          <p:nvPr/>
        </p:nvSpPr>
        <p:spPr bwMode="auto">
          <a:xfrm>
            <a:off x="0" y="14795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Miongoni mwa watoto chini ya miaka mitano waliopata homa wiki mbili kabla ya utafiti, asilimia ya wale ambao mama zao: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6146" name="Content Placeholder 2"/>
          <p:cNvGraphicFramePr>
            <a:graphicFrameLocks noGrp="1"/>
          </p:cNvGraphicFramePr>
          <p:nvPr>
            <p:ph sz="half" idx="1"/>
          </p:nvPr>
        </p:nvGraphicFramePr>
        <p:xfrm>
          <a:off x="177800" y="1854200"/>
          <a:ext cx="8788400" cy="4673600"/>
        </p:xfrm>
        <a:graphic>
          <a:graphicData uri="http://schemas.openxmlformats.org/presentationml/2006/ole">
            <mc:AlternateContent xmlns:mc="http://schemas.openxmlformats.org/markup-compatibility/2006">
              <mc:Choice xmlns:v="urn:schemas-microsoft-com:vml" Requires="v">
                <p:oleObj spid="_x0000_s6149" r:id="rId4" imgW="8791194" imgH="4676037" progId="Excel.Chart.8">
                  <p:embed/>
                </p:oleObj>
              </mc:Choice>
              <mc:Fallback>
                <p:oleObj r:id="rId4" imgW="8791194" imgH="4676037"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854200"/>
                        <a:ext cx="8788400"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2" name="Rectangle 2"/>
          <p:cNvSpPr>
            <a:spLocks noGrp="1" noChangeArrowheads="1"/>
          </p:cNvSpPr>
          <p:nvPr>
            <p:ph type="title"/>
          </p:nvPr>
        </p:nvSpPr>
        <p:spPr>
          <a:xfrm>
            <a:off x="0" y="0"/>
            <a:ext cx="9144000" cy="1143000"/>
          </a:xfrm>
        </p:spPr>
        <p:txBody>
          <a:bodyPr>
            <a:normAutofit fontScale="90000"/>
          </a:bodyPr>
          <a:lstStyle/>
          <a:p>
            <a:pPr eaLnBrk="1" hangingPunct="1">
              <a:defRPr/>
            </a:pPr>
            <a:r>
              <a:rPr lang="en-US" sz="4000" dirty="0" err="1" smtClean="0"/>
              <a:t>Aina</a:t>
            </a:r>
            <a:r>
              <a:rPr lang="en-US" sz="4000" dirty="0" smtClean="0"/>
              <a:t> </a:t>
            </a:r>
            <a:r>
              <a:rPr lang="en-US" sz="4000" dirty="0" err="1" smtClean="0"/>
              <a:t>ya</a:t>
            </a:r>
            <a:r>
              <a:rPr lang="en-US" sz="4000" dirty="0" smtClean="0"/>
              <a:t> </a:t>
            </a:r>
            <a:r>
              <a:rPr lang="en-US" sz="4000" dirty="0" err="1" smtClean="0"/>
              <a:t>Dawa</a:t>
            </a:r>
            <a:r>
              <a:rPr lang="en-US" sz="4000" dirty="0" smtClean="0"/>
              <a:t> </a:t>
            </a:r>
            <a:r>
              <a:rPr lang="en-US" sz="4000" dirty="0" err="1" smtClean="0"/>
              <a:t>za</a:t>
            </a:r>
            <a:r>
              <a:rPr lang="en-US" sz="4000" dirty="0" smtClean="0"/>
              <a:t> Malaria </a:t>
            </a:r>
            <a:r>
              <a:rPr lang="en-US" sz="4000" dirty="0" err="1" smtClean="0"/>
              <a:t>Walizotumia</a:t>
            </a:r>
            <a:r>
              <a:rPr lang="en-US" sz="4000" dirty="0" smtClean="0"/>
              <a:t> </a:t>
            </a:r>
            <a:r>
              <a:rPr lang="en-US" sz="4000" dirty="0" err="1" smtClean="0"/>
              <a:t>Watoto</a:t>
            </a:r>
            <a:r>
              <a:rPr lang="en-US" sz="4000" dirty="0" smtClean="0"/>
              <a:t> </a:t>
            </a:r>
          </a:p>
        </p:txBody>
      </p:sp>
      <p:sp>
        <p:nvSpPr>
          <p:cNvPr id="6148" name="Text Box 5"/>
          <p:cNvSpPr txBox="1">
            <a:spLocks noChangeArrowheads="1"/>
          </p:cNvSpPr>
          <p:nvPr/>
        </p:nvSpPr>
        <p:spPr bwMode="auto">
          <a:xfrm>
            <a:off x="0" y="10668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Miongoni mwa watoto chini ya miaka 5 waliopata homa wiki 2 kabla ya utafiti wale ambao walitumia dawa ya malaria, na aina ya dawa waliyotumia</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smtClean="0"/>
          </a:p>
        </p:txBody>
      </p:sp>
      <p:sp>
        <p:nvSpPr>
          <p:cNvPr id="7171" name="Content Placeholder 2"/>
          <p:cNvSpPr>
            <a:spLocks noGrp="1"/>
          </p:cNvSpPr>
          <p:nvPr>
            <p:ph idx="1"/>
          </p:nvPr>
        </p:nvSpPr>
        <p:spPr>
          <a:xfrm>
            <a:off x="457200" y="2438400"/>
            <a:ext cx="8229600" cy="3687763"/>
          </a:xfrm>
        </p:spPr>
        <p:txBody>
          <a:bodyPr/>
          <a:lstStyle/>
          <a:p>
            <a:r>
              <a:rPr lang="en-US" sz="2800" smtClean="0"/>
              <a:t>Homa kwa watoto</a:t>
            </a:r>
          </a:p>
          <a:p>
            <a:r>
              <a:rPr lang="en-US" sz="2800" b="1" smtClean="0">
                <a:solidFill>
                  <a:schemeClr val="tx2"/>
                </a:solidFill>
              </a:rPr>
              <a:t>Upungufu wa Damu</a:t>
            </a:r>
          </a:p>
          <a:p>
            <a:r>
              <a:rPr lang="en-US" sz="2800" smtClean="0"/>
              <a:t>Kiwango cha Malaria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lstStyle/>
          <a:p>
            <a:r>
              <a:rPr lang="en-US" smtClean="0"/>
              <a:t>Waliopimwa Kiwango cha Damu</a:t>
            </a:r>
          </a:p>
        </p:txBody>
      </p:sp>
      <p:graphicFrame>
        <p:nvGraphicFramePr>
          <p:cNvPr id="8195" name="Content Placeholder 3"/>
          <p:cNvGraphicFramePr>
            <a:graphicFrameLocks noGrp="1"/>
          </p:cNvGraphicFramePr>
          <p:nvPr>
            <p:ph idx="1"/>
          </p:nvPr>
        </p:nvGraphicFramePr>
        <p:xfrm>
          <a:off x="406400" y="2082800"/>
          <a:ext cx="8331200" cy="4627563"/>
        </p:xfrm>
        <a:graphic>
          <a:graphicData uri="http://schemas.openxmlformats.org/presentationml/2006/ole">
            <mc:AlternateContent xmlns:mc="http://schemas.openxmlformats.org/markup-compatibility/2006">
              <mc:Choice xmlns:v="urn:schemas-microsoft-com:vml" Requires="v">
                <p:oleObj spid="_x0000_s8197" r:id="rId4" imgW="8327858" imgH="4627265" progId="Excel.Chart.8">
                  <p:embed/>
                </p:oleObj>
              </mc:Choice>
              <mc:Fallback>
                <p:oleObj r:id="rId4" imgW="8327858"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6" name="TextBox 4"/>
          <p:cNvSpPr txBox="1">
            <a:spLocks noChangeArrowheads="1"/>
          </p:cNvSpPr>
          <p:nvPr/>
        </p:nvSpPr>
        <p:spPr bwMode="auto">
          <a:xfrm>
            <a:off x="76200" y="1143000"/>
            <a:ext cx="769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Asilimia ya watoto wenye miezi 6-59 waliostahili kupima, na vipimo walivyopima: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0525" y="1588"/>
            <a:ext cx="8229600" cy="1143000"/>
          </a:xfrm>
        </p:spPr>
        <p:txBody>
          <a:bodyPr/>
          <a:lstStyle/>
          <a:p>
            <a:pPr eaLnBrk="1" hangingPunct="1"/>
            <a:r>
              <a:rPr lang="en-US" sz="4000" smtClean="0"/>
              <a:t>Upungufu wa Damu kwa Watoto</a:t>
            </a:r>
          </a:p>
        </p:txBody>
      </p:sp>
      <p:sp>
        <p:nvSpPr>
          <p:cNvPr id="9219" name="Content Placeholder 1"/>
          <p:cNvSpPr>
            <a:spLocks noGrp="1"/>
          </p:cNvSpPr>
          <p:nvPr>
            <p:ph sz="half" idx="1"/>
          </p:nvPr>
        </p:nvSpPr>
        <p:spPr>
          <a:xfrm>
            <a:off x="457200" y="2057400"/>
            <a:ext cx="8077200" cy="4068763"/>
          </a:xfrm>
        </p:spPr>
        <p:txBody>
          <a:bodyPr/>
          <a:lstStyle/>
          <a:p>
            <a:pPr marL="0" indent="0" algn="ctr">
              <a:buFontTx/>
              <a:buNone/>
            </a:pPr>
            <a:r>
              <a:rPr lang="en-US" smtClean="0"/>
              <a:t>Upungufu wa damu ni tatizo kubwa la afya ya jamii nchini Tanzania, ambapo </a:t>
            </a:r>
            <a:r>
              <a:rPr lang="en-US" b="1" smtClean="0">
                <a:solidFill>
                  <a:schemeClr val="tx2"/>
                </a:solidFill>
              </a:rPr>
              <a:t>6%</a:t>
            </a:r>
            <a:r>
              <a:rPr lang="en-US" smtClean="0">
                <a:solidFill>
                  <a:schemeClr val="bg2"/>
                </a:solidFill>
              </a:rPr>
              <a:t> </a:t>
            </a:r>
            <a:r>
              <a:rPr lang="en-US" smtClean="0"/>
              <a:t>ya watoto nchini wenye miezi 6-59  </a:t>
            </a:r>
            <a:r>
              <a:rPr lang="en-US" b="1" smtClean="0">
                <a:solidFill>
                  <a:schemeClr val="tx2"/>
                </a:solidFill>
              </a:rPr>
              <a:t>wana upungufu wa damu kiasi hadi upungufu mkubwa</a:t>
            </a:r>
            <a:r>
              <a:rPr lang="en-US" smtClean="0"/>
              <a:t>.</a:t>
            </a:r>
          </a:p>
          <a:p>
            <a:pPr marL="0" indent="0">
              <a:buFontTx/>
              <a:buNone/>
            </a:pPr>
            <a:r>
              <a:rPr lang="en-US" smtClean="0"/>
              <a:t/>
            </a:r>
            <a:br>
              <a:rPr lang="en-US" smtClean="0"/>
            </a:br>
            <a:endParaRPr lang="en-US"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0"/>
            <a:ext cx="8229600" cy="1143000"/>
          </a:xfrm>
        </p:spPr>
        <p:txBody>
          <a:bodyPr/>
          <a:lstStyle/>
          <a:p>
            <a:pPr eaLnBrk="1" hangingPunct="1"/>
            <a:r>
              <a:rPr lang="en-US" sz="4000" smtClean="0"/>
              <a:t>Upungufu Mkubwa wa Damu – kwa Umri</a:t>
            </a:r>
            <a:endParaRPr lang="en-US" sz="4000" smtClean="0">
              <a:solidFill>
                <a:srgbClr val="FFFF00"/>
              </a:solidFill>
            </a:endParaRPr>
          </a:p>
        </p:txBody>
      </p:sp>
      <p:sp>
        <p:nvSpPr>
          <p:cNvPr id="10243" name="Text Box 5"/>
          <p:cNvSpPr txBox="1">
            <a:spLocks noChangeArrowheads="1"/>
          </p:cNvSpPr>
          <p:nvPr/>
        </p:nvSpPr>
        <p:spPr bwMode="auto">
          <a:xfrm>
            <a:off x="152400" y="1219200"/>
            <a:ext cx="6629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watoto miezi 6-59 wenye upungufu wa damu kiasi hadi upungufu mkubwa</a:t>
            </a:r>
          </a:p>
        </p:txBody>
      </p:sp>
      <p:graphicFrame>
        <p:nvGraphicFramePr>
          <p:cNvPr id="10244" name="Object 3"/>
          <p:cNvGraphicFramePr>
            <a:graphicFrameLocks noGrp="1" noChangeAspect="1"/>
          </p:cNvGraphicFramePr>
          <p:nvPr>
            <p:ph sz="half" idx="1"/>
          </p:nvPr>
        </p:nvGraphicFramePr>
        <p:xfrm>
          <a:off x="473075" y="1701800"/>
          <a:ext cx="8197850" cy="4630738"/>
        </p:xfrm>
        <a:graphic>
          <a:graphicData uri="http://schemas.openxmlformats.org/presentationml/2006/ole">
            <mc:AlternateContent xmlns:mc="http://schemas.openxmlformats.org/markup-compatibility/2006">
              <mc:Choice xmlns:v="urn:schemas-microsoft-com:vml" Requires="v">
                <p:oleObj spid="_x0000_s10246" r:id="rId4" imgW="8193734" imgH="4633362" progId="Excel.Chart.8">
                  <p:embed/>
                </p:oleObj>
              </mc:Choice>
              <mc:Fallback>
                <p:oleObj r:id="rId4" imgW="8193734" imgH="4633362"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5" y="1701800"/>
                        <a:ext cx="8197850"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5" name="TextBox 6"/>
          <p:cNvSpPr txBox="1">
            <a:spLocks noChangeArrowheads="1"/>
          </p:cNvSpPr>
          <p:nvPr/>
        </p:nvSpPr>
        <p:spPr bwMode="auto">
          <a:xfrm>
            <a:off x="3048000" y="6480175"/>
            <a:ext cx="304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latin typeface="Calibri" pitchFamily="34" charset="0"/>
              </a:rPr>
              <a:t>Umri kwa miezi</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2695</TotalTime>
  <Words>1540</Words>
  <Application>Microsoft Office PowerPoint</Application>
  <PresentationFormat>On-screen Show (4:3)</PresentationFormat>
  <Paragraphs>221</Paragraphs>
  <Slides>17</Slides>
  <Notes>17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2" baseType="lpstr">
      <vt:lpstr>Arial</vt:lpstr>
      <vt:lpstr>Calibri</vt:lpstr>
      <vt:lpstr>Gill Sans Std</vt:lpstr>
      <vt:lpstr>Default Design</vt:lpstr>
      <vt:lpstr>Microsoft Office Excel Chart</vt:lpstr>
      <vt:lpstr>Homa kwa Watoto, Upungufu wa Damu na Kiwango cha Malaria kwa Watoto</vt:lpstr>
      <vt:lpstr>PowerPoint Presentation</vt:lpstr>
      <vt:lpstr>Homa kwa Watoto</vt:lpstr>
      <vt:lpstr>PowerPoint Presentation</vt:lpstr>
      <vt:lpstr>Aina ya Dawa za Malaria Walizotumia Watoto </vt:lpstr>
      <vt:lpstr>PowerPoint Presentation</vt:lpstr>
      <vt:lpstr>Waliopimwa Kiwango cha Damu</vt:lpstr>
      <vt:lpstr>Upungufu wa Damu kwa Watoto</vt:lpstr>
      <vt:lpstr>Upungufu Mkubwa wa Damu – kwa Umri</vt:lpstr>
      <vt:lpstr>Kiwango cha Upungufu wa Damu – kwa Mikoa </vt:lpstr>
      <vt:lpstr>PowerPoint Presentation</vt:lpstr>
      <vt:lpstr>Viwango vya Malaria – kwa Umri</vt:lpstr>
      <vt:lpstr>Kipimo cha Papo kwa Hapo dhidi ya Kipimo cha Darubini</vt:lpstr>
      <vt:lpstr>Kipimo cha Papo kwa Hapo dhidi ya Kipimo cha Darubini</vt:lpstr>
      <vt:lpstr>Kiwango cha Malaria – kwa Makazi na Kiwango cha Utajiri</vt:lpstr>
      <vt:lpstr>Kiwango cha Malaria – kwa Mikoa</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187</cp:revision>
  <dcterms:created xsi:type="dcterms:W3CDTF">2005-10-11T14:32:07Z</dcterms:created>
  <dcterms:modified xsi:type="dcterms:W3CDTF">2013-05-06T20:38:17Z</dcterms:modified>
</cp:coreProperties>
</file>