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323" r:id="rId2"/>
    <p:sldId id="326" r:id="rId3"/>
    <p:sldId id="376" r:id="rId4"/>
    <p:sldId id="378" r:id="rId5"/>
    <p:sldId id="379" r:id="rId6"/>
    <p:sldId id="387" r:id="rId7"/>
    <p:sldId id="388" r:id="rId8"/>
    <p:sldId id="380" r:id="rId9"/>
    <p:sldId id="382" r:id="rId10"/>
    <p:sldId id="383" r:id="rId11"/>
    <p:sldId id="384" r:id="rId12"/>
    <p:sldId id="385" r:id="rId13"/>
    <p:sldId id="386" r:id="rId14"/>
    <p:sldId id="345" r:id="rId15"/>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6990"/>
    <a:srgbClr val="09A2DD"/>
    <a:srgbClr val="FBD013"/>
    <a:srgbClr val="25B34B"/>
    <a:srgbClr val="38FF00"/>
    <a:srgbClr val="008000"/>
    <a:srgbClr val="FF6600"/>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94" autoAdjust="0"/>
    <p:restoredTop sz="85797" autoAdjust="0"/>
  </p:normalViewPr>
  <p:slideViewPr>
    <p:cSldViewPr>
      <p:cViewPr>
        <p:scale>
          <a:sx n="80" d="100"/>
          <a:sy n="80" d="100"/>
        </p:scale>
        <p:origin x="-696" y="-3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3810" y="-90"/>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125" cy="46355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963988" y="0"/>
            <a:ext cx="3032125" cy="463550"/>
          </a:xfrm>
          <a:prstGeom prst="rect">
            <a:avLst/>
          </a:prstGeom>
        </p:spPr>
        <p:txBody>
          <a:bodyPr vert="horz" lIns="91440" tIns="45720" rIns="91440" bIns="45720" rtlCol="0"/>
          <a:lstStyle>
            <a:lvl1pPr algn="r">
              <a:defRPr sz="1200">
                <a:latin typeface="Arial" charset="0"/>
                <a:cs typeface="Arial" charset="0"/>
              </a:defRPr>
            </a:lvl1pPr>
          </a:lstStyle>
          <a:p>
            <a:pPr>
              <a:defRPr/>
            </a:pPr>
            <a:fld id="{03495112-4951-49F2-A802-E34DBD8EEDCF}" type="datetimeFigureOut">
              <a:rPr lang="en-US"/>
              <a:pPr>
                <a:defRPr/>
              </a:pPr>
              <a:t>5/6/2013</a:t>
            </a:fld>
            <a:endParaRPr lang="en-US"/>
          </a:p>
        </p:txBody>
      </p:sp>
      <p:sp>
        <p:nvSpPr>
          <p:cNvPr id="4" name="Footer Placeholder 3"/>
          <p:cNvSpPr>
            <a:spLocks noGrp="1"/>
          </p:cNvSpPr>
          <p:nvPr>
            <p:ph type="ftr" sz="quarter" idx="2"/>
          </p:nvPr>
        </p:nvSpPr>
        <p:spPr>
          <a:xfrm>
            <a:off x="0" y="8818563"/>
            <a:ext cx="3032125" cy="46355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963988" y="8818563"/>
            <a:ext cx="3032125" cy="463550"/>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21BD4FA6-30D5-466D-8D14-CD5D91EA7C98}" type="slidenum">
              <a:rPr lang="en-US"/>
              <a:pPr>
                <a:defRPr/>
              </a:pPr>
              <a:t>‹#›</a:t>
            </a:fld>
            <a:endParaRPr lang="en-US"/>
          </a:p>
        </p:txBody>
      </p:sp>
    </p:spTree>
    <p:extLst>
      <p:ext uri="{BB962C8B-B14F-4D97-AF65-F5344CB8AC3E}">
        <p14:creationId xmlns:p14="http://schemas.microsoft.com/office/powerpoint/2010/main" val="27236536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6388"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0088" y="4410075"/>
            <a:ext cx="5597525" cy="4176713"/>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963988"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lgn="r">
              <a:defRPr sz="1200">
                <a:latin typeface="Arial" charset="0"/>
                <a:cs typeface="Arial" charset="0"/>
              </a:defRPr>
            </a:lvl1pPr>
          </a:lstStyle>
          <a:p>
            <a:pPr>
              <a:defRPr/>
            </a:pPr>
            <a:fld id="{0BF9FB15-24FE-4963-A147-72B22496F678}" type="slidenum">
              <a:rPr lang="en-US"/>
              <a:pPr>
                <a:defRPr/>
              </a:pPr>
              <a:t>‹#›</a:t>
            </a:fld>
            <a:endParaRPr lang="en-US"/>
          </a:p>
        </p:txBody>
      </p:sp>
    </p:spTree>
    <p:extLst>
      <p:ext uri="{BB962C8B-B14F-4D97-AF65-F5344CB8AC3E}">
        <p14:creationId xmlns:p14="http://schemas.microsoft.com/office/powerpoint/2010/main" val="34715006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17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63677F8-A8BE-435B-BC9D-28E20620D5BE}" type="slidenum">
              <a:rPr lang="en-US" smtClean="0"/>
              <a:pPr eaLnBrk="1" hangingPunct="1"/>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Wanaume na wanawake wengi waliokuwa wamesikia au kuona ujumbe kuhusu malaria mwaka mmoja kabla ya utafiti walipata ujumbe huo kupitia redio.  Televisheni ilikuwa ni chanzo kikubwa cha pili cha taarifa, na miongoni mwa wanawake hii ilifuatiwa na taarifa kutoka kwa wahudumu wa afya. Marafiki/majirani na wanafamilia pia ni chanzo kingine muhimu cha taarifa kuhusu malaria.</a:t>
            </a: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579849C-9B11-498A-B0F7-0AB96142F8FF}" type="slidenum">
              <a:rPr lang="en-US" smtClean="0"/>
              <a:pPr eaLnBrk="1" hangingPunct="1"/>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2D7ADFF-4C24-405E-8928-FAD55FB508A5}" type="slidenum">
              <a:rPr lang="en-US" smtClean="0"/>
              <a:pPr eaLnBrk="1" hangingPunct="1"/>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Miongoni mwa wanawake, karibu robo-tatu wamesikia kuhusu program ya </a:t>
            </a:r>
            <a:r>
              <a:rPr lang="en-US" i="1" smtClean="0">
                <a:latin typeface="Arial" pitchFamily="34" charset="0"/>
                <a:cs typeface="Arial" pitchFamily="34" charset="0"/>
              </a:rPr>
              <a:t>Hati Punguzo katika kituo cha huduma za afya </a:t>
            </a:r>
            <a:r>
              <a:rPr lang="en-US" smtClean="0">
                <a:latin typeface="Arial" pitchFamily="34" charset="0"/>
                <a:cs typeface="Arial" pitchFamily="34" charset="0"/>
              </a:rPr>
              <a:t>, na 46% wanasikia kuhusu program hiyo kupitia redio. Wanaume wana uwezekano mkubwa wa kusikia kuhusu program hiyo kupitia redio.</a:t>
            </a:r>
          </a:p>
          <a:p>
            <a:endParaRPr lang="en-US" smtClean="0">
              <a:latin typeface="Arial" pitchFamily="34" charset="0"/>
              <a:cs typeface="Arial" pitchFamily="34" charset="0"/>
            </a:endParaRPr>
          </a:p>
          <a:p>
            <a:endParaRPr lang="en-US" smtClean="0">
              <a:latin typeface="Arial" pitchFamily="34" charset="0"/>
              <a:cs typeface="Arial" pitchFamily="34" charset="0"/>
            </a:endParaRP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171EBF8-0EF8-4F3F-B826-EA179E5E82DC}" type="slidenum">
              <a:rPr lang="en-US" smtClean="0"/>
              <a:pPr eaLnBrk="1" hangingPunct="1"/>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Katika THMIS wanawake waliokuwa wamejifungua mtoto hai miaka 5 kabla ya utafiti na ambao walikwenda kliniki waliulizwa iwapo walipatiwa vocha ya Hati Punguzo walipokwenda kliniki kwa mara ya kwanza kama Sera ya Taifa inavyoelekeza.</a:t>
            </a:r>
          </a:p>
          <a:p>
            <a:endParaRPr lang="en-US" smtClean="0">
              <a:latin typeface="Arial" pitchFamily="34" charset="0"/>
              <a:cs typeface="Arial" pitchFamily="34" charset="0"/>
            </a:endParaRPr>
          </a:p>
          <a:p>
            <a:r>
              <a:rPr lang="en-US" smtClean="0">
                <a:latin typeface="Arial" pitchFamily="34" charset="0"/>
                <a:cs typeface="Arial" pitchFamily="34" charset="0"/>
              </a:rPr>
              <a:t>Zaidi ya wanawake 6 katika 10 walipata vocha walipokwenda kliniki. Karibu nusu ya wanawake hawa walipata vocha walipokwenda kliniki kwa mara ya kwanza na 44% walipata walipokwenda kliniki kwa mara ya pili au baadaye sana.</a:t>
            </a:r>
          </a:p>
          <a:p>
            <a:r>
              <a:rPr lang="en-US" smtClean="0">
                <a:latin typeface="Arial" pitchFamily="34" charset="0"/>
                <a:cs typeface="Arial" pitchFamily="34" charset="0"/>
              </a:rPr>
              <a:t>Wanawake katika maeneo ya mijini walikuwa na uwezekano mkubwa wa kupata vocha kuliko wanawake wa vijijini. Katika Kanda, 50% tu ya wanawake wa Kanda ya Nyanda za Juu Kusini-Magharibi ndio waliopata vocha ukilinganisha na zaidi ya 70% katika Kanda za Mashariki, Kusini, na Nyanda za Juu Kusini. </a:t>
            </a:r>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5DD4388-6361-4537-BAE2-FECFD5D74267}" type="slidenum">
              <a:rPr lang="en-US" smtClean="0"/>
              <a:pPr eaLnBrk="1" hangingPunct="1"/>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8DB4D64-EA03-48E9-B89B-FF351E2B950B}" type="slidenum">
              <a:rPr lang="en-US" smtClean="0"/>
              <a:pPr eaLnBrk="1" hangingPunct="1"/>
              <a:t>14</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Malaria ni ugonjwa unaoweza kuzuilika. Kuhakikisha kwamba watu wanafahamu namna ya kujikinga na kuzikinga familia yao dhidi ya malaria ni jambo muhimu katika kupambana na ugonjwa huu. Taarifa, elimu na kuhamasisha mabadiliko ya tabia ni sehemu ya mkakati wa programu za kitaifa za kupambana na malaria.   </a:t>
            </a:r>
          </a:p>
        </p:txBody>
      </p:sp>
      <p:sp>
        <p:nvSpPr>
          <p:cNvPr id="18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08ECBB3-26FF-476C-92C0-FD61BC1D690A}" type="slidenum">
              <a:rPr lang="en-US" smtClean="0"/>
              <a:pPr eaLnBrk="1" hangingPunct="1"/>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Watanzania walio wengi waliohojiwa wanaichukulia malaria kuwa ni tishio kubwa zaidi la kiafya katika jamii zao.</a:t>
            </a:r>
          </a:p>
        </p:txBody>
      </p:sp>
      <p:sp>
        <p:nvSpPr>
          <p:cNvPr id="19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173F768-BE56-423F-8AAD-FF61DDD21AC8}" type="slidenum">
              <a:rPr lang="en-US" smtClean="0"/>
              <a:pPr eaLnBrk="1" hangingPunct="1"/>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78% ya wanawake na 70% ya wanaume wanafahamu kwamba homa ni dalili ya malaria. </a:t>
            </a:r>
          </a:p>
          <a:p>
            <a:endParaRPr lang="en-US" smtClean="0">
              <a:latin typeface="Arial" pitchFamily="34" charset="0"/>
              <a:cs typeface="Arial" pitchFamily="34" charset="0"/>
            </a:endParaRPr>
          </a:p>
          <a:p>
            <a:r>
              <a:rPr lang="en-US" smtClean="0">
                <a:latin typeface="Arial" pitchFamily="34" charset="0"/>
                <a:cs typeface="Arial" pitchFamily="34" charset="0"/>
              </a:rPr>
              <a:t>Wasichana na wavulana miaka (15-19) na watu wazima waishio Pemba walikuwa na kiwango kidogo cha ufahamu kwamba homa inaweza kuwa ni dalili ya malaria.</a:t>
            </a:r>
          </a:p>
          <a:p>
            <a:endParaRPr lang="en-US" smtClean="0">
              <a:latin typeface="Arial" pitchFamily="34" charset="0"/>
              <a:cs typeface="Arial" pitchFamily="34" charset="0"/>
            </a:endParaRPr>
          </a:p>
          <a:p>
            <a:r>
              <a:rPr lang="en-US" smtClean="0">
                <a:latin typeface="Arial" pitchFamily="34" charset="0"/>
                <a:cs typeface="Arial" pitchFamily="34" charset="0"/>
              </a:rPr>
              <a:t>Takwimu hizi zinaonyesha kwamba elimu zaidi inahitajika ili watu wazima wote waweze kufahamu kwamba homa ni dalili ya malaria.</a:t>
            </a:r>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6272F76-ECD5-4212-8A98-5112EBF3B8E3}" type="slidenum">
              <a:rPr lang="en-US" smtClean="0"/>
              <a:pPr eaLnBrk="1" hangingPunct="1"/>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Zaidi ya 90% ya wanawake na wanaume wanafahamu kwamba inawezekana kuzuia malaria. Miongoni mwa watu waliohojiwa, karibu wote wanafahamu kuhusu chandarua. Asilimia ndogo zaidi ya waliohojiwa walitaja njia nyingine za kuzuia malaria: kuweka mazingira katika hali ya usafi, kuondoa maji yaliyotuama na kukata nyasi.</a:t>
            </a:r>
          </a:p>
          <a:p>
            <a:endParaRPr lang="en-US" smtClean="0">
              <a:latin typeface="Arial" pitchFamily="34" charset="0"/>
              <a:cs typeface="Arial" pitchFamily="34" charset="0"/>
            </a:endParaRPr>
          </a:p>
          <a:p>
            <a:r>
              <a:rPr lang="en-US" smtClean="0">
                <a:latin typeface="Arial" pitchFamily="34" charset="0"/>
                <a:cs typeface="Arial" pitchFamily="34" charset="0"/>
              </a:rPr>
              <a:t>4% tu ya wanawake na 2% ya wanaume ndio waliotaja tiba ya kinga ya malaria kwa wajawazito kama njia ya kuzuia malaria.</a:t>
            </a: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F53AE02-6365-490C-A865-0378BC3371CF}" type="slidenum">
              <a:rPr lang="en-US" smtClean="0"/>
              <a:pPr eaLnBrk="1" hangingPunct="1"/>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2FC5823-0233-48EC-AD2F-FD18EFEEF4FF}" type="slidenum">
              <a:rPr lang="en-US" smtClean="0"/>
              <a:pPr eaLnBrk="1" hangingPunct="1"/>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D843B76-BE90-4209-B79F-4C14FC6BFC35}" type="slidenum">
              <a:rPr lang="en-US" smtClean="0"/>
              <a:pPr eaLnBrk="1" hangingPunct="1"/>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Zaidi ya wanawake na wanaume 8 katika 10 wanafahamu kwamba dawa mseto ya malaria (ACT) inapatikana katika vituo vya huduma za afya au katika maduka ya dawa. Wananchi wa vijijini wana uelewa mdogo kuliko wa mijini. Kiwango cha ufahamu pia kinaongezeka sambamba na ongezeko la elimu na utajiri.</a:t>
            </a:r>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A1D7E3D-56D0-470A-A73C-EC27C05347E3}" type="slidenum">
              <a:rPr lang="en-US" smtClean="0"/>
              <a:pPr eaLnBrk="1" hangingPunct="1"/>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Zaidi ya nusu ya wanawake na 65% ya wanaume wameona au kusikia ujumbe kuhusu kudhibiti na kutibu malaria miezi 12 kabla ya utafiti.</a:t>
            </a:r>
          </a:p>
          <a:p>
            <a:endParaRPr lang="en-US" smtClean="0">
              <a:latin typeface="Arial" pitchFamily="34" charset="0"/>
              <a:cs typeface="Arial" pitchFamily="34" charset="0"/>
            </a:endParaRPr>
          </a:p>
          <a:p>
            <a:r>
              <a:rPr lang="en-US" smtClean="0">
                <a:latin typeface="Arial" pitchFamily="34" charset="0"/>
                <a:cs typeface="Arial" pitchFamily="34" charset="0"/>
              </a:rPr>
              <a:t>Miongoni mwa wanawake, kiwango cha upatikanaji wa taarifa kilikuwa ni kidogo zaidi katika Kanda ya Kati (45-36%) na kilikuwa ni kikubwa zaidi katika Kanda ya Kusini na Nyanda za Juu Kusini. Hali iko hivyo hivyo kwa wanaume. Kiwango cha upatikanaji wa taarifa kuhusu malaria ni kikubwa mijini kuliko vijijini, na kama ilivyotarajiwa, kinaongezeka sambamba na elimu na utajiri.</a:t>
            </a:r>
          </a:p>
          <a:p>
            <a:endParaRPr lang="en-US" smtClean="0">
              <a:latin typeface="Arial" pitchFamily="34" charset="0"/>
              <a:cs typeface="Arial" pitchFamily="34" charset="0"/>
            </a:endParaRPr>
          </a:p>
          <a:p>
            <a:r>
              <a:rPr lang="en-US" smtClean="0">
                <a:latin typeface="Arial" pitchFamily="34" charset="0"/>
                <a:cs typeface="Arial" pitchFamily="34" charset="0"/>
              </a:rPr>
              <a:t>5% tu ya wanawake na 6% ya wanaume ndio waliotembelewa na mhudumu wa afya au mfanyakazi wa kujitolea ambaye alizungumza nao kuhusu malaria miezi 6 kabla ya utafiti.</a:t>
            </a:r>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E008CF0-901C-4D2A-80F5-04150C65184B}" type="slidenum">
              <a:rPr lang="en-US" smtClean="0"/>
              <a:pPr eaLnBrk="1" hangingPunct="1"/>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224093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86976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363326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902016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274424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4171301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53088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959866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61339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868454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9493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8900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91238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25716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Char char="–"/>
        <a:defRPr sz="2800">
          <a:solidFill>
            <a:srgbClr val="00B0F0"/>
          </a:solidFill>
          <a:latin typeface="Calibri"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itchFamily="34" charset="0"/>
          <a:cs typeface="+mn-cs"/>
        </a:defRPr>
      </a:lvl3pPr>
      <a:lvl4pPr marL="1600200" indent="-228600" algn="l" rtl="0" eaLnBrk="0" fontAlgn="base" hangingPunct="0">
        <a:spcBef>
          <a:spcPct val="20000"/>
        </a:spcBef>
        <a:spcAft>
          <a:spcPct val="0"/>
        </a:spcAft>
        <a:buChar char="–"/>
        <a:defRPr sz="2000">
          <a:solidFill>
            <a:srgbClr val="00B0F0"/>
          </a:solidFill>
          <a:latin typeface="Calibri"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5.png"/><Relationship Id="rId4"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6.png"/><Relationship Id="rId4" Type="http://schemas.openxmlformats.org/officeDocument/2006/relationships/oleObject" Target="../embeddings/oleObject6.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3.png"/><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4.png"/><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419600"/>
            <a:ext cx="9144000" cy="2438400"/>
          </a:xfrm>
          <a:prstGeom prst="rect">
            <a:avLst/>
          </a:prstGeom>
          <a:solidFill>
            <a:srgbClr val="09A2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0"/>
            <a:ext cx="9144000" cy="2438400"/>
          </a:xfrm>
          <a:prstGeom prst="rect">
            <a:avLst/>
          </a:prstGeom>
          <a:solidFill>
            <a:srgbClr val="25B3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52" name="Title 1"/>
          <p:cNvSpPr>
            <a:spLocks noGrp="1"/>
          </p:cNvSpPr>
          <p:nvPr>
            <p:ph type="ctrTitle"/>
          </p:nvPr>
        </p:nvSpPr>
        <p:spPr>
          <a:xfrm>
            <a:off x="228600" y="381000"/>
            <a:ext cx="8763000" cy="1470025"/>
          </a:xfrm>
        </p:spPr>
        <p:txBody>
          <a:bodyPr/>
          <a:lstStyle/>
          <a:p>
            <a:r>
              <a:rPr lang="en-US" b="1" smtClean="0">
                <a:solidFill>
                  <a:schemeClr val="bg1"/>
                </a:solidFill>
              </a:rPr>
              <a:t>Ufahamu na Upatikanaji wa Taarifa Kuhusu Malaria </a:t>
            </a:r>
          </a:p>
        </p:txBody>
      </p:sp>
      <p:sp>
        <p:nvSpPr>
          <p:cNvPr id="2053" name="Subtitle 2"/>
          <p:cNvSpPr>
            <a:spLocks noGrp="1"/>
          </p:cNvSpPr>
          <p:nvPr>
            <p:ph type="subTitle" idx="1"/>
          </p:nvPr>
        </p:nvSpPr>
        <p:spPr>
          <a:xfrm>
            <a:off x="1524000" y="4648200"/>
            <a:ext cx="6400800" cy="1752600"/>
          </a:xfrm>
        </p:spPr>
        <p:txBody>
          <a:bodyPr/>
          <a:lstStyle/>
          <a:p>
            <a:r>
              <a:rPr lang="en-US" smtClean="0">
                <a:solidFill>
                  <a:schemeClr val="bg1"/>
                </a:solidFill>
              </a:rPr>
              <a:t>Utafiti wa Viashiria vya VVU/UKIMWI na Malaria Tanzania 2011-12 </a:t>
            </a:r>
          </a:p>
        </p:txBody>
      </p:sp>
      <p:sp>
        <p:nvSpPr>
          <p:cNvPr id="8" name="Rectangle 7"/>
          <p:cNvSpPr/>
          <p:nvPr/>
        </p:nvSpPr>
        <p:spPr>
          <a:xfrm>
            <a:off x="0" y="2438400"/>
            <a:ext cx="9144000" cy="1981200"/>
          </a:xfrm>
          <a:prstGeom prst="rect">
            <a:avLst/>
          </a:prstGeom>
          <a:solidFill>
            <a:srgbClr val="FBD0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accent3"/>
              </a:solidFill>
            </a:endParaRPr>
          </a:p>
        </p:txBody>
      </p:sp>
      <p:sp>
        <p:nvSpPr>
          <p:cNvPr id="9" name="Rectangle 8"/>
          <p:cNvSpPr/>
          <p:nvPr/>
        </p:nvSpPr>
        <p:spPr>
          <a:xfrm>
            <a:off x="0" y="2743200"/>
            <a:ext cx="9144000" cy="1371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0" y="7938"/>
            <a:ext cx="9144000" cy="1143000"/>
          </a:xfrm>
        </p:spPr>
        <p:txBody>
          <a:bodyPr/>
          <a:lstStyle/>
          <a:p>
            <a:r>
              <a:rPr lang="en-US" sz="4000" smtClean="0"/>
              <a:t>Vyanzo vya Taarifa Kuhusu Malaria</a:t>
            </a:r>
          </a:p>
        </p:txBody>
      </p:sp>
      <p:graphicFrame>
        <p:nvGraphicFramePr>
          <p:cNvPr id="11267" name="Content Placeholder 4"/>
          <p:cNvGraphicFramePr>
            <a:graphicFrameLocks noGrp="1"/>
          </p:cNvGraphicFramePr>
          <p:nvPr>
            <p:ph idx="1"/>
          </p:nvPr>
        </p:nvGraphicFramePr>
        <p:xfrm>
          <a:off x="1320800" y="1549400"/>
          <a:ext cx="7493000" cy="5054600"/>
        </p:xfrm>
        <a:graphic>
          <a:graphicData uri="http://schemas.openxmlformats.org/presentationml/2006/ole">
            <mc:AlternateContent xmlns:mc="http://schemas.openxmlformats.org/markup-compatibility/2006">
              <mc:Choice xmlns:v="urn:schemas-microsoft-com:vml" Requires="v">
                <p:oleObj spid="_x0000_s11269" r:id="rId4" imgW="7492633" imgH="5054022" progId="Excel.Chart.8">
                  <p:embed/>
                </p:oleObj>
              </mc:Choice>
              <mc:Fallback>
                <p:oleObj r:id="rId4" imgW="7492633" imgH="5054022"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0800" y="1549400"/>
                        <a:ext cx="7493000"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268" name="TextBox 5"/>
          <p:cNvSpPr txBox="1">
            <a:spLocks noChangeArrowheads="1"/>
          </p:cNvSpPr>
          <p:nvPr/>
        </p:nvSpPr>
        <p:spPr bwMode="auto">
          <a:xfrm>
            <a:off x="0" y="1035050"/>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Miongoni mwa wanawake na wanaume miaka 15-49 ambao waliona au kusikia ujumbe kuhusu malaria mwaka mmoja kabla ya utafiti, asilimia ya waliotaja chanzo cha ujumbe huo</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mtClean="0"/>
              <a:t>Program ya </a:t>
            </a:r>
            <a:r>
              <a:rPr lang="en-US" i="1" smtClean="0"/>
              <a:t>Hati Punguzo</a:t>
            </a:r>
          </a:p>
        </p:txBody>
      </p:sp>
      <p:sp>
        <p:nvSpPr>
          <p:cNvPr id="12291" name="Content Placeholder 2"/>
          <p:cNvSpPr>
            <a:spLocks noGrp="1"/>
          </p:cNvSpPr>
          <p:nvPr>
            <p:ph idx="1"/>
          </p:nvPr>
        </p:nvSpPr>
        <p:spPr/>
        <p:txBody>
          <a:bodyPr/>
          <a:lstStyle/>
          <a:p>
            <a:pPr marL="0" indent="0" algn="ctr">
              <a:buFontTx/>
              <a:buNone/>
            </a:pPr>
            <a:r>
              <a:rPr lang="en-US" sz="2800" smtClean="0"/>
              <a:t>Program ya </a:t>
            </a:r>
            <a:r>
              <a:rPr lang="en-US" sz="2800" i="1" smtClean="0"/>
              <a:t>Hati Punguzo</a:t>
            </a:r>
            <a:r>
              <a:rPr lang="en-US" sz="2800" smtClean="0"/>
              <a:t> inalenga kuwapatia wajawazito wote vocha itakayowawezesha kununua chandarua kilichowekwa dawa ya muda mrefu kwa bei pungufu. Wajawazito wanapewa vocha hiyo wanapohudhuria kliniki kwa mara ya kwanza. Kwa wanawake ambao hawahudhurii kliniki, fursa ya pili ya kupata vocha hii ni wakati anapompeleka mtoto wake mchanga kwa chanjo ya kwanza. Hivi sasa, program ya </a:t>
            </a:r>
            <a:r>
              <a:rPr lang="en-US" sz="2800" i="1" smtClean="0"/>
              <a:t>Hati Punguzo </a:t>
            </a:r>
            <a:r>
              <a:rPr lang="en-US" sz="2800" smtClean="0"/>
              <a:t>inafanya kazi Tanzania Bara pekee.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smtClean="0"/>
              <a:t>Program</a:t>
            </a:r>
            <a:r>
              <a:rPr lang="en-US" i="1" smtClean="0"/>
              <a:t> ya Hati Punguzo </a:t>
            </a:r>
            <a:endParaRPr lang="en-US" smtClean="0"/>
          </a:p>
        </p:txBody>
      </p:sp>
      <p:sp>
        <p:nvSpPr>
          <p:cNvPr id="13315" name="Content Placeholder 2"/>
          <p:cNvSpPr>
            <a:spLocks noGrp="1"/>
          </p:cNvSpPr>
          <p:nvPr>
            <p:ph idx="1"/>
          </p:nvPr>
        </p:nvSpPr>
        <p:spPr>
          <a:xfrm>
            <a:off x="685800" y="2209800"/>
            <a:ext cx="7772400" cy="3687763"/>
          </a:xfrm>
        </p:spPr>
        <p:txBody>
          <a:bodyPr/>
          <a:lstStyle/>
          <a:p>
            <a:pPr marL="0" indent="0" algn="ctr">
              <a:buFontTx/>
              <a:buNone/>
            </a:pPr>
            <a:r>
              <a:rPr lang="en-US" b="1" smtClean="0">
                <a:solidFill>
                  <a:schemeClr val="tx2"/>
                </a:solidFill>
              </a:rPr>
              <a:t>88%</a:t>
            </a:r>
            <a:r>
              <a:rPr lang="en-US" smtClean="0"/>
              <a:t> ya </a:t>
            </a:r>
            <a:r>
              <a:rPr lang="en-US" b="1" smtClean="0">
                <a:solidFill>
                  <a:schemeClr val="tx2"/>
                </a:solidFill>
              </a:rPr>
              <a:t>wanawake </a:t>
            </a:r>
            <a:r>
              <a:rPr lang="en-US" smtClean="0"/>
              <a:t>na </a:t>
            </a:r>
            <a:r>
              <a:rPr lang="en-US" b="1" smtClean="0">
                <a:solidFill>
                  <a:schemeClr val="tx2"/>
                </a:solidFill>
              </a:rPr>
              <a:t>86%</a:t>
            </a:r>
            <a:r>
              <a:rPr lang="en-US" smtClean="0"/>
              <a:t> ya wanaume wenye miaka 15-49 waishio Tanzania Bara </a:t>
            </a:r>
            <a:r>
              <a:rPr lang="en-US" b="1" smtClean="0">
                <a:solidFill>
                  <a:schemeClr val="tx2"/>
                </a:solidFill>
              </a:rPr>
              <a:t>wamewahi kusikia kuhusu </a:t>
            </a:r>
            <a:r>
              <a:rPr lang="en-US" b="1" i="1" smtClean="0">
                <a:solidFill>
                  <a:schemeClr val="tx2"/>
                </a:solidFill>
              </a:rPr>
              <a:t>Hati Punguzo</a:t>
            </a:r>
            <a:endParaRPr lang="en-US" b="1" smtClean="0">
              <a:solidFill>
                <a:schemeClr val="tx2"/>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Program ya</a:t>
            </a:r>
            <a:r>
              <a:rPr lang="en-US" i="1" smtClean="0"/>
              <a:t> Hati Punguzo </a:t>
            </a:r>
            <a:endParaRPr lang="en-US" smtClean="0"/>
          </a:p>
        </p:txBody>
      </p:sp>
      <p:graphicFrame>
        <p:nvGraphicFramePr>
          <p:cNvPr id="14339" name="Content Placeholder 5"/>
          <p:cNvGraphicFramePr>
            <a:graphicFrameLocks noGrp="1"/>
          </p:cNvGraphicFramePr>
          <p:nvPr>
            <p:ph idx="1"/>
          </p:nvPr>
        </p:nvGraphicFramePr>
        <p:xfrm>
          <a:off x="406400" y="2006600"/>
          <a:ext cx="8331200" cy="4170363"/>
        </p:xfrm>
        <a:graphic>
          <a:graphicData uri="http://schemas.openxmlformats.org/presentationml/2006/ole">
            <mc:AlternateContent xmlns:mc="http://schemas.openxmlformats.org/markup-compatibility/2006">
              <mc:Choice xmlns:v="urn:schemas-microsoft-com:vml" Requires="v">
                <p:oleObj spid="_x0000_s14343" r:id="rId4" imgW="8327858" imgH="4170025" progId="Excel.Chart.8">
                  <p:embed/>
                </p:oleObj>
              </mc:Choice>
              <mc:Fallback>
                <p:oleObj r:id="rId4" imgW="8327858" imgH="4170025" progId="Excel.Chart.8">
                  <p:embed/>
                  <p:pic>
                    <p:nvPicPr>
                      <p:cNvPr id="0" name="Content Placeholder 5"/>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2006600"/>
                        <a:ext cx="8331200" cy="417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340" name="TextBox 4"/>
          <p:cNvSpPr txBox="1">
            <a:spLocks noChangeArrowheads="1"/>
          </p:cNvSpPr>
          <p:nvPr/>
        </p:nvSpPr>
        <p:spPr bwMode="auto">
          <a:xfrm>
            <a:off x="0" y="1219200"/>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Miongoni mwa wanawake wenye miaka 15-49 kutoka Tanzania Bara ambao walikuwa wamejifungua mtoto hai miaka mitano iliyopita waliopata huduma za kliniki:</a:t>
            </a:r>
          </a:p>
        </p:txBody>
      </p:sp>
      <p:sp>
        <p:nvSpPr>
          <p:cNvPr id="14341" name="TextBox 6"/>
          <p:cNvSpPr txBox="1">
            <a:spLocks noChangeArrowheads="1"/>
          </p:cNvSpPr>
          <p:nvPr/>
        </p:nvSpPr>
        <p:spPr bwMode="auto">
          <a:xfrm>
            <a:off x="5029200" y="1847850"/>
            <a:ext cx="3581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a:latin typeface="Calibri" pitchFamily="34" charset="0"/>
              </a:rPr>
              <a:t>Miongoni mwa wanawake miaka 15-49 waliokuwa wamepata vocha walipokwenda kliniki, ni mara ya ngapi walipata vocha hiyo</a:t>
            </a:r>
          </a:p>
        </p:txBody>
      </p:sp>
      <p:cxnSp>
        <p:nvCxnSpPr>
          <p:cNvPr id="9" name="Straight Connector 8"/>
          <p:cNvCxnSpPr/>
          <p:nvPr/>
        </p:nvCxnSpPr>
        <p:spPr>
          <a:xfrm>
            <a:off x="5029200" y="2990850"/>
            <a:ext cx="358140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en-US" smtClean="0"/>
              <a:t>Matokeo Muhimu</a:t>
            </a:r>
          </a:p>
        </p:txBody>
      </p:sp>
      <p:sp>
        <p:nvSpPr>
          <p:cNvPr id="15363" name="Content Placeholder 2"/>
          <p:cNvSpPr>
            <a:spLocks noGrp="1"/>
          </p:cNvSpPr>
          <p:nvPr>
            <p:ph idx="1"/>
          </p:nvPr>
        </p:nvSpPr>
        <p:spPr>
          <a:xfrm>
            <a:off x="457200" y="1219200"/>
            <a:ext cx="8229600" cy="4525963"/>
          </a:xfrm>
        </p:spPr>
        <p:txBody>
          <a:bodyPr/>
          <a:lstStyle/>
          <a:p>
            <a:pPr>
              <a:buClr>
                <a:schemeClr val="tx1"/>
              </a:buClr>
            </a:pPr>
            <a:r>
              <a:rPr lang="en-US" sz="2400" b="1" smtClean="0">
                <a:solidFill>
                  <a:schemeClr val="tx2"/>
                </a:solidFill>
              </a:rPr>
              <a:t>66%</a:t>
            </a:r>
            <a:r>
              <a:rPr lang="en-US" sz="2400" smtClean="0">
                <a:solidFill>
                  <a:schemeClr val="tx2"/>
                </a:solidFill>
              </a:rPr>
              <a:t> </a:t>
            </a:r>
            <a:r>
              <a:rPr lang="en-US" sz="2400" smtClean="0"/>
              <a:t>ya </a:t>
            </a:r>
            <a:r>
              <a:rPr lang="en-US" sz="2400" b="1" smtClean="0">
                <a:solidFill>
                  <a:schemeClr val="tx2"/>
                </a:solidFill>
              </a:rPr>
              <a:t>wanawake </a:t>
            </a:r>
            <a:r>
              <a:rPr lang="en-US" sz="2400" smtClean="0"/>
              <a:t>na </a:t>
            </a:r>
            <a:r>
              <a:rPr lang="en-US" sz="2400" b="1" smtClean="0">
                <a:solidFill>
                  <a:schemeClr val="tx2"/>
                </a:solidFill>
              </a:rPr>
              <a:t>73%</a:t>
            </a:r>
            <a:r>
              <a:rPr lang="en-US" sz="2400" smtClean="0"/>
              <a:t> ya </a:t>
            </a:r>
            <a:r>
              <a:rPr lang="en-US" sz="2400" b="1" smtClean="0">
                <a:solidFill>
                  <a:schemeClr val="tx2"/>
                </a:solidFill>
              </a:rPr>
              <a:t>wanaume</a:t>
            </a:r>
            <a:r>
              <a:rPr lang="en-US" sz="2400" smtClean="0"/>
              <a:t> miaka 15-49 waliripoti </a:t>
            </a:r>
            <a:r>
              <a:rPr lang="en-US" sz="2400" b="1" smtClean="0">
                <a:solidFill>
                  <a:schemeClr val="tx2"/>
                </a:solidFill>
              </a:rPr>
              <a:t>kwamba malaria ndilo tatizo kubwa zaidi la kiafya </a:t>
            </a:r>
            <a:r>
              <a:rPr lang="en-US" sz="2400" smtClean="0"/>
              <a:t>katika jamii zao.</a:t>
            </a:r>
            <a:endParaRPr lang="en-US" sz="2400" b="1" smtClean="0">
              <a:solidFill>
                <a:schemeClr val="bg2"/>
              </a:solidFill>
            </a:endParaRPr>
          </a:p>
          <a:p>
            <a:pPr>
              <a:buClr>
                <a:schemeClr val="tx1"/>
              </a:buClr>
            </a:pPr>
            <a:r>
              <a:rPr lang="en-US" sz="2400" b="1" smtClean="0">
                <a:solidFill>
                  <a:schemeClr val="tx2"/>
                </a:solidFill>
              </a:rPr>
              <a:t>Homa </a:t>
            </a:r>
            <a:r>
              <a:rPr lang="en-US" sz="2400" smtClean="0"/>
              <a:t>ni dalili ya malaria kwa watoto inayotambuliwa na wengi, wanawake (</a:t>
            </a:r>
            <a:r>
              <a:rPr lang="en-US" sz="2400" b="1" smtClean="0">
                <a:solidFill>
                  <a:schemeClr val="tx2"/>
                </a:solidFill>
              </a:rPr>
              <a:t>78%</a:t>
            </a:r>
            <a:r>
              <a:rPr lang="en-US" sz="2400" smtClean="0"/>
              <a:t>) na wanaume (</a:t>
            </a:r>
            <a:r>
              <a:rPr lang="en-US" sz="2400" b="1" smtClean="0">
                <a:solidFill>
                  <a:schemeClr val="tx2"/>
                </a:solidFill>
              </a:rPr>
              <a:t>70%</a:t>
            </a:r>
            <a:r>
              <a:rPr lang="en-US" sz="2400" smtClean="0"/>
              <a:t>)</a:t>
            </a:r>
          </a:p>
          <a:p>
            <a:pPr>
              <a:buClr>
                <a:schemeClr val="tx1"/>
              </a:buClr>
            </a:pPr>
            <a:r>
              <a:rPr lang="en-US" sz="2400" b="1" smtClean="0">
                <a:solidFill>
                  <a:schemeClr val="tx2"/>
                </a:solidFill>
              </a:rPr>
              <a:t>92%</a:t>
            </a:r>
            <a:r>
              <a:rPr lang="en-US" sz="2400" smtClean="0"/>
              <a:t> ya </a:t>
            </a:r>
            <a:r>
              <a:rPr lang="en-US" sz="2400" b="1" smtClean="0">
                <a:solidFill>
                  <a:schemeClr val="tx2"/>
                </a:solidFill>
              </a:rPr>
              <a:t>wanawake </a:t>
            </a:r>
            <a:r>
              <a:rPr lang="en-US" sz="2400" smtClean="0"/>
              <a:t>na </a:t>
            </a:r>
            <a:r>
              <a:rPr lang="en-US" sz="2400" b="1" smtClean="0">
                <a:solidFill>
                  <a:schemeClr val="tx2"/>
                </a:solidFill>
              </a:rPr>
              <a:t>96%</a:t>
            </a:r>
            <a:r>
              <a:rPr lang="en-US" sz="2400" smtClean="0"/>
              <a:t> ya </a:t>
            </a:r>
            <a:r>
              <a:rPr lang="en-US" sz="2400" b="1" smtClean="0">
                <a:solidFill>
                  <a:schemeClr val="tx2"/>
                </a:solidFill>
              </a:rPr>
              <a:t>wanaume </a:t>
            </a:r>
            <a:r>
              <a:rPr lang="en-US" sz="2400" smtClean="0"/>
              <a:t>wanasema kwamba kuna namna ya </a:t>
            </a:r>
            <a:r>
              <a:rPr lang="en-US" sz="2400" b="1" smtClean="0">
                <a:solidFill>
                  <a:schemeClr val="tx2"/>
                </a:solidFill>
              </a:rPr>
              <a:t>kujikinga dhidi ya malaria.</a:t>
            </a:r>
            <a:r>
              <a:rPr lang="en-US" sz="2400" smtClean="0"/>
              <a:t> </a:t>
            </a:r>
            <a:r>
              <a:rPr lang="en-US" sz="2400" b="1" smtClean="0">
                <a:solidFill>
                  <a:schemeClr val="tx2"/>
                </a:solidFill>
              </a:rPr>
              <a:t>Kulala kwenye chandarua chenye dawa </a:t>
            </a:r>
            <a:r>
              <a:rPr lang="en-US" sz="2400" smtClean="0"/>
              <a:t>ndio njia iliyotajwa na wengi.</a:t>
            </a:r>
          </a:p>
          <a:p>
            <a:r>
              <a:rPr lang="en-US" sz="2400" b="1" smtClean="0">
                <a:solidFill>
                  <a:schemeClr val="tx2"/>
                </a:solidFill>
              </a:rPr>
              <a:t>57% </a:t>
            </a:r>
            <a:r>
              <a:rPr lang="en-US" sz="2400" smtClean="0"/>
              <a:t>ya </a:t>
            </a:r>
            <a:r>
              <a:rPr lang="en-US" sz="2400" b="1" smtClean="0">
                <a:solidFill>
                  <a:schemeClr val="tx2"/>
                </a:solidFill>
              </a:rPr>
              <a:t>wanawake </a:t>
            </a:r>
            <a:r>
              <a:rPr lang="en-US" sz="2400" smtClean="0"/>
              <a:t>na </a:t>
            </a:r>
            <a:r>
              <a:rPr lang="en-US" sz="2400" b="1" smtClean="0">
                <a:solidFill>
                  <a:schemeClr val="tx2"/>
                </a:solidFill>
              </a:rPr>
              <a:t>67%</a:t>
            </a:r>
            <a:r>
              <a:rPr lang="en-US" sz="2400" smtClean="0"/>
              <a:t> ya </a:t>
            </a:r>
            <a:r>
              <a:rPr lang="en-US" sz="2400" b="1" smtClean="0">
                <a:solidFill>
                  <a:schemeClr val="tx2"/>
                </a:solidFill>
              </a:rPr>
              <a:t>wanaume</a:t>
            </a:r>
            <a:r>
              <a:rPr lang="en-US" sz="2400" smtClean="0"/>
              <a:t> waliripoti kwamba wamewahi </a:t>
            </a:r>
            <a:r>
              <a:rPr lang="en-US" sz="2400" b="1" smtClean="0">
                <a:solidFill>
                  <a:schemeClr val="tx2"/>
                </a:solidFill>
              </a:rPr>
              <a:t>kuona au kusikia ujumbe kuhusu kudhibiti malaria </a:t>
            </a:r>
            <a:r>
              <a:rPr lang="en-US" sz="2400" smtClean="0"/>
              <a:t>mwaka mmoja kabla ya utafiti.</a:t>
            </a:r>
          </a:p>
          <a:p>
            <a:r>
              <a:rPr lang="en-US" sz="2400" b="1" smtClean="0">
                <a:solidFill>
                  <a:schemeClr val="tx2"/>
                </a:solidFill>
              </a:rPr>
              <a:t>63%</a:t>
            </a:r>
            <a:r>
              <a:rPr lang="en-US" sz="2400" smtClean="0"/>
              <a:t> ya </a:t>
            </a:r>
            <a:r>
              <a:rPr lang="en-US" sz="2400" b="1" smtClean="0">
                <a:solidFill>
                  <a:schemeClr val="tx2"/>
                </a:solidFill>
              </a:rPr>
              <a:t>wanawake</a:t>
            </a:r>
            <a:r>
              <a:rPr lang="en-US" sz="2400" smtClean="0"/>
              <a:t> kutoka Tanzania Bara waliokuwa wamejifungua mtoto hai miaka mitano kabla ya utafiti na ambao walihudhuria kliniki </a:t>
            </a:r>
            <a:r>
              <a:rPr lang="en-US" sz="2400" b="1" smtClean="0">
                <a:solidFill>
                  <a:schemeClr val="tx2"/>
                </a:solidFill>
              </a:rPr>
              <a:t>walipata vocha ya </a:t>
            </a:r>
            <a:r>
              <a:rPr lang="en-US" sz="2400" b="1" i="1" smtClean="0">
                <a:solidFill>
                  <a:schemeClr val="tx2"/>
                </a:solidFill>
              </a:rPr>
              <a:t>Hati Punguzo </a:t>
            </a:r>
            <a:endParaRPr lang="en-US" sz="2400" b="1" smtClean="0">
              <a:solidFill>
                <a:schemeClr val="tx2"/>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endParaRPr lang="en-US" smtClean="0"/>
          </a:p>
        </p:txBody>
      </p:sp>
      <p:sp>
        <p:nvSpPr>
          <p:cNvPr id="3075" name="Content Placeholder 2"/>
          <p:cNvSpPr>
            <a:spLocks noGrp="1"/>
          </p:cNvSpPr>
          <p:nvPr>
            <p:ph idx="1"/>
          </p:nvPr>
        </p:nvSpPr>
        <p:spPr>
          <a:xfrm>
            <a:off x="457200" y="2209800"/>
            <a:ext cx="8229600" cy="3916363"/>
          </a:xfrm>
        </p:spPr>
        <p:txBody>
          <a:bodyPr/>
          <a:lstStyle/>
          <a:p>
            <a:r>
              <a:rPr lang="en-US" sz="2800" b="1" smtClean="0">
                <a:solidFill>
                  <a:schemeClr val="tx2"/>
                </a:solidFill>
              </a:rPr>
              <a:t>Ufahamu Kuhusu Malaria </a:t>
            </a:r>
          </a:p>
          <a:p>
            <a:r>
              <a:rPr lang="en-US" sz="2800" smtClean="0"/>
              <a:t>Taarifa Kuhusiana na Malaria</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endParaRPr lang="en-US" smtClean="0"/>
          </a:p>
        </p:txBody>
      </p:sp>
      <p:sp>
        <p:nvSpPr>
          <p:cNvPr id="4099" name="Content Placeholder 2"/>
          <p:cNvSpPr>
            <a:spLocks noGrp="1"/>
          </p:cNvSpPr>
          <p:nvPr>
            <p:ph idx="1"/>
          </p:nvPr>
        </p:nvSpPr>
        <p:spPr>
          <a:xfrm>
            <a:off x="457200" y="2514600"/>
            <a:ext cx="8229600" cy="3611563"/>
          </a:xfrm>
        </p:spPr>
        <p:txBody>
          <a:bodyPr/>
          <a:lstStyle/>
          <a:p>
            <a:pPr marL="0" indent="0" algn="ctr">
              <a:buFontTx/>
              <a:buNone/>
            </a:pPr>
            <a:r>
              <a:rPr lang="en-US" b="1" smtClean="0">
                <a:solidFill>
                  <a:schemeClr val="tx2"/>
                </a:solidFill>
              </a:rPr>
              <a:t>66% </a:t>
            </a:r>
            <a:r>
              <a:rPr lang="en-US" smtClean="0"/>
              <a:t>ya </a:t>
            </a:r>
            <a:r>
              <a:rPr lang="en-US" b="1" smtClean="0">
                <a:solidFill>
                  <a:schemeClr val="tx2"/>
                </a:solidFill>
              </a:rPr>
              <a:t>wanawake </a:t>
            </a:r>
            <a:r>
              <a:rPr lang="en-US" smtClean="0"/>
              <a:t>na </a:t>
            </a:r>
            <a:r>
              <a:rPr lang="en-US" b="1" smtClean="0">
                <a:solidFill>
                  <a:schemeClr val="tx2"/>
                </a:solidFill>
              </a:rPr>
              <a:t>73%</a:t>
            </a:r>
            <a:r>
              <a:rPr lang="en-US" smtClean="0"/>
              <a:t> ya </a:t>
            </a:r>
            <a:r>
              <a:rPr lang="en-US" b="1" smtClean="0">
                <a:solidFill>
                  <a:schemeClr val="tx2"/>
                </a:solidFill>
              </a:rPr>
              <a:t>wanaume </a:t>
            </a:r>
            <a:r>
              <a:rPr lang="en-US" smtClean="0"/>
              <a:t>wenye miaka 15-49 waliripoti kwamba </a:t>
            </a:r>
            <a:r>
              <a:rPr lang="en-US" b="1" smtClean="0">
                <a:solidFill>
                  <a:schemeClr val="tx2"/>
                </a:solidFill>
              </a:rPr>
              <a:t>malaria</a:t>
            </a:r>
            <a:r>
              <a:rPr lang="en-US" smtClean="0"/>
              <a:t> ni </a:t>
            </a:r>
            <a:r>
              <a:rPr lang="en-US" b="1" smtClean="0">
                <a:solidFill>
                  <a:schemeClr val="tx2"/>
                </a:solidFill>
              </a:rPr>
              <a:t>tatizo kubwa zaidi la kiafya</a:t>
            </a:r>
            <a:r>
              <a:rPr lang="en-US" smtClean="0"/>
              <a:t> katika jamii zao.</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Ufahamu wa Dalili za Malaria</a:t>
            </a:r>
          </a:p>
        </p:txBody>
      </p:sp>
      <p:sp>
        <p:nvSpPr>
          <p:cNvPr id="5123" name="Text Box 45"/>
          <p:cNvSpPr txBox="1">
            <a:spLocks noChangeArrowheads="1"/>
          </p:cNvSpPr>
          <p:nvPr/>
        </p:nvSpPr>
        <p:spPr bwMode="auto">
          <a:xfrm>
            <a:off x="5638800" y="5105400"/>
            <a:ext cx="33766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i="1">
                <a:latin typeface="Calibri" pitchFamily="34" charset="0"/>
              </a:rPr>
              <a:t>Asilimia ya wanawake na wanaume miaka 15-49 waliotaja dalili za malaria kwa mtoto mdogo</a:t>
            </a:r>
          </a:p>
        </p:txBody>
      </p:sp>
      <p:graphicFrame>
        <p:nvGraphicFramePr>
          <p:cNvPr id="5124" name="Content Placeholder 4"/>
          <p:cNvGraphicFramePr>
            <a:graphicFrameLocks noGrp="1"/>
          </p:cNvGraphicFramePr>
          <p:nvPr>
            <p:ph idx="1"/>
          </p:nvPr>
        </p:nvGraphicFramePr>
        <p:xfrm>
          <a:off x="584200" y="1498600"/>
          <a:ext cx="8559800" cy="5359400"/>
        </p:xfrm>
        <a:graphic>
          <a:graphicData uri="http://schemas.openxmlformats.org/presentationml/2006/ole">
            <mc:AlternateContent xmlns:mc="http://schemas.openxmlformats.org/markup-compatibility/2006">
              <mc:Choice xmlns:v="urn:schemas-microsoft-com:vml" Requires="v">
                <p:oleObj spid="_x0000_s5125" r:id="rId4" imgW="8559526" imgH="5358848" progId="Excel.Chart.8">
                  <p:embed/>
                </p:oleObj>
              </mc:Choice>
              <mc:Fallback>
                <p:oleObj r:id="rId4" imgW="8559526" imgH="5358848"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4200" y="1498600"/>
                        <a:ext cx="8559800" cy="535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err="1" smtClean="0"/>
              <a:t>Ufahamu</a:t>
            </a:r>
            <a:r>
              <a:rPr lang="en-US" dirty="0" smtClean="0"/>
              <a:t> </a:t>
            </a:r>
            <a:r>
              <a:rPr lang="en-US" dirty="0" err="1" smtClean="0"/>
              <a:t>wa</a:t>
            </a:r>
            <a:r>
              <a:rPr lang="en-US" dirty="0" smtClean="0"/>
              <a:t> </a:t>
            </a:r>
            <a:r>
              <a:rPr lang="en-US" dirty="0" err="1" smtClean="0"/>
              <a:t>Njia</a:t>
            </a:r>
            <a:r>
              <a:rPr lang="en-US" dirty="0" smtClean="0"/>
              <a:t> </a:t>
            </a:r>
            <a:r>
              <a:rPr lang="en-US" dirty="0" err="1" smtClean="0"/>
              <a:t>za</a:t>
            </a:r>
            <a:r>
              <a:rPr lang="en-US" dirty="0" smtClean="0"/>
              <a:t> </a:t>
            </a:r>
            <a:r>
              <a:rPr lang="en-US" dirty="0" err="1" smtClean="0"/>
              <a:t>Kudhibiti</a:t>
            </a:r>
            <a:r>
              <a:rPr lang="en-US" dirty="0" smtClean="0"/>
              <a:t> Malaria </a:t>
            </a:r>
            <a:endParaRPr lang="en-US" dirty="0"/>
          </a:p>
        </p:txBody>
      </p:sp>
      <p:graphicFrame>
        <p:nvGraphicFramePr>
          <p:cNvPr id="6147" name="Content Placeholder 4"/>
          <p:cNvGraphicFramePr>
            <a:graphicFrameLocks/>
          </p:cNvGraphicFramePr>
          <p:nvPr/>
        </p:nvGraphicFramePr>
        <p:xfrm>
          <a:off x="-50800" y="1549400"/>
          <a:ext cx="9245600" cy="5359400"/>
        </p:xfrm>
        <a:graphic>
          <a:graphicData uri="http://schemas.openxmlformats.org/presentationml/2006/ole">
            <mc:AlternateContent xmlns:mc="http://schemas.openxmlformats.org/markup-compatibility/2006">
              <mc:Choice xmlns:v="urn:schemas-microsoft-com:vml" Requires="v">
                <p:oleObj spid="_x0000_s6149" r:id="rId4" imgW="9242337" imgH="5358848" progId="Excel.Chart.8">
                  <p:embed/>
                </p:oleObj>
              </mc:Choice>
              <mc:Fallback>
                <p:oleObj r:id="rId4" imgW="9242337" imgH="5358848" progId="Excel.Chart.8">
                  <p:embed/>
                  <p:pic>
                    <p:nvPicPr>
                      <p:cNvPr id="0" name="Content Placeholder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 y="1549400"/>
                        <a:ext cx="9245600" cy="535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48" name="TextBox 4"/>
          <p:cNvSpPr txBox="1">
            <a:spLocks noChangeArrowheads="1"/>
          </p:cNvSpPr>
          <p:nvPr/>
        </p:nvSpPr>
        <p:spPr bwMode="auto">
          <a:xfrm>
            <a:off x="0" y="1035050"/>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Miongoni mwa wanawake na wanaume wenye miaka 15-49 wanaosema kwamba kuna njia za kuepuka malaria, asilimia ya waliotaja baadhi ya njia hizo</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274638"/>
            <a:ext cx="8229600" cy="868362"/>
          </a:xfrm>
        </p:spPr>
        <p:txBody>
          <a:bodyPr/>
          <a:lstStyle/>
          <a:p>
            <a:r>
              <a:rPr lang="en-US" smtClean="0"/>
              <a:t>Mitazamo Kuhusu Malaria</a:t>
            </a:r>
          </a:p>
        </p:txBody>
      </p:sp>
      <p:graphicFrame>
        <p:nvGraphicFramePr>
          <p:cNvPr id="7171" name="Content Placeholder 4"/>
          <p:cNvGraphicFramePr>
            <a:graphicFrameLocks noGrp="1"/>
          </p:cNvGraphicFramePr>
          <p:nvPr>
            <p:ph idx="1"/>
          </p:nvPr>
        </p:nvGraphicFramePr>
        <p:xfrm>
          <a:off x="101600" y="1778000"/>
          <a:ext cx="8940800" cy="4932363"/>
        </p:xfrm>
        <a:graphic>
          <a:graphicData uri="http://schemas.openxmlformats.org/presentationml/2006/ole">
            <mc:AlternateContent xmlns:mc="http://schemas.openxmlformats.org/markup-compatibility/2006">
              <mc:Choice xmlns:v="urn:schemas-microsoft-com:vml" Requires="v">
                <p:oleObj spid="_x0000_s7173" r:id="rId4" imgW="8937511" imgH="4932091" progId="Excel.Chart.8">
                  <p:embed/>
                </p:oleObj>
              </mc:Choice>
              <mc:Fallback>
                <p:oleObj r:id="rId4" imgW="8937511" imgH="4932091"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600" y="1778000"/>
                        <a:ext cx="8940800" cy="493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172" name="TextBox 3"/>
          <p:cNvSpPr txBox="1">
            <a:spLocks noChangeArrowheads="1"/>
          </p:cNvSpPr>
          <p:nvPr/>
        </p:nvSpPr>
        <p:spPr bwMode="auto">
          <a:xfrm>
            <a:off x="0" y="1035050"/>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Miongoni mwa wanawake miaka 15-49 waliokuwa wamejifungua mtoto mmoja au zaidi miaka mitano kabla ya utafiti, ambao wanakubaliana kwa kiasi kikubwa na kauli zifuatazo:</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endParaRPr lang="en-US" smtClean="0"/>
          </a:p>
        </p:txBody>
      </p:sp>
      <p:sp>
        <p:nvSpPr>
          <p:cNvPr id="8195" name="Content Placeholder 2"/>
          <p:cNvSpPr>
            <a:spLocks noGrp="1"/>
          </p:cNvSpPr>
          <p:nvPr>
            <p:ph idx="1"/>
          </p:nvPr>
        </p:nvSpPr>
        <p:spPr>
          <a:xfrm>
            <a:off x="457200" y="2209800"/>
            <a:ext cx="8229600" cy="3916363"/>
          </a:xfrm>
        </p:spPr>
        <p:txBody>
          <a:bodyPr/>
          <a:lstStyle/>
          <a:p>
            <a:r>
              <a:rPr lang="en-US" sz="2800" smtClean="0"/>
              <a:t>Ufahamu Kuhusu Malaria </a:t>
            </a:r>
          </a:p>
          <a:p>
            <a:r>
              <a:rPr lang="en-US" sz="2800" b="1" smtClean="0">
                <a:solidFill>
                  <a:schemeClr val="tx2"/>
                </a:solidFill>
              </a:rPr>
              <a:t>Taarifa Kuhusiana na Malaria</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endParaRPr lang="en-US" smtClean="0"/>
          </a:p>
        </p:txBody>
      </p:sp>
      <p:sp>
        <p:nvSpPr>
          <p:cNvPr id="9219" name="Content Placeholder 2"/>
          <p:cNvSpPr>
            <a:spLocks noGrp="1"/>
          </p:cNvSpPr>
          <p:nvPr>
            <p:ph idx="1"/>
          </p:nvPr>
        </p:nvSpPr>
        <p:spPr>
          <a:xfrm>
            <a:off x="457200" y="2438400"/>
            <a:ext cx="8229600" cy="3687763"/>
          </a:xfrm>
        </p:spPr>
        <p:txBody>
          <a:bodyPr/>
          <a:lstStyle/>
          <a:p>
            <a:pPr marL="0" indent="0" algn="ctr">
              <a:buFontTx/>
              <a:buNone/>
            </a:pPr>
            <a:r>
              <a:rPr lang="en-US" sz="3600" b="1" smtClean="0">
                <a:solidFill>
                  <a:schemeClr val="tx2"/>
                </a:solidFill>
              </a:rPr>
              <a:t>87%</a:t>
            </a:r>
            <a:r>
              <a:rPr lang="en-US" sz="3600" smtClean="0">
                <a:solidFill>
                  <a:schemeClr val="bg2"/>
                </a:solidFill>
              </a:rPr>
              <a:t> </a:t>
            </a:r>
            <a:r>
              <a:rPr lang="en-US" sz="3600" smtClean="0"/>
              <a:t>ya wanawake na </a:t>
            </a:r>
            <a:r>
              <a:rPr lang="en-US" sz="3600" b="1" smtClean="0">
                <a:solidFill>
                  <a:schemeClr val="tx2"/>
                </a:solidFill>
              </a:rPr>
              <a:t>83%</a:t>
            </a:r>
            <a:r>
              <a:rPr lang="en-US" sz="3600" smtClean="0"/>
              <a:t> ya wanaume wanasema kwamba </a:t>
            </a:r>
            <a:r>
              <a:rPr lang="en-US" sz="3600" b="1" smtClean="0">
                <a:solidFill>
                  <a:schemeClr val="tx2"/>
                </a:solidFill>
              </a:rPr>
              <a:t>dawa mseto ya malaria (ACT) inaweza kupatikana katika kituo cha karibu cha huduma za afya au katika duka la dawa</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Ujumbe Kuhusu Malaria</a:t>
            </a:r>
          </a:p>
        </p:txBody>
      </p:sp>
      <p:graphicFrame>
        <p:nvGraphicFramePr>
          <p:cNvPr id="10243" name="Chart 6"/>
          <p:cNvGraphicFramePr>
            <a:graphicFrameLocks/>
          </p:cNvGraphicFramePr>
          <p:nvPr/>
        </p:nvGraphicFramePr>
        <p:xfrm>
          <a:off x="406400" y="1625600"/>
          <a:ext cx="8483600" cy="4978400"/>
        </p:xfrm>
        <a:graphic>
          <a:graphicData uri="http://schemas.openxmlformats.org/presentationml/2006/ole">
            <mc:AlternateContent xmlns:mc="http://schemas.openxmlformats.org/markup-compatibility/2006">
              <mc:Choice xmlns:v="urn:schemas-microsoft-com:vml" Requires="v">
                <p:oleObj spid="_x0000_s10245" r:id="rId4" imgW="8480271" imgH="4974767" progId="Excel.Chart.8">
                  <p:embed/>
                </p:oleObj>
              </mc:Choice>
              <mc:Fallback>
                <p:oleObj r:id="rId4" imgW="8480271" imgH="4974767" progId="Excel.Chart.8">
                  <p:embed/>
                  <p:pic>
                    <p:nvPicPr>
                      <p:cNvPr id="0" name="Chart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625600"/>
                        <a:ext cx="8483600" cy="49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244" name="Text Box 45"/>
          <p:cNvSpPr txBox="1">
            <a:spLocks noChangeArrowheads="1"/>
          </p:cNvSpPr>
          <p:nvPr/>
        </p:nvSpPr>
        <p:spPr bwMode="auto">
          <a:xfrm>
            <a:off x="52388" y="1143000"/>
            <a:ext cx="44434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i="1">
                <a:latin typeface="Calibri" pitchFamily="34" charset="0"/>
              </a:rPr>
              <a:t>Asilimia ya wanawake na wanaume miaka 15-49 ambao:</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Tanzania HMIS 2011-12">
      <a:dk1>
        <a:sysClr val="windowText" lastClr="000000"/>
      </a:dk1>
      <a:lt1>
        <a:sysClr val="window" lastClr="FFFFFF"/>
      </a:lt1>
      <a:dk2>
        <a:srgbClr val="09A2DD"/>
      </a:dk2>
      <a:lt2>
        <a:srgbClr val="25B34B"/>
      </a:lt2>
      <a:accent1>
        <a:srgbClr val="09A2DD"/>
      </a:accent1>
      <a:accent2>
        <a:srgbClr val="25B34B"/>
      </a:accent2>
      <a:accent3>
        <a:srgbClr val="FBD013"/>
      </a:accent3>
      <a:accent4>
        <a:srgbClr val="58595B"/>
      </a:accent4>
      <a:accent5>
        <a:srgbClr val="C00000"/>
      </a:accent5>
      <a:accent6>
        <a:srgbClr val="974806"/>
      </a:accent6>
      <a:hlink>
        <a:srgbClr val="0000FF"/>
      </a:hlink>
      <a:folHlink>
        <a:srgbClr val="800080"/>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2646</TotalTime>
  <Words>1099</Words>
  <Application>Microsoft Office PowerPoint</Application>
  <PresentationFormat>On-screen Show (4:3)</PresentationFormat>
  <Paragraphs>67</Paragraphs>
  <Slides>14</Slides>
  <Notes>14</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19" baseType="lpstr">
      <vt:lpstr>Arial</vt:lpstr>
      <vt:lpstr>Calibri</vt:lpstr>
      <vt:lpstr>Gill Sans Std</vt:lpstr>
      <vt:lpstr>Default Design</vt:lpstr>
      <vt:lpstr>Microsoft Office Excel Chart</vt:lpstr>
      <vt:lpstr>Ufahamu na Upatikanaji wa Taarifa Kuhusu Malaria </vt:lpstr>
      <vt:lpstr>PowerPoint Presentation</vt:lpstr>
      <vt:lpstr>PowerPoint Presentation</vt:lpstr>
      <vt:lpstr>Ufahamu wa Dalili za Malaria</vt:lpstr>
      <vt:lpstr>Ufahamu wa Njia za Kudhibiti Malaria </vt:lpstr>
      <vt:lpstr>Mitazamo Kuhusu Malaria</vt:lpstr>
      <vt:lpstr>PowerPoint Presentation</vt:lpstr>
      <vt:lpstr>PowerPoint Presentation</vt:lpstr>
      <vt:lpstr>Ujumbe Kuhusu Malaria</vt:lpstr>
      <vt:lpstr>Vyanzo vya Taarifa Kuhusu Malaria</vt:lpstr>
      <vt:lpstr>Program ya Hati Punguzo</vt:lpstr>
      <vt:lpstr>Program ya Hati Punguzo </vt:lpstr>
      <vt:lpstr>Program ya Hati Punguzo </vt:lpstr>
      <vt:lpstr>Matokeo Muhimu</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Erica.Nybro</dc:creator>
  <cp:lastModifiedBy>SZ</cp:lastModifiedBy>
  <cp:revision>174</cp:revision>
  <dcterms:created xsi:type="dcterms:W3CDTF">2005-10-11T14:32:07Z</dcterms:created>
  <dcterms:modified xsi:type="dcterms:W3CDTF">2013-05-06T20:38:56Z</dcterms:modified>
</cp:coreProperties>
</file>