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21"/>
  </p:notesMasterIdLst>
  <p:handoutMasterIdLst>
    <p:handoutMasterId r:id="rId22"/>
  </p:handoutMasterIdLst>
  <p:sldIdLst>
    <p:sldId id="257" r:id="rId3"/>
    <p:sldId id="356" r:id="rId4"/>
    <p:sldId id="412" r:id="rId5"/>
    <p:sldId id="402" r:id="rId6"/>
    <p:sldId id="403" r:id="rId7"/>
    <p:sldId id="428" r:id="rId8"/>
    <p:sldId id="429" r:id="rId9"/>
    <p:sldId id="430" r:id="rId10"/>
    <p:sldId id="404" r:id="rId11"/>
    <p:sldId id="406" r:id="rId12"/>
    <p:sldId id="414" r:id="rId13"/>
    <p:sldId id="415" r:id="rId14"/>
    <p:sldId id="407" r:id="rId15"/>
    <p:sldId id="431" r:id="rId16"/>
    <p:sldId id="416" r:id="rId17"/>
    <p:sldId id="409" r:id="rId18"/>
    <p:sldId id="408" r:id="rId19"/>
    <p:sldId id="384" r:id="rId20"/>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099" autoAdjust="0"/>
  </p:normalViewPr>
  <p:slideViewPr>
    <p:cSldViewPr>
      <p:cViewPr>
        <p:scale>
          <a:sx n="70" d="100"/>
          <a:sy n="70" d="100"/>
        </p:scale>
        <p:origin x="-1080" y="-6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552" y="31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59D9209A-597A-4E02-B5E5-D31E54ECC318}"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03B406B9-44B7-4B94-A20D-FCEDFB6935B0}" type="slidenum">
              <a:rPr lang="en-US"/>
              <a:pPr>
                <a:defRPr/>
              </a:pPr>
              <a:t>‹#›</a:t>
            </a:fld>
            <a:endParaRPr lang="en-US"/>
          </a:p>
        </p:txBody>
      </p:sp>
    </p:spTree>
    <p:extLst>
      <p:ext uri="{BB962C8B-B14F-4D97-AF65-F5344CB8AC3E}">
        <p14:creationId xmlns:p14="http://schemas.microsoft.com/office/powerpoint/2010/main" val="767010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3584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75395E72-1151-41F6-BB5B-6DB7F3DBC3A2}" type="slidenum">
              <a:rPr lang="en-US"/>
              <a:pPr>
                <a:defRPr/>
              </a:pPr>
              <a:t>‹#›</a:t>
            </a:fld>
            <a:endParaRPr lang="en-US"/>
          </a:p>
        </p:txBody>
      </p:sp>
    </p:spTree>
    <p:extLst>
      <p:ext uri="{BB962C8B-B14F-4D97-AF65-F5344CB8AC3E}">
        <p14:creationId xmlns:p14="http://schemas.microsoft.com/office/powerpoint/2010/main" val="1051155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8FA502D-1C24-4B0A-A248-12C701309011}"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Slaidi hii inaonyesha tofauti za viwango vya maambukizi baina ya mikoa. Viwango vya maambukizi ni vikubwa zaidi katika mikoa ya Njombe (14.8%), Iringa na Mbeya (9%) na ni vya chini zaidi Zanzibar na Manyara.</a:t>
            </a: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58B4524-F6B8-43FB-ACAB-B6389B1903B0}"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Hakuna uhusiano bayana dhidi ya VVU na kiwango cha elimu ingawa kwa kiasi fulani wanawake na wanaume wenye elimu ya sekondari na zaidi wana uwezekano mdogo wa kupata maambukizi ya VVU kuliko wenye kiwango kidogo cha elimu.</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935EF51-3FEF-47EF-809A-D7D8F33528E6}"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Maambukizi ya VVU yanahusishwa na utajiri. Viwango vya maambukizi vinaongezeka sambamba na utajiri kwa wanawake na wanaume.</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F1C3060-17EF-44C9-9184-29EFCEB03F00}"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Kama ilivyokuwa katika takwimu zilizopita nchini Tanzania, wanaume na wanawake walioachana/waliotengana na wenzi wao wana uwezekano mkubwa wa kuwa na maambukizi ya VVU kuliko wale ambao wako katika ndoa au wale ambao hawajawahi kuwa katika ndoa.</a:t>
            </a: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88B2EEC-4459-4BB9-BEC8-E3E222CA5AC0}"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Haishangazi kusikia kwamba maambukizi ya VVU yana uhusiano mkubwa na idadi ya wenzi ambao mtu amewahi kujamiiana nao katika maisha yake. 19% ya wanawake waliojamiiana na wenzi 10 au zaidi wana maambukizi ya VVU ukilinganisha na 3% tu ya wanawake waliojamiiana na mwenzi mmoja tu.</a:t>
            </a: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6C04753-EE3B-459C-A6DF-1FC0D90F268D}"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Wanaume waliotahiriwa wana kiwango kidogo kiasi cha maambukizi —3.3% kuliko wale ambao hawajatahiriwa—5.2%. Hali iko hivi kwa wanaume wote isipokuwa kwa wavulana wenye miaka 15-19 na kwa wanaume wanaotoka katika kaya tajiri sana.</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7964743-81A1-4884-8004-630D9424B018}" type="slidenum">
              <a:rPr lang="en-US" smtClean="0"/>
              <a:pPr eaLnBrk="1" hangingPunct="1"/>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Kiwango cha maambukizi ya VVU miongoni mwa vijana kinaongezeka kutoka kiwango cha chini cha 1% kwa vijana wa miaka 15-19 hadi kiwango cha juu cha 7% kwa wasichana wa miaka 23-24 na 2.8% kwa wavulana wa miaka 23-24.</a:t>
            </a:r>
          </a:p>
          <a:p>
            <a:endParaRPr lang="en-US" smtClean="0">
              <a:latin typeface="Arial" pitchFamily="34" charset="0"/>
              <a:cs typeface="Arial" pitchFamily="34" charset="0"/>
            </a:endParaRPr>
          </a:p>
          <a:p>
            <a:r>
              <a:rPr lang="en-US" smtClean="0">
                <a:latin typeface="Arial" pitchFamily="34" charset="0"/>
                <a:cs typeface="Arial" pitchFamily="34" charset="0"/>
              </a:rPr>
              <a:t>Miongoni mwa wasichana, asilimia ya wenye maambukizi ya VVU  kwa wenye umri kati ya miaka 15-24 ni kubwa zaidi katika Mkoa wa Njombe 9% na Iringa 7%. Miongoni mwa wavulana, viwango ni vikubwa zaidi Mkoani Njombe 5% na Dar 4%. </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FFF684B-A640-4ED9-886D-5239031AA7D8}"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Watu wengi walio katika ndoa nchini Tanzania—93%--hawana maambukizi ya VVU.  Hata hivyo, 5% ya wanandoa ni wale ambao mmojawapo anaishi na VVU mwingine hana maambukizi. Yaani, katika 3% ya wanandoa, mume ana VVU, mke hana maambukizi ya VVU; katika 2% ya wanandoa mke ana maambukizi ya VVU, mume hana. Katika 2% ya wanandoa, wenzi wote wana maambukizi ya VVU.</a:t>
            </a: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F10A43-D58D-4FCE-9E0D-7DB0E94C8553}" type="slidenum">
              <a:rPr lang="en-US" smtClean="0"/>
              <a:pPr eaLnBrk="1" hangingPunct="1"/>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3768127-1887-41A1-80E1-7620849D1D30}" type="slidenum">
              <a:rPr lang="en-US" smtClean="0"/>
              <a:pPr eaLnBrk="1" hangingPunct="1"/>
              <a:t>18</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001E083-8CA8-41AF-A481-DC8227AC4166}" type="slidenum">
              <a:rPr lang="en-US" smtClean="0"/>
              <a:pPr eaLnBrk="1" hangingPunct="1"/>
              <a:t>2</a:t>
            </a:fld>
            <a:endParaRPr lang="en-US" smtClean="0"/>
          </a:p>
        </p:txBody>
      </p:sp>
      <p:sp>
        <p:nvSpPr>
          <p:cNvPr id="37891" name="Rectangle 2"/>
          <p:cNvSpPr>
            <a:spLocks noGrp="1" noRot="1" noChangeAspect="1" noChangeArrowheads="1" noTextEdit="1"/>
          </p:cNvSpPr>
          <p:nvPr>
            <p:ph type="sldImg"/>
          </p:nvPr>
        </p:nvSpPr>
        <p:spPr>
          <a:xfrm>
            <a:off x="1106488" y="696913"/>
            <a:ext cx="4646612" cy="3486150"/>
          </a:xfrm>
          <a:ln/>
        </p:spPr>
      </p:sp>
      <p:sp>
        <p:nvSpPr>
          <p:cNvPr id="3789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Wanaume na wanawake wote miaka 15-49  waliohojiwa katika THMIS 2011-12 walistahili kupima VVU. Upimaji ulihusisha kuchukua damu kutoka katika kidole. Damu iliwekwa katika karatasi maalumu na kupelekwa Dar kwa ajili ya upimaji. Hii ndiyo njia ya kawaida ya kupima maambukizi ya VVU na iliidhinishwa na Chuo cha Utafiti wa Kitabibu Tanzania (Tanzania National Institute for Medical Research) na Kamati ya Maadili na Tafiti za Kitabibu Zanzibar (Medical Ethics and Research Committee) pamoja na Bodi ya ICF International na Kituo cha Kudhibiti Magonjwa cha nchini Marekani (Centers for Disease Control in the US).</a:t>
            </a:r>
          </a:p>
          <a:p>
            <a:pPr eaLnBrk="1" hangingPunct="1"/>
            <a:endParaRPr lang="fr-FR" smtClean="0">
              <a:latin typeface="Arial" pitchFamily="34" charset="0"/>
              <a:cs typeface="Arial" pitchFamily="34" charset="0"/>
            </a:endParaRPr>
          </a:p>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E065000-31A1-4E7C-9461-C681389DAB4F}" type="slidenum">
              <a:rPr lang="en-US" smtClean="0"/>
              <a:pPr eaLnBrk="1" hangingPunct="1"/>
              <a:t>3</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Wanaume na wanawake walio wengi walioshiriki katika THMIS 2011-12 walikubali kupima VVU. Mwitikio ni sawasawa na ule wa mwaka 2007-08.</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Hivi ni viwango vya maambukizi ya VVU kwa mwaka 2011-12. Nchi nzima, 5.1% ya wanawake na wanaume wenye miaka 15-49 wana maambukizi ya VVU. Wanawake wana kiwango kikubwa cha maambukizi kuliko wanaume mijini na vijijini.  7.2% ya wakazi wa mijini wana maambukizi ya VVU ukilinganisha na 4.3% ya wakazi wa vijijini.</a:t>
            </a: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BFD4938-60B4-4637-9161-622B3EC4332C}"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Slaidi hii inaonyesha kwamba kiwango cha maambukizi ya VVU kimepungua kidogo kutoka 5.7% mwaka 2007-08 hadi 5.1% mwaka 2011-12. </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550D3C0-075E-445C-B035-F38008BDD488}"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Je kiwango hiki kidogo cha kupungua kwa maambukizi kinamaanisha nini? Ni vigumu kutambua mwenendo wa maambukizi kwasababu kila utafiti una kiwango fulani cha kasoro katika kuandaa sampuli. Hii inamaanisha kwamba kiwango halisi cha maambukizi ya VVU mwaka 20011-12 kinaweza kuwa cha juu kiasi cha 5.6% na kinaweza kuwa cha chini kiasi cha 4.6%.  Viwango hivi vinajulikana kitaalam kama </a:t>
            </a:r>
            <a:r>
              <a:rPr lang="en-US" i="1" smtClean="0">
                <a:latin typeface="Arial" pitchFamily="34" charset="0"/>
                <a:cs typeface="Arial" pitchFamily="34" charset="0"/>
              </a:rPr>
              <a:t>confidence interval, </a:t>
            </a:r>
            <a:r>
              <a:rPr lang="en-US" smtClean="0">
                <a:latin typeface="Arial" pitchFamily="34" charset="0"/>
                <a:cs typeface="Arial" pitchFamily="34" charset="0"/>
              </a:rPr>
              <a:t>yaani kiwango ambacho unaweza kuwa na uhakika nacho. Tukiangalia viwango vya uhakika vya kitaifa vya maambukizi ya VVU kwa mwaka 2007-08, tunaweza kuona kwamba vinatofautiana kuanzia 5.1-6.2. Viwango vya kuaminika kwa matokeo vinatofautiana baina ya tafiti hizi mbili. Hii inamaanisha kwamba kupungua kwa kiwango cha maambukizi mwaka 2011-12 si kwa kiwango cha kuaminika sana kama ilivyokuwa mwaka 2007-08. Jambo hilo hilo pia linajitokeza katika viwango vya maambukizi ya VVU miongoni mwa wanawake na wanaume.</a:t>
            </a:r>
          </a:p>
          <a:p>
            <a:endParaRPr lang="en-US" smtClean="0">
              <a:latin typeface="Arial" pitchFamily="34" charset="0"/>
              <a:cs typeface="Arial" pitchFamily="34" charset="0"/>
            </a:endParaRPr>
          </a:p>
          <a:p>
            <a:r>
              <a:rPr lang="en-US" smtClean="0">
                <a:latin typeface="Arial" pitchFamily="34" charset="0"/>
                <a:cs typeface="Arial" pitchFamily="34" charset="0"/>
              </a:rPr>
              <a:t>Matokeo haya hayashangazi sana kwasababu viwango vya maambukizi vya kitaifa kwa kawaida havibadiliki haraka. Kinachotia moyo ni kwamba kiwango cha maambukizi hakijapanda na kwamba maambukizi yanapungua.</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84625C9-EDA7-4AB8-9764-E28FD3CF6036}"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Hata hivyo, kwa kuitazama kwa mapana, tunaweza kulinganisha mwenendo wa viwango vya maambukizi ya VVU kuanzia mwaka 2003. Slaidi hii inaonyesha viwango vya maambukizi kwa Tanzania Bara TU, kwani Zanzibar haikuhusishwa katika upimaji wa VVU katika utafiti wa mwaka 2003-04.</a:t>
            </a:r>
          </a:p>
          <a:p>
            <a:endParaRPr lang="en-US" smtClean="0">
              <a:latin typeface="Arial" pitchFamily="34" charset="0"/>
              <a:cs typeface="Arial" pitchFamily="34" charset="0"/>
            </a:endParaRPr>
          </a:p>
          <a:p>
            <a:r>
              <a:rPr lang="en-US" smtClean="0">
                <a:latin typeface="Arial" pitchFamily="34" charset="0"/>
                <a:cs typeface="Arial" pitchFamily="34" charset="0"/>
              </a:rPr>
              <a:t>Viwango vya maambukizi ya VVU kwa wanaume na wanawake vimeshuka kutoka 7% mwaka 2003-04 hadi 5.3 mwaka 2011-12. Tunaona kupungua miongoni mwa wanawake na wanaume, huku kiwango kikiwa kimepungua kwa kiasi kikubwa miongoni mwa wanaume. Hii ni habari yenye kutia moyo. </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C97AE11-D1C0-4935-9633-D92248525C25}"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Slaidi hii inaonyesha viwango vya kuaminika kwa matokeo ya viwango vya maambukizi ya VVU kwa Tanzania Bara, vikiwa vimetenganishwa baina ya wanawake na wanaume. Viwango vya kuaminika kwa matokeo ya viwango vya maambukizi ya VVU miongoni mwa watu wazima Tanzania Bara kwa mwaka 2003-04 na 2011-12 havitofautiani sana. Hii inamaanisha kwamba viwango vya maambukizi vimepungua kiasi tu katika miaka 8 iliyopita.  </a:t>
            </a:r>
          </a:p>
          <a:p>
            <a:endParaRPr lang="en-US" smtClean="0">
              <a:latin typeface="Arial" pitchFamily="34" charset="0"/>
              <a:cs typeface="Arial" pitchFamily="34" charset="0"/>
            </a:endParaRPr>
          </a:p>
          <a:p>
            <a:r>
              <a:rPr lang="en-US" smtClean="0">
                <a:latin typeface="Arial" pitchFamily="34" charset="0"/>
                <a:cs typeface="Arial" pitchFamily="34" charset="0"/>
              </a:rPr>
              <a:t>Kwa kutazama takwimu za viwango vya maambukizi baina na wanawake na wanaume tofauti, tunaweza kuona kwamba viwango vya kuaminika kwa matokeo kwa wanawake havitofautiani sana kati ya mwaka 2003-04 na 2011-12, hivyo kupungua huku si kwa kiwango kikubwa kitakwimu.  Kupungua kwa kiwango cha maambukizi kwa wanaume ni kwa kiasi kikubwa.  </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BE3100-9BE8-4F69-BEB1-3E73200C01BF}"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Kwa wanaume na wanawake, viwango vya maambukizi vinapanda sambamba na umri, kuanzia 1% miongoni mwa vijana wa miaka 15-19 hadi 10% kwa wanawake wenye miaka 45-49 na 7% kwa wanaume wenye miaka 35-44.  </a:t>
            </a:r>
          </a:p>
          <a:p>
            <a:endParaRPr lang="en-US" smtClean="0">
              <a:latin typeface="Arial" pitchFamily="34" charset="0"/>
              <a:cs typeface="Arial" pitchFamily="34" charset="0"/>
            </a:endParaRPr>
          </a:p>
          <a:p>
            <a:r>
              <a:rPr lang="en-US" smtClean="0">
                <a:latin typeface="Arial" pitchFamily="34" charset="0"/>
                <a:cs typeface="Arial" pitchFamily="34" charset="0"/>
              </a:rPr>
              <a:t>Ukilinganisha na mwaka 2007-08 viwango vya maambukizi miongoni mwa wasichana na wavulana wenye miaka 15-19 havijabadilika.</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F5FE2BD-5E0B-4AE0-B743-AAFC75CF76E7}"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4" name="Rectangle 3"/>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84001998"/>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7E49A4B-03BC-47FA-8618-9F3061C05E38}" type="slidenum">
              <a:rPr lang="en-US"/>
              <a:pPr>
                <a:defRPr/>
              </a:pPr>
              <a:t>‹#›</a:t>
            </a:fld>
            <a:endParaRPr lang="en-US"/>
          </a:p>
        </p:txBody>
      </p:sp>
    </p:spTree>
    <p:extLst>
      <p:ext uri="{BB962C8B-B14F-4D97-AF65-F5344CB8AC3E}">
        <p14:creationId xmlns:p14="http://schemas.microsoft.com/office/powerpoint/2010/main" val="1586271934"/>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B6648478-F2F2-412D-B1DE-91305CCA3131}" type="slidenum">
              <a:rPr lang="en-US"/>
              <a:pPr>
                <a:defRPr/>
              </a:pPr>
              <a:t>‹#›</a:t>
            </a:fld>
            <a:endParaRPr lang="en-US"/>
          </a:p>
        </p:txBody>
      </p:sp>
    </p:spTree>
    <p:extLst>
      <p:ext uri="{BB962C8B-B14F-4D97-AF65-F5344CB8AC3E}">
        <p14:creationId xmlns:p14="http://schemas.microsoft.com/office/powerpoint/2010/main" val="2704428084"/>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5AEE624-6264-4F3E-8C29-7B3D27124778}" type="slidenum">
              <a:rPr lang="en-US"/>
              <a:pPr>
                <a:defRPr/>
              </a:pPr>
              <a:t>‹#›</a:t>
            </a:fld>
            <a:endParaRPr lang="en-US"/>
          </a:p>
        </p:txBody>
      </p:sp>
    </p:spTree>
    <p:extLst>
      <p:ext uri="{BB962C8B-B14F-4D97-AF65-F5344CB8AC3E}">
        <p14:creationId xmlns:p14="http://schemas.microsoft.com/office/powerpoint/2010/main" val="910144404"/>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0960EEC2-8E5D-415E-8F8A-14C72A42D317}" type="slidenum">
              <a:rPr lang="en-US"/>
              <a:pPr>
                <a:defRPr/>
              </a:pPr>
              <a:t>‹#›</a:t>
            </a:fld>
            <a:endParaRPr lang="en-US"/>
          </a:p>
        </p:txBody>
      </p:sp>
    </p:spTree>
    <p:extLst>
      <p:ext uri="{BB962C8B-B14F-4D97-AF65-F5344CB8AC3E}">
        <p14:creationId xmlns:p14="http://schemas.microsoft.com/office/powerpoint/2010/main" val="3640859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80E79AAB-691C-4C08-9333-3B39E9B24A10}" type="slidenum">
              <a:rPr lang="en-US"/>
              <a:pPr>
                <a:defRPr/>
              </a:pPr>
              <a:t>‹#›</a:t>
            </a:fld>
            <a:endParaRPr lang="en-US"/>
          </a:p>
        </p:txBody>
      </p:sp>
    </p:spTree>
    <p:extLst>
      <p:ext uri="{BB962C8B-B14F-4D97-AF65-F5344CB8AC3E}">
        <p14:creationId xmlns:p14="http://schemas.microsoft.com/office/powerpoint/2010/main" val="28797038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1C3183-ECF3-43BD-9376-3A35CD9DEBF3}"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D75F8B-2143-489C-8C8D-4DF8CD58C303}" type="slidenum">
              <a:rPr lang="en-US"/>
              <a:pPr>
                <a:defRPr/>
              </a:pPr>
              <a:t>‹#›</a:t>
            </a:fld>
            <a:endParaRPr lang="en-US"/>
          </a:p>
        </p:txBody>
      </p:sp>
    </p:spTree>
    <p:extLst>
      <p:ext uri="{BB962C8B-B14F-4D97-AF65-F5344CB8AC3E}">
        <p14:creationId xmlns:p14="http://schemas.microsoft.com/office/powerpoint/2010/main" val="2652738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48D212-6504-457E-9F97-1A3D3EA15A0A}"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8EB0E9-D3B8-4857-B639-837205727FA1}" type="slidenum">
              <a:rPr lang="en-US"/>
              <a:pPr>
                <a:defRPr/>
              </a:pPr>
              <a:t>‹#›</a:t>
            </a:fld>
            <a:endParaRPr lang="en-US"/>
          </a:p>
        </p:txBody>
      </p:sp>
    </p:spTree>
    <p:extLst>
      <p:ext uri="{BB962C8B-B14F-4D97-AF65-F5344CB8AC3E}">
        <p14:creationId xmlns:p14="http://schemas.microsoft.com/office/powerpoint/2010/main" val="7149003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5CC9C2A-760A-4CB8-B2DD-E725A81F834E}"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73B5E1-5D1E-4068-BD4E-6190CBDC571E}" type="slidenum">
              <a:rPr lang="en-US"/>
              <a:pPr>
                <a:defRPr/>
              </a:pPr>
              <a:t>‹#›</a:t>
            </a:fld>
            <a:endParaRPr lang="en-US"/>
          </a:p>
        </p:txBody>
      </p:sp>
    </p:spTree>
    <p:extLst>
      <p:ext uri="{BB962C8B-B14F-4D97-AF65-F5344CB8AC3E}">
        <p14:creationId xmlns:p14="http://schemas.microsoft.com/office/powerpoint/2010/main" val="2741900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0CE7638-00D7-4C09-A27C-478E0566C4BC}"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A1402C-2088-4322-A581-71B8875E3579}" type="slidenum">
              <a:rPr lang="en-US"/>
              <a:pPr>
                <a:defRPr/>
              </a:pPr>
              <a:t>‹#›</a:t>
            </a:fld>
            <a:endParaRPr lang="en-US"/>
          </a:p>
        </p:txBody>
      </p:sp>
    </p:spTree>
    <p:extLst>
      <p:ext uri="{BB962C8B-B14F-4D97-AF65-F5344CB8AC3E}">
        <p14:creationId xmlns:p14="http://schemas.microsoft.com/office/powerpoint/2010/main" val="2463232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7B51B4A-C640-49CB-8848-03EE2B58A17E}"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DD25B13-9E9F-4F60-BF7A-0DC3474C1CD5}" type="slidenum">
              <a:rPr lang="en-US"/>
              <a:pPr>
                <a:defRPr/>
              </a:pPr>
              <a:t>‹#›</a:t>
            </a:fld>
            <a:endParaRPr lang="en-US"/>
          </a:p>
        </p:txBody>
      </p:sp>
    </p:spTree>
    <p:extLst>
      <p:ext uri="{BB962C8B-B14F-4D97-AF65-F5344CB8AC3E}">
        <p14:creationId xmlns:p14="http://schemas.microsoft.com/office/powerpoint/2010/main" val="369464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5213C086-6EE7-4B4C-8A40-A1BAD3F7A825}" type="slidenum">
              <a:rPr lang="en-US"/>
              <a:pPr>
                <a:defRPr/>
              </a:pPr>
              <a:t>‹#›</a:t>
            </a:fld>
            <a:endParaRPr lang="en-US"/>
          </a:p>
        </p:txBody>
      </p:sp>
    </p:spTree>
    <p:extLst>
      <p:ext uri="{BB962C8B-B14F-4D97-AF65-F5344CB8AC3E}">
        <p14:creationId xmlns:p14="http://schemas.microsoft.com/office/powerpoint/2010/main" val="3293581028"/>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3854042-5734-475E-BB4D-0C6880E6CBF8}"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AC26635-D7A2-4C5D-B06F-6D2AD1A8F406}" type="slidenum">
              <a:rPr lang="en-US"/>
              <a:pPr>
                <a:defRPr/>
              </a:pPr>
              <a:t>‹#›</a:t>
            </a:fld>
            <a:endParaRPr lang="en-US"/>
          </a:p>
        </p:txBody>
      </p:sp>
    </p:spTree>
    <p:extLst>
      <p:ext uri="{BB962C8B-B14F-4D97-AF65-F5344CB8AC3E}">
        <p14:creationId xmlns:p14="http://schemas.microsoft.com/office/powerpoint/2010/main" val="2325102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6491C6F-7D04-4EC7-92EB-1AB35388A901}"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35C5952-7D3D-4222-A44A-6A39131E8F83}" type="slidenum">
              <a:rPr lang="en-US"/>
              <a:pPr>
                <a:defRPr/>
              </a:pPr>
              <a:t>‹#›</a:t>
            </a:fld>
            <a:endParaRPr lang="en-US"/>
          </a:p>
        </p:txBody>
      </p:sp>
    </p:spTree>
    <p:extLst>
      <p:ext uri="{BB962C8B-B14F-4D97-AF65-F5344CB8AC3E}">
        <p14:creationId xmlns:p14="http://schemas.microsoft.com/office/powerpoint/2010/main" val="3739592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0B0E4B3-DC9D-43AC-BC49-FBC4D902E50F}"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A85D201-B83B-4AAF-9997-2F5B75DA55CE}" type="slidenum">
              <a:rPr lang="en-US"/>
              <a:pPr>
                <a:defRPr/>
              </a:pPr>
              <a:t>‹#›</a:t>
            </a:fld>
            <a:endParaRPr lang="en-US"/>
          </a:p>
        </p:txBody>
      </p:sp>
    </p:spTree>
    <p:extLst>
      <p:ext uri="{BB962C8B-B14F-4D97-AF65-F5344CB8AC3E}">
        <p14:creationId xmlns:p14="http://schemas.microsoft.com/office/powerpoint/2010/main" val="21069474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7A690AA-9658-4933-AD79-4AF61ABB4DEF}"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F6AAF5E-8E00-4403-87FE-CCA434E0B968}" type="slidenum">
              <a:rPr lang="en-US"/>
              <a:pPr>
                <a:defRPr/>
              </a:pPr>
              <a:t>‹#›</a:t>
            </a:fld>
            <a:endParaRPr lang="en-US"/>
          </a:p>
        </p:txBody>
      </p:sp>
    </p:spTree>
    <p:extLst>
      <p:ext uri="{BB962C8B-B14F-4D97-AF65-F5344CB8AC3E}">
        <p14:creationId xmlns:p14="http://schemas.microsoft.com/office/powerpoint/2010/main" val="5466374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0AADE1-F338-42A2-8385-046393FF12D5}"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327AC0-71E0-4587-89BE-1ABA3D6A0B55}" type="slidenum">
              <a:rPr lang="en-US"/>
              <a:pPr>
                <a:defRPr/>
              </a:pPr>
              <a:t>‹#›</a:t>
            </a:fld>
            <a:endParaRPr lang="en-US"/>
          </a:p>
        </p:txBody>
      </p:sp>
    </p:spTree>
    <p:extLst>
      <p:ext uri="{BB962C8B-B14F-4D97-AF65-F5344CB8AC3E}">
        <p14:creationId xmlns:p14="http://schemas.microsoft.com/office/powerpoint/2010/main" val="3967371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55648C-78FE-4A58-B622-68932FBB8927}"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25E805A-9E5C-4FA9-AD31-3C7DA52A849F}" type="slidenum">
              <a:rPr lang="en-US"/>
              <a:pPr>
                <a:defRPr/>
              </a:pPr>
              <a:t>‹#›</a:t>
            </a:fld>
            <a:endParaRPr lang="en-US"/>
          </a:p>
        </p:txBody>
      </p:sp>
    </p:spTree>
    <p:extLst>
      <p:ext uri="{BB962C8B-B14F-4D97-AF65-F5344CB8AC3E}">
        <p14:creationId xmlns:p14="http://schemas.microsoft.com/office/powerpoint/2010/main" val="297950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2B31CC5-060C-4AC5-8AC1-3C8AD58DD1EA}" type="slidenum">
              <a:rPr lang="en-US"/>
              <a:pPr>
                <a:defRPr/>
              </a:pPr>
              <a:t>‹#›</a:t>
            </a:fld>
            <a:endParaRPr lang="en-US"/>
          </a:p>
        </p:txBody>
      </p:sp>
    </p:spTree>
    <p:extLst>
      <p:ext uri="{BB962C8B-B14F-4D97-AF65-F5344CB8AC3E}">
        <p14:creationId xmlns:p14="http://schemas.microsoft.com/office/powerpoint/2010/main" val="3560335248"/>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0101CC0-14D8-4A3D-B962-0E264541FDBB}" type="slidenum">
              <a:rPr lang="en-US"/>
              <a:pPr>
                <a:defRPr/>
              </a:pPr>
              <a:t>‹#›</a:t>
            </a:fld>
            <a:endParaRPr lang="en-US"/>
          </a:p>
        </p:txBody>
      </p:sp>
    </p:spTree>
    <p:extLst>
      <p:ext uri="{BB962C8B-B14F-4D97-AF65-F5344CB8AC3E}">
        <p14:creationId xmlns:p14="http://schemas.microsoft.com/office/powerpoint/2010/main" val="16700532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ADF2C223-EF6E-4AB7-8B0F-28F96C62755B}" type="slidenum">
              <a:rPr lang="en-US"/>
              <a:pPr>
                <a:defRPr/>
              </a:pPr>
              <a:t>‹#›</a:t>
            </a:fld>
            <a:endParaRPr lang="en-US"/>
          </a:p>
        </p:txBody>
      </p:sp>
    </p:spTree>
    <p:extLst>
      <p:ext uri="{BB962C8B-B14F-4D97-AF65-F5344CB8AC3E}">
        <p14:creationId xmlns:p14="http://schemas.microsoft.com/office/powerpoint/2010/main" val="129674484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E23E503-D0BD-4A9A-9B50-7B5325255CE2}" type="slidenum">
              <a:rPr lang="en-US"/>
              <a:pPr>
                <a:defRPr/>
              </a:pPr>
              <a:t>‹#›</a:t>
            </a:fld>
            <a:endParaRPr lang="en-US"/>
          </a:p>
        </p:txBody>
      </p:sp>
    </p:spTree>
    <p:extLst>
      <p:ext uri="{BB962C8B-B14F-4D97-AF65-F5344CB8AC3E}">
        <p14:creationId xmlns:p14="http://schemas.microsoft.com/office/powerpoint/2010/main" val="2150260158"/>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7EA1218D-443A-431F-AD11-45B8DBAB2CB3}" type="slidenum">
              <a:rPr lang="en-US"/>
              <a:pPr>
                <a:defRPr/>
              </a:pPr>
              <a:t>‹#›</a:t>
            </a:fld>
            <a:endParaRPr lang="en-US"/>
          </a:p>
        </p:txBody>
      </p:sp>
    </p:spTree>
    <p:extLst>
      <p:ext uri="{BB962C8B-B14F-4D97-AF65-F5344CB8AC3E}">
        <p14:creationId xmlns:p14="http://schemas.microsoft.com/office/powerpoint/2010/main" val="230745513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AD80B3A6-0319-4174-9B3C-FF0609E24EFC}" type="slidenum">
              <a:rPr lang="en-US"/>
              <a:pPr>
                <a:defRPr/>
              </a:pPr>
              <a:t>‹#›</a:t>
            </a:fld>
            <a:endParaRPr lang="en-US"/>
          </a:p>
        </p:txBody>
      </p:sp>
    </p:spTree>
    <p:extLst>
      <p:ext uri="{BB962C8B-B14F-4D97-AF65-F5344CB8AC3E}">
        <p14:creationId xmlns:p14="http://schemas.microsoft.com/office/powerpoint/2010/main" val="279311314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0170415B-DBD6-4D7C-AC6A-50A57083B591}" type="slidenum">
              <a:rPr lang="en-US"/>
              <a:pPr>
                <a:defRPr/>
              </a:pPr>
              <a:t>‹#›</a:t>
            </a:fld>
            <a:endParaRPr lang="en-US"/>
          </a:p>
        </p:txBody>
      </p:sp>
    </p:spTree>
    <p:extLst>
      <p:ext uri="{BB962C8B-B14F-4D97-AF65-F5344CB8AC3E}">
        <p14:creationId xmlns:p14="http://schemas.microsoft.com/office/powerpoint/2010/main" val="3180170026"/>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4A8E2376-4B47-4696-B2A2-4DDF54944085}" type="slidenum">
              <a:rPr lang="en-US"/>
              <a:pPr>
                <a:defRPr/>
              </a:pPr>
              <a:t>‹#›</a:t>
            </a:fld>
            <a:endParaRPr lang="en-US"/>
          </a:p>
        </p:txBody>
      </p:sp>
    </p:spTree>
    <p:extLst>
      <p:ext uri="{BB962C8B-B14F-4D97-AF65-F5344CB8AC3E}">
        <p14:creationId xmlns:p14="http://schemas.microsoft.com/office/powerpoint/2010/main" val="384432744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B17A6AAE-5952-4D6D-AEC6-B568DBEF1801}" type="slidenum">
              <a:rPr lang="en-US"/>
              <a:pPr>
                <a:defRPr/>
              </a:pPr>
              <a:t>‹#›</a:t>
            </a:fld>
            <a:endParaRPr lang="en-US"/>
          </a:p>
        </p:txBody>
      </p:sp>
    </p:spTree>
    <p:extLst>
      <p:ext uri="{BB962C8B-B14F-4D97-AF65-F5344CB8AC3E}">
        <p14:creationId xmlns:p14="http://schemas.microsoft.com/office/powerpoint/2010/main" val="371818489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4F789CB5-1C5C-4F37-A49F-C1A321E2F832}"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132" r:id="rId1"/>
    <p:sldLayoutId id="2147484119" r:id="rId2"/>
    <p:sldLayoutId id="2147484120"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 id="2147484143" r:id="rId14"/>
  </p:sldLayoutIdLst>
  <p:transition spd="slow"/>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029BEAC0-4EF7-45EC-B4CF-F6056EFBFA89}"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9BFBFE2D-DE29-4585-930F-4DE05099D6F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21" r:id="rId1"/>
    <p:sldLayoutId id="2147484122" r:id="rId2"/>
    <p:sldLayoutId id="2147484123" r:id="rId3"/>
    <p:sldLayoutId id="2147484124" r:id="rId4"/>
    <p:sldLayoutId id="2147484125" r:id="rId5"/>
    <p:sldLayoutId id="2147484126" r:id="rId6"/>
    <p:sldLayoutId id="2147484127" r:id="rId7"/>
    <p:sldLayoutId id="2147484128" r:id="rId8"/>
    <p:sldLayoutId id="2147484129" r:id="rId9"/>
    <p:sldLayoutId id="2147484130" r:id="rId10"/>
    <p:sldLayoutId id="2147484131" r:id="rId11"/>
    <p:sldLayoutId id="2147484144" r:id="rId12"/>
    <p:sldLayoutId id="2147484145" r:id="rId13"/>
  </p:sldLayoutIdLst>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7.xml"/><Relationship Id="rId1" Type="http://schemas.openxmlformats.org/officeDocument/2006/relationships/vmlDrawing" Target="../drawings/vmlDrawing8.vml"/><Relationship Id="rId5" Type="http://schemas.openxmlformats.org/officeDocument/2006/relationships/image" Target="../media/image8.png"/><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7.xml"/><Relationship Id="rId1" Type="http://schemas.openxmlformats.org/officeDocument/2006/relationships/vmlDrawing" Target="../drawings/vmlDrawing9.vml"/><Relationship Id="rId5" Type="http://schemas.openxmlformats.org/officeDocument/2006/relationships/image" Target="../media/image9.png"/><Relationship Id="rId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7.xml"/><Relationship Id="rId1" Type="http://schemas.openxmlformats.org/officeDocument/2006/relationships/vmlDrawing" Target="../drawings/vmlDrawing10.vml"/><Relationship Id="rId5" Type="http://schemas.openxmlformats.org/officeDocument/2006/relationships/image" Target="../media/image10.png"/><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7.xml"/><Relationship Id="rId1" Type="http://schemas.openxmlformats.org/officeDocument/2006/relationships/vmlDrawing" Target="../drawings/vmlDrawing11.vml"/><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7.xml"/><Relationship Id="rId1" Type="http://schemas.openxmlformats.org/officeDocument/2006/relationships/vmlDrawing" Target="../drawings/vmlDrawing12.vml"/><Relationship Id="rId5" Type="http://schemas.openxmlformats.org/officeDocument/2006/relationships/image" Target="../media/image12.png"/><Relationship Id="rId4"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7.xml"/><Relationship Id="rId1" Type="http://schemas.openxmlformats.org/officeDocument/2006/relationships/vmlDrawing" Target="../drawings/vmlDrawing13.vml"/><Relationship Id="rId5" Type="http://schemas.openxmlformats.org/officeDocument/2006/relationships/image" Target="../media/image13.png"/><Relationship Id="rId4" Type="http://schemas.openxmlformats.org/officeDocument/2006/relationships/oleObject" Target="../embeddings/oleObject13.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7.xml"/><Relationship Id="rId1" Type="http://schemas.openxmlformats.org/officeDocument/2006/relationships/vmlDrawing" Target="../drawings/vmlDrawing14.vml"/><Relationship Id="rId5" Type="http://schemas.openxmlformats.org/officeDocument/2006/relationships/image" Target="../media/image14.png"/><Relationship Id="rId4" Type="http://schemas.openxmlformats.org/officeDocument/2006/relationships/oleObject" Target="../embeddings/oleObject14.bin"/></Relationships>
</file>

<file path=ppt/slides/_rels/slide18.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7.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7.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7.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7.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7.xml"/><Relationship Id="rId1" Type="http://schemas.openxmlformats.org/officeDocument/2006/relationships/vmlDrawing" Target="../drawings/vmlDrawing7.vml"/><Relationship Id="rId5" Type="http://schemas.openxmlformats.org/officeDocument/2006/relationships/image" Target="../media/image7.png"/><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subTitle" idx="4294967295"/>
          </p:nvPr>
        </p:nvSpPr>
        <p:spPr>
          <a:xfrm>
            <a:off x="-17463" y="457200"/>
            <a:ext cx="9144001" cy="1066800"/>
          </a:xfrm>
        </p:spPr>
        <p:txBody>
          <a:bodyPr/>
          <a:lstStyle/>
          <a:p>
            <a:pPr algn="ctr" eaLnBrk="1" hangingPunct="1">
              <a:buFontTx/>
              <a:buNone/>
            </a:pPr>
            <a:r>
              <a:rPr lang="en-US" sz="4400" b="1" smtClean="0"/>
              <a:t>Kiwango cha Maambukizi ya VVU</a:t>
            </a:r>
            <a:endParaRPr lang="en-US" sz="3600" smtClean="0"/>
          </a:p>
        </p:txBody>
      </p:sp>
      <p:sp>
        <p:nvSpPr>
          <p:cNvPr id="17411" name="Subtitle 2"/>
          <p:cNvSpPr txBox="1">
            <a:spLocks/>
          </p:cNvSpPr>
          <p:nvPr/>
        </p:nvSpPr>
        <p:spPr bwMode="auto">
          <a:xfrm>
            <a:off x="1371600" y="4876800"/>
            <a:ext cx="6400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Utafiti wa Viashiria vya VVU/UKIMWI na Malaria Tanzania 2011-12 </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0"/>
            <a:ext cx="9144000" cy="914400"/>
          </a:xfrm>
        </p:spPr>
        <p:txBody>
          <a:bodyPr/>
          <a:lstStyle/>
          <a:p>
            <a:pPr eaLnBrk="1" hangingPunct="1"/>
            <a:r>
              <a:rPr lang="en-US" smtClean="0"/>
              <a:t>Viwango vya Maambukizi kwa Mikoa</a:t>
            </a:r>
          </a:p>
        </p:txBody>
      </p:sp>
      <p:sp>
        <p:nvSpPr>
          <p:cNvPr id="40" name="TextBox 39"/>
          <p:cNvSpPr txBox="1"/>
          <p:nvPr/>
        </p:nvSpPr>
        <p:spPr>
          <a:xfrm>
            <a:off x="265113" y="1431925"/>
            <a:ext cx="1981200" cy="830263"/>
          </a:xfrm>
          <a:prstGeom prst="rect">
            <a:avLst/>
          </a:prstGeom>
          <a:noFill/>
        </p:spPr>
        <p:txBody>
          <a:bodyPr>
            <a:spAutoFit/>
          </a:bodyPr>
          <a:lstStyle/>
          <a:p>
            <a:pPr algn="ctr">
              <a:defRPr/>
            </a:pPr>
            <a:r>
              <a:rPr lang="en-US" sz="2400" b="1" dirty="0">
                <a:latin typeface="+mn-lt"/>
                <a:cs typeface="Arial" charset="0"/>
              </a:rPr>
              <a:t>Tanzania</a:t>
            </a:r>
          </a:p>
          <a:p>
            <a:pPr algn="ctr">
              <a:defRPr/>
            </a:pPr>
            <a:r>
              <a:rPr lang="en-US" sz="2400" b="1" dirty="0">
                <a:latin typeface="+mn-lt"/>
                <a:cs typeface="Arial" charset="0"/>
              </a:rPr>
              <a:t>5.1%</a:t>
            </a:r>
          </a:p>
        </p:txBody>
      </p:sp>
      <p:sp>
        <p:nvSpPr>
          <p:cNvPr id="26628"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 name="Freeform 325"/>
          <p:cNvSpPr>
            <a:spLocks/>
          </p:cNvSpPr>
          <p:nvPr/>
        </p:nvSpPr>
        <p:spPr bwMode="auto">
          <a:xfrm>
            <a:off x="4710113" y="1422400"/>
            <a:ext cx="1431925" cy="1319213"/>
          </a:xfrm>
          <a:custGeom>
            <a:avLst/>
            <a:gdLst>
              <a:gd name="T0" fmla="*/ 162 w 902"/>
              <a:gd name="T1" fmla="*/ 115 h 831"/>
              <a:gd name="T2" fmla="*/ 164 w 902"/>
              <a:gd name="T3" fmla="*/ 68 h 831"/>
              <a:gd name="T4" fmla="*/ 169 w 902"/>
              <a:gd name="T5" fmla="*/ 23 h 831"/>
              <a:gd name="T6" fmla="*/ 211 w 902"/>
              <a:gd name="T7" fmla="*/ 23 h 831"/>
              <a:gd name="T8" fmla="*/ 272 w 902"/>
              <a:gd name="T9" fmla="*/ 57 h 831"/>
              <a:gd name="T10" fmla="*/ 336 w 902"/>
              <a:gd name="T11" fmla="*/ 92 h 831"/>
              <a:gd name="T12" fmla="*/ 399 w 902"/>
              <a:gd name="T13" fmla="*/ 127 h 831"/>
              <a:gd name="T14" fmla="*/ 455 w 902"/>
              <a:gd name="T15" fmla="*/ 159 h 831"/>
              <a:gd name="T16" fmla="*/ 516 w 902"/>
              <a:gd name="T17" fmla="*/ 194 h 831"/>
              <a:gd name="T18" fmla="*/ 630 w 902"/>
              <a:gd name="T19" fmla="*/ 256 h 831"/>
              <a:gd name="T20" fmla="*/ 747 w 902"/>
              <a:gd name="T21" fmla="*/ 321 h 831"/>
              <a:gd name="T22" fmla="*/ 867 w 902"/>
              <a:gd name="T23" fmla="*/ 387 h 831"/>
              <a:gd name="T24" fmla="*/ 867 w 902"/>
              <a:gd name="T25" fmla="*/ 401 h 831"/>
              <a:gd name="T26" fmla="*/ 825 w 902"/>
              <a:gd name="T27" fmla="*/ 394 h 831"/>
              <a:gd name="T28" fmla="*/ 790 w 902"/>
              <a:gd name="T29" fmla="*/ 401 h 831"/>
              <a:gd name="T30" fmla="*/ 757 w 902"/>
              <a:gd name="T31" fmla="*/ 431 h 831"/>
              <a:gd name="T32" fmla="*/ 722 w 902"/>
              <a:gd name="T33" fmla="*/ 447 h 831"/>
              <a:gd name="T34" fmla="*/ 722 w 902"/>
              <a:gd name="T35" fmla="*/ 485 h 831"/>
              <a:gd name="T36" fmla="*/ 752 w 902"/>
              <a:gd name="T37" fmla="*/ 511 h 831"/>
              <a:gd name="T38" fmla="*/ 780 w 902"/>
              <a:gd name="T39" fmla="*/ 541 h 831"/>
              <a:gd name="T40" fmla="*/ 780 w 902"/>
              <a:gd name="T41" fmla="*/ 588 h 831"/>
              <a:gd name="T42" fmla="*/ 757 w 902"/>
              <a:gd name="T43" fmla="*/ 618 h 831"/>
              <a:gd name="T44" fmla="*/ 720 w 902"/>
              <a:gd name="T45" fmla="*/ 632 h 831"/>
              <a:gd name="T46" fmla="*/ 691 w 902"/>
              <a:gd name="T47" fmla="*/ 658 h 831"/>
              <a:gd name="T48" fmla="*/ 659 w 902"/>
              <a:gd name="T49" fmla="*/ 639 h 831"/>
              <a:gd name="T50" fmla="*/ 631 w 902"/>
              <a:gd name="T51" fmla="*/ 656 h 831"/>
              <a:gd name="T52" fmla="*/ 603 w 902"/>
              <a:gd name="T53" fmla="*/ 682 h 831"/>
              <a:gd name="T54" fmla="*/ 577 w 902"/>
              <a:gd name="T55" fmla="*/ 707 h 831"/>
              <a:gd name="T56" fmla="*/ 542 w 902"/>
              <a:gd name="T57" fmla="*/ 705 h 831"/>
              <a:gd name="T58" fmla="*/ 528 w 902"/>
              <a:gd name="T59" fmla="*/ 735 h 831"/>
              <a:gd name="T60" fmla="*/ 537 w 902"/>
              <a:gd name="T61" fmla="*/ 780 h 831"/>
              <a:gd name="T62" fmla="*/ 497 w 902"/>
              <a:gd name="T63" fmla="*/ 799 h 831"/>
              <a:gd name="T64" fmla="*/ 457 w 902"/>
              <a:gd name="T65" fmla="*/ 743 h 831"/>
              <a:gd name="T66" fmla="*/ 432 w 902"/>
              <a:gd name="T67" fmla="*/ 707 h 831"/>
              <a:gd name="T68" fmla="*/ 410 w 902"/>
              <a:gd name="T69" fmla="*/ 667 h 831"/>
              <a:gd name="T70" fmla="*/ 380 w 902"/>
              <a:gd name="T71" fmla="*/ 663 h 831"/>
              <a:gd name="T72" fmla="*/ 347 w 902"/>
              <a:gd name="T73" fmla="*/ 707 h 831"/>
              <a:gd name="T74" fmla="*/ 328 w 902"/>
              <a:gd name="T75" fmla="*/ 628 h 831"/>
              <a:gd name="T76" fmla="*/ 326 w 902"/>
              <a:gd name="T77" fmla="*/ 668 h 831"/>
              <a:gd name="T78" fmla="*/ 295 w 902"/>
              <a:gd name="T79" fmla="*/ 696 h 831"/>
              <a:gd name="T80" fmla="*/ 268 w 902"/>
              <a:gd name="T81" fmla="*/ 668 h 831"/>
              <a:gd name="T82" fmla="*/ 233 w 902"/>
              <a:gd name="T83" fmla="*/ 653 h 831"/>
              <a:gd name="T84" fmla="*/ 200 w 902"/>
              <a:gd name="T85" fmla="*/ 665 h 831"/>
              <a:gd name="T86" fmla="*/ 151 w 902"/>
              <a:gd name="T87" fmla="*/ 688 h 831"/>
              <a:gd name="T88" fmla="*/ 110 w 902"/>
              <a:gd name="T89" fmla="*/ 712 h 831"/>
              <a:gd name="T90" fmla="*/ 76 w 902"/>
              <a:gd name="T91" fmla="*/ 733 h 831"/>
              <a:gd name="T92" fmla="*/ 36 w 902"/>
              <a:gd name="T93" fmla="*/ 733 h 831"/>
              <a:gd name="T94" fmla="*/ 7 w 902"/>
              <a:gd name="T95" fmla="*/ 708 h 831"/>
              <a:gd name="T96" fmla="*/ 26 w 902"/>
              <a:gd name="T97" fmla="*/ 660 h 831"/>
              <a:gd name="T98" fmla="*/ 50 w 902"/>
              <a:gd name="T99" fmla="*/ 644 h 831"/>
              <a:gd name="T100" fmla="*/ 50 w 902"/>
              <a:gd name="T101" fmla="*/ 600 h 831"/>
              <a:gd name="T102" fmla="*/ 52 w 902"/>
              <a:gd name="T103" fmla="*/ 555 h 831"/>
              <a:gd name="T104" fmla="*/ 52 w 902"/>
              <a:gd name="T105" fmla="*/ 508 h 831"/>
              <a:gd name="T106" fmla="*/ 54 w 902"/>
              <a:gd name="T107" fmla="*/ 455 h 831"/>
              <a:gd name="T108" fmla="*/ 54 w 902"/>
              <a:gd name="T109" fmla="*/ 401 h 831"/>
              <a:gd name="T110" fmla="*/ 83 w 902"/>
              <a:gd name="T111" fmla="*/ 419 h 831"/>
              <a:gd name="T112" fmla="*/ 117 w 902"/>
              <a:gd name="T113" fmla="*/ 417 h 831"/>
              <a:gd name="T114" fmla="*/ 139 w 902"/>
              <a:gd name="T115" fmla="*/ 379 h 831"/>
              <a:gd name="T116" fmla="*/ 151 w 902"/>
              <a:gd name="T117" fmla="*/ 335 h 831"/>
              <a:gd name="T118" fmla="*/ 158 w 902"/>
              <a:gd name="T119" fmla="*/ 290 h 831"/>
              <a:gd name="T120" fmla="*/ 190 w 902"/>
              <a:gd name="T121" fmla="*/ 215 h 831"/>
              <a:gd name="T122" fmla="*/ 204 w 902"/>
              <a:gd name="T123" fmla="*/ 173 h 831"/>
              <a:gd name="T124" fmla="*/ 169 w 902"/>
              <a:gd name="T125" fmla="*/ 155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30"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1"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2" name="Freeform 328"/>
          <p:cNvSpPr>
            <a:spLocks noEditPoints="1"/>
          </p:cNvSpPr>
          <p:nvPr/>
        </p:nvSpPr>
        <p:spPr bwMode="auto">
          <a:xfrm>
            <a:off x="6986588" y="4021138"/>
            <a:ext cx="290512" cy="331787"/>
          </a:xfrm>
          <a:custGeom>
            <a:avLst/>
            <a:gdLst>
              <a:gd name="T0" fmla="*/ 2147483647 w 183"/>
              <a:gd name="T1" fmla="*/ 2147483647 h 209"/>
              <a:gd name="T2" fmla="*/ 2147483647 w 183"/>
              <a:gd name="T3" fmla="*/ 2147483647 h 209"/>
              <a:gd name="T4" fmla="*/ 2147483647 w 183"/>
              <a:gd name="T5" fmla="*/ 2147483647 h 209"/>
              <a:gd name="T6" fmla="*/ 2147483647 w 183"/>
              <a:gd name="T7" fmla="*/ 2147483647 h 209"/>
              <a:gd name="T8" fmla="*/ 2147483647 w 183"/>
              <a:gd name="T9" fmla="*/ 2147483647 h 209"/>
              <a:gd name="T10" fmla="*/ 2147483647 w 183"/>
              <a:gd name="T11" fmla="*/ 2147483647 h 209"/>
              <a:gd name="T12" fmla="*/ 2147483647 w 183"/>
              <a:gd name="T13" fmla="*/ 2147483647 h 209"/>
              <a:gd name="T14" fmla="*/ 2147483647 w 183"/>
              <a:gd name="T15" fmla="*/ 2147483647 h 209"/>
              <a:gd name="T16" fmla="*/ 2147483647 w 183"/>
              <a:gd name="T17" fmla="*/ 2147483647 h 209"/>
              <a:gd name="T18" fmla="*/ 2147483647 w 183"/>
              <a:gd name="T19" fmla="*/ 2147483647 h 209"/>
              <a:gd name="T20" fmla="*/ 2147483647 w 183"/>
              <a:gd name="T21" fmla="*/ 2147483647 h 209"/>
              <a:gd name="T22" fmla="*/ 2147483647 w 183"/>
              <a:gd name="T23" fmla="*/ 2147483647 h 209"/>
              <a:gd name="T24" fmla="*/ 2147483647 w 183"/>
              <a:gd name="T25" fmla="*/ 2147483647 h 209"/>
              <a:gd name="T26" fmla="*/ 2147483647 w 183"/>
              <a:gd name="T27" fmla="*/ 2147483647 h 209"/>
              <a:gd name="T28" fmla="*/ 2147483647 w 183"/>
              <a:gd name="T29" fmla="*/ 2147483647 h 209"/>
              <a:gd name="T30" fmla="*/ 2147483647 w 183"/>
              <a:gd name="T31" fmla="*/ 2147483647 h 209"/>
              <a:gd name="T32" fmla="*/ 2147483647 w 183"/>
              <a:gd name="T33" fmla="*/ 2147483647 h 209"/>
              <a:gd name="T34" fmla="*/ 2147483647 w 183"/>
              <a:gd name="T35" fmla="*/ 2147483647 h 209"/>
              <a:gd name="T36" fmla="*/ 2147483647 w 183"/>
              <a:gd name="T37" fmla="*/ 2147483647 h 209"/>
              <a:gd name="T38" fmla="*/ 2147483647 w 183"/>
              <a:gd name="T39" fmla="*/ 2147483647 h 209"/>
              <a:gd name="T40" fmla="*/ 2147483647 w 183"/>
              <a:gd name="T41" fmla="*/ 2147483647 h 209"/>
              <a:gd name="T42" fmla="*/ 2147483647 w 183"/>
              <a:gd name="T43" fmla="*/ 2147483647 h 209"/>
              <a:gd name="T44" fmla="*/ 2147483647 w 183"/>
              <a:gd name="T45" fmla="*/ 2147483647 h 209"/>
              <a:gd name="T46" fmla="*/ 2147483647 w 183"/>
              <a:gd name="T47" fmla="*/ 2147483647 h 209"/>
              <a:gd name="T48" fmla="*/ 2147483647 w 183"/>
              <a:gd name="T49" fmla="*/ 2147483647 h 209"/>
              <a:gd name="T50" fmla="*/ 2147483647 w 183"/>
              <a:gd name="T51" fmla="*/ 2147483647 h 209"/>
              <a:gd name="T52" fmla="*/ 2147483647 w 183"/>
              <a:gd name="T53" fmla="*/ 2147483647 h 209"/>
              <a:gd name="T54" fmla="*/ 2147483647 w 183"/>
              <a:gd name="T55" fmla="*/ 2147483647 h 209"/>
              <a:gd name="T56" fmla="*/ 2147483647 w 183"/>
              <a:gd name="T57" fmla="*/ 2147483647 h 209"/>
              <a:gd name="T58" fmla="*/ 2147483647 w 183"/>
              <a:gd name="T59" fmla="*/ 2147483647 h 209"/>
              <a:gd name="T60" fmla="*/ 2147483647 w 183"/>
              <a:gd name="T61" fmla="*/ 2147483647 h 209"/>
              <a:gd name="T62" fmla="*/ 2147483647 w 183"/>
              <a:gd name="T63" fmla="*/ 2147483647 h 209"/>
              <a:gd name="T64" fmla="*/ 2147483647 w 183"/>
              <a:gd name="T65" fmla="*/ 2147483647 h 209"/>
              <a:gd name="T66" fmla="*/ 2147483647 w 183"/>
              <a:gd name="T67" fmla="*/ 2147483647 h 209"/>
              <a:gd name="T68" fmla="*/ 2147483647 w 183"/>
              <a:gd name="T69" fmla="*/ 2147483647 h 209"/>
              <a:gd name="T70" fmla="*/ 2147483647 w 183"/>
              <a:gd name="T71" fmla="*/ 2147483647 h 209"/>
              <a:gd name="T72" fmla="*/ 2147483647 w 183"/>
              <a:gd name="T73" fmla="*/ 2147483647 h 209"/>
              <a:gd name="T74" fmla="*/ 2147483647 w 183"/>
              <a:gd name="T75" fmla="*/ 2147483647 h 209"/>
              <a:gd name="T76" fmla="*/ 2147483647 w 183"/>
              <a:gd name="T77" fmla="*/ 2147483647 h 209"/>
              <a:gd name="T78" fmla="*/ 2147483647 w 183"/>
              <a:gd name="T79" fmla="*/ 2147483647 h 209"/>
              <a:gd name="T80" fmla="*/ 2147483647 w 183"/>
              <a:gd name="T81" fmla="*/ 2147483647 h 209"/>
              <a:gd name="T82" fmla="*/ 2147483647 w 183"/>
              <a:gd name="T83" fmla="*/ 2147483647 h 209"/>
              <a:gd name="T84" fmla="*/ 2147483647 w 183"/>
              <a:gd name="T85" fmla="*/ 2147483647 h 209"/>
              <a:gd name="T86" fmla="*/ 2147483647 w 183"/>
              <a:gd name="T87" fmla="*/ 2147483647 h 209"/>
              <a:gd name="T88" fmla="*/ 2147483647 w 183"/>
              <a:gd name="T89" fmla="*/ 2147483647 h 209"/>
              <a:gd name="T90" fmla="*/ 2147483647 w 183"/>
              <a:gd name="T91" fmla="*/ 2147483647 h 209"/>
              <a:gd name="T92" fmla="*/ 2147483647 w 183"/>
              <a:gd name="T93" fmla="*/ 2147483647 h 209"/>
              <a:gd name="T94" fmla="*/ 2147483647 w 183"/>
              <a:gd name="T95" fmla="*/ 2147483647 h 209"/>
              <a:gd name="T96" fmla="*/ 2147483647 w 183"/>
              <a:gd name="T97" fmla="*/ 2147483647 h 209"/>
              <a:gd name="T98" fmla="*/ 2147483647 w 183"/>
              <a:gd name="T99" fmla="*/ 2147483647 h 209"/>
              <a:gd name="T100" fmla="*/ 2147483647 w 183"/>
              <a:gd name="T101" fmla="*/ 2147483647 h 209"/>
              <a:gd name="T102" fmla="*/ 2147483647 w 183"/>
              <a:gd name="T103" fmla="*/ 2147483647 h 209"/>
              <a:gd name="T104" fmla="*/ 2147483647 w 183"/>
              <a:gd name="T105" fmla="*/ 2147483647 h 209"/>
              <a:gd name="T106" fmla="*/ 2147483647 w 183"/>
              <a:gd name="T107" fmla="*/ 2147483647 h 209"/>
              <a:gd name="T108" fmla="*/ 2147483647 w 183"/>
              <a:gd name="T109" fmla="*/ 2147483647 h 209"/>
              <a:gd name="T110" fmla="*/ 2147483647 w 183"/>
              <a:gd name="T111" fmla="*/ 2147483647 h 209"/>
              <a:gd name="T112" fmla="*/ 2147483647 w 183"/>
              <a:gd name="T113" fmla="*/ 2147483647 h 209"/>
              <a:gd name="T114" fmla="*/ 2147483647 w 183"/>
              <a:gd name="T115" fmla="*/ 2147483647 h 2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3"/>
              <a:gd name="T175" fmla="*/ 0 h 209"/>
              <a:gd name="T176" fmla="*/ 183 w 183"/>
              <a:gd name="T177" fmla="*/ 209 h 2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solidFill>
          <a:ln w="3">
            <a:solidFill>
              <a:srgbClr val="FFFFFF"/>
            </a:solidFill>
            <a:round/>
            <a:headEnd/>
            <a:tailEnd/>
          </a:ln>
        </p:spPr>
        <p:txBody>
          <a:bodyPr/>
          <a:lstStyle/>
          <a:p>
            <a:endParaRPr lang="en-US"/>
          </a:p>
        </p:txBody>
      </p:sp>
      <p:sp>
        <p:nvSpPr>
          <p:cNvPr id="10"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34"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5"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332"/>
          <p:cNvSpPr>
            <a:spLocks/>
          </p:cNvSpPr>
          <p:nvPr/>
        </p:nvSpPr>
        <p:spPr bwMode="auto">
          <a:xfrm>
            <a:off x="4224338" y="4195763"/>
            <a:ext cx="1679575" cy="1149350"/>
          </a:xfrm>
          <a:custGeom>
            <a:avLst/>
            <a:gdLst>
              <a:gd name="T0" fmla="*/ 365 w 1058"/>
              <a:gd name="T1" fmla="*/ 606 h 724"/>
              <a:gd name="T2" fmla="*/ 293 w 1058"/>
              <a:gd name="T3" fmla="*/ 600 h 724"/>
              <a:gd name="T4" fmla="*/ 307 w 1058"/>
              <a:gd name="T5" fmla="*/ 553 h 724"/>
              <a:gd name="T6" fmla="*/ 311 w 1058"/>
              <a:gd name="T7" fmla="*/ 487 h 724"/>
              <a:gd name="T8" fmla="*/ 372 w 1058"/>
              <a:gd name="T9" fmla="*/ 412 h 724"/>
              <a:gd name="T10" fmla="*/ 416 w 1058"/>
              <a:gd name="T11" fmla="*/ 387 h 724"/>
              <a:gd name="T12" fmla="*/ 382 w 1058"/>
              <a:gd name="T13" fmla="*/ 370 h 724"/>
              <a:gd name="T14" fmla="*/ 361 w 1058"/>
              <a:gd name="T15" fmla="*/ 353 h 724"/>
              <a:gd name="T16" fmla="*/ 314 w 1058"/>
              <a:gd name="T17" fmla="*/ 344 h 724"/>
              <a:gd name="T18" fmla="*/ 271 w 1058"/>
              <a:gd name="T19" fmla="*/ 339 h 724"/>
              <a:gd name="T20" fmla="*/ 229 w 1058"/>
              <a:gd name="T21" fmla="*/ 321 h 724"/>
              <a:gd name="T22" fmla="*/ 183 w 1058"/>
              <a:gd name="T23" fmla="*/ 312 h 724"/>
              <a:gd name="T24" fmla="*/ 140 w 1058"/>
              <a:gd name="T25" fmla="*/ 312 h 724"/>
              <a:gd name="T26" fmla="*/ 93 w 1058"/>
              <a:gd name="T27" fmla="*/ 314 h 724"/>
              <a:gd name="T28" fmla="*/ 2 w 1058"/>
              <a:gd name="T29" fmla="*/ 309 h 724"/>
              <a:gd name="T30" fmla="*/ 28 w 1058"/>
              <a:gd name="T31" fmla="*/ 255 h 724"/>
              <a:gd name="T32" fmla="*/ 49 w 1058"/>
              <a:gd name="T33" fmla="*/ 215 h 724"/>
              <a:gd name="T34" fmla="*/ 56 w 1058"/>
              <a:gd name="T35" fmla="*/ 194 h 724"/>
              <a:gd name="T36" fmla="*/ 93 w 1058"/>
              <a:gd name="T37" fmla="*/ 169 h 724"/>
              <a:gd name="T38" fmla="*/ 121 w 1058"/>
              <a:gd name="T39" fmla="*/ 140 h 724"/>
              <a:gd name="T40" fmla="*/ 161 w 1058"/>
              <a:gd name="T41" fmla="*/ 150 h 724"/>
              <a:gd name="T42" fmla="*/ 183 w 1058"/>
              <a:gd name="T43" fmla="*/ 127 h 724"/>
              <a:gd name="T44" fmla="*/ 224 w 1058"/>
              <a:gd name="T45" fmla="*/ 105 h 724"/>
              <a:gd name="T46" fmla="*/ 269 w 1058"/>
              <a:gd name="T47" fmla="*/ 96 h 724"/>
              <a:gd name="T48" fmla="*/ 307 w 1058"/>
              <a:gd name="T49" fmla="*/ 80 h 724"/>
              <a:gd name="T50" fmla="*/ 313 w 1058"/>
              <a:gd name="T51" fmla="*/ 38 h 724"/>
              <a:gd name="T52" fmla="*/ 348 w 1058"/>
              <a:gd name="T53" fmla="*/ 12 h 724"/>
              <a:gd name="T54" fmla="*/ 386 w 1058"/>
              <a:gd name="T55" fmla="*/ 5 h 724"/>
              <a:gd name="T56" fmla="*/ 428 w 1058"/>
              <a:gd name="T57" fmla="*/ 16 h 724"/>
              <a:gd name="T58" fmla="*/ 471 w 1058"/>
              <a:gd name="T59" fmla="*/ 35 h 724"/>
              <a:gd name="T60" fmla="*/ 512 w 1058"/>
              <a:gd name="T61" fmla="*/ 16 h 724"/>
              <a:gd name="T62" fmla="*/ 557 w 1058"/>
              <a:gd name="T63" fmla="*/ 19 h 724"/>
              <a:gd name="T64" fmla="*/ 590 w 1058"/>
              <a:gd name="T65" fmla="*/ 40 h 724"/>
              <a:gd name="T66" fmla="*/ 625 w 1058"/>
              <a:gd name="T67" fmla="*/ 58 h 724"/>
              <a:gd name="T68" fmla="*/ 658 w 1058"/>
              <a:gd name="T69" fmla="*/ 61 h 724"/>
              <a:gd name="T70" fmla="*/ 700 w 1058"/>
              <a:gd name="T71" fmla="*/ 70 h 724"/>
              <a:gd name="T72" fmla="*/ 744 w 1058"/>
              <a:gd name="T73" fmla="*/ 77 h 724"/>
              <a:gd name="T74" fmla="*/ 782 w 1058"/>
              <a:gd name="T75" fmla="*/ 87 h 724"/>
              <a:gd name="T76" fmla="*/ 815 w 1058"/>
              <a:gd name="T77" fmla="*/ 101 h 724"/>
              <a:gd name="T78" fmla="*/ 836 w 1058"/>
              <a:gd name="T79" fmla="*/ 136 h 724"/>
              <a:gd name="T80" fmla="*/ 862 w 1058"/>
              <a:gd name="T81" fmla="*/ 147 h 724"/>
              <a:gd name="T82" fmla="*/ 894 w 1058"/>
              <a:gd name="T83" fmla="*/ 176 h 724"/>
              <a:gd name="T84" fmla="*/ 916 w 1058"/>
              <a:gd name="T85" fmla="*/ 206 h 724"/>
              <a:gd name="T86" fmla="*/ 955 w 1058"/>
              <a:gd name="T87" fmla="*/ 220 h 724"/>
              <a:gd name="T88" fmla="*/ 995 w 1058"/>
              <a:gd name="T89" fmla="*/ 239 h 724"/>
              <a:gd name="T90" fmla="*/ 1032 w 1058"/>
              <a:gd name="T91" fmla="*/ 253 h 724"/>
              <a:gd name="T92" fmla="*/ 1019 w 1058"/>
              <a:gd name="T93" fmla="*/ 293 h 724"/>
              <a:gd name="T94" fmla="*/ 988 w 1058"/>
              <a:gd name="T95" fmla="*/ 354 h 724"/>
              <a:gd name="T96" fmla="*/ 875 w 1058"/>
              <a:gd name="T97" fmla="*/ 363 h 724"/>
              <a:gd name="T98" fmla="*/ 838 w 1058"/>
              <a:gd name="T99" fmla="*/ 391 h 724"/>
              <a:gd name="T100" fmla="*/ 834 w 1058"/>
              <a:gd name="T101" fmla="*/ 431 h 724"/>
              <a:gd name="T102" fmla="*/ 780 w 1058"/>
              <a:gd name="T103" fmla="*/ 442 h 724"/>
              <a:gd name="T104" fmla="*/ 742 w 1058"/>
              <a:gd name="T105" fmla="*/ 475 h 724"/>
              <a:gd name="T106" fmla="*/ 716 w 1058"/>
              <a:gd name="T107" fmla="*/ 504 h 724"/>
              <a:gd name="T108" fmla="*/ 698 w 1058"/>
              <a:gd name="T109" fmla="*/ 546 h 724"/>
              <a:gd name="T110" fmla="*/ 622 w 1058"/>
              <a:gd name="T111" fmla="*/ 632 h 724"/>
              <a:gd name="T112" fmla="*/ 609 w 1058"/>
              <a:gd name="T113" fmla="*/ 618 h 724"/>
              <a:gd name="T114" fmla="*/ 508 w 1058"/>
              <a:gd name="T115" fmla="*/ 604 h 724"/>
              <a:gd name="T116" fmla="*/ 513 w 1058"/>
              <a:gd name="T117" fmla="*/ 670 h 724"/>
              <a:gd name="T118" fmla="*/ 510 w 1058"/>
              <a:gd name="T119" fmla="*/ 721 h 724"/>
              <a:gd name="T120" fmla="*/ 454 w 1058"/>
              <a:gd name="T121" fmla="*/ 721 h 724"/>
              <a:gd name="T122" fmla="*/ 437 w 1058"/>
              <a:gd name="T123" fmla="*/ 684 h 724"/>
              <a:gd name="T124" fmla="*/ 435 w 1058"/>
              <a:gd name="T125" fmla="*/ 62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6637"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8"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40"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1" name="Freeform 337"/>
          <p:cNvSpPr>
            <a:spLocks/>
          </p:cNvSpPr>
          <p:nvPr/>
        </p:nvSpPr>
        <p:spPr bwMode="auto">
          <a:xfrm>
            <a:off x="2917825" y="1050925"/>
            <a:ext cx="1127125" cy="939800"/>
          </a:xfrm>
          <a:custGeom>
            <a:avLst/>
            <a:gdLst>
              <a:gd name="T0" fmla="*/ 2147483647 w 710"/>
              <a:gd name="T1" fmla="*/ 0 h 592"/>
              <a:gd name="T2" fmla="*/ 2147483647 w 710"/>
              <a:gd name="T3" fmla="*/ 0 h 592"/>
              <a:gd name="T4" fmla="*/ 2147483647 w 710"/>
              <a:gd name="T5" fmla="*/ 0 h 592"/>
              <a:gd name="T6" fmla="*/ 2147483647 w 710"/>
              <a:gd name="T7" fmla="*/ 0 h 592"/>
              <a:gd name="T8" fmla="*/ 2147483647 w 710"/>
              <a:gd name="T9" fmla="*/ 0 h 592"/>
              <a:gd name="T10" fmla="*/ 2147483647 w 710"/>
              <a:gd name="T11" fmla="*/ 0 h 592"/>
              <a:gd name="T12" fmla="*/ 2147483647 w 710"/>
              <a:gd name="T13" fmla="*/ 0 h 592"/>
              <a:gd name="T14" fmla="*/ 2147483647 w 710"/>
              <a:gd name="T15" fmla="*/ 0 h 592"/>
              <a:gd name="T16" fmla="*/ 2147483647 w 710"/>
              <a:gd name="T17" fmla="*/ 0 h 592"/>
              <a:gd name="T18" fmla="*/ 2147483647 w 710"/>
              <a:gd name="T19" fmla="*/ 0 h 592"/>
              <a:gd name="T20" fmla="*/ 2147483647 w 710"/>
              <a:gd name="T21" fmla="*/ 0 h 592"/>
              <a:gd name="T22" fmla="*/ 2147483647 w 710"/>
              <a:gd name="T23" fmla="*/ 2147483647 h 592"/>
              <a:gd name="T24" fmla="*/ 2147483647 w 710"/>
              <a:gd name="T25" fmla="*/ 2147483647 h 592"/>
              <a:gd name="T26" fmla="*/ 2147483647 w 710"/>
              <a:gd name="T27" fmla="*/ 2147483647 h 592"/>
              <a:gd name="T28" fmla="*/ 2147483647 w 710"/>
              <a:gd name="T29" fmla="*/ 2147483647 h 592"/>
              <a:gd name="T30" fmla="*/ 2147483647 w 710"/>
              <a:gd name="T31" fmla="*/ 2147483647 h 592"/>
              <a:gd name="T32" fmla="*/ 2147483647 w 710"/>
              <a:gd name="T33" fmla="*/ 2147483647 h 592"/>
              <a:gd name="T34" fmla="*/ 2147483647 w 710"/>
              <a:gd name="T35" fmla="*/ 2147483647 h 592"/>
              <a:gd name="T36" fmla="*/ 2147483647 w 710"/>
              <a:gd name="T37" fmla="*/ 2147483647 h 592"/>
              <a:gd name="T38" fmla="*/ 2147483647 w 710"/>
              <a:gd name="T39" fmla="*/ 2147483647 h 592"/>
              <a:gd name="T40" fmla="*/ 2147483647 w 710"/>
              <a:gd name="T41" fmla="*/ 2147483647 h 592"/>
              <a:gd name="T42" fmla="*/ 2147483647 w 710"/>
              <a:gd name="T43" fmla="*/ 2147483647 h 592"/>
              <a:gd name="T44" fmla="*/ 2147483647 w 710"/>
              <a:gd name="T45" fmla="*/ 2147483647 h 592"/>
              <a:gd name="T46" fmla="*/ 2147483647 w 710"/>
              <a:gd name="T47" fmla="*/ 2147483647 h 592"/>
              <a:gd name="T48" fmla="*/ 2147483647 w 710"/>
              <a:gd name="T49" fmla="*/ 2147483647 h 592"/>
              <a:gd name="T50" fmla="*/ 2147483647 w 710"/>
              <a:gd name="T51" fmla="*/ 2147483647 h 592"/>
              <a:gd name="T52" fmla="*/ 2147483647 w 710"/>
              <a:gd name="T53" fmla="*/ 2147483647 h 592"/>
              <a:gd name="T54" fmla="*/ 2147483647 w 710"/>
              <a:gd name="T55" fmla="*/ 2147483647 h 592"/>
              <a:gd name="T56" fmla="*/ 2147483647 w 710"/>
              <a:gd name="T57" fmla="*/ 2147483647 h 592"/>
              <a:gd name="T58" fmla="*/ 2147483647 w 710"/>
              <a:gd name="T59" fmla="*/ 2147483647 h 592"/>
              <a:gd name="T60" fmla="*/ 2147483647 w 710"/>
              <a:gd name="T61" fmla="*/ 2147483647 h 592"/>
              <a:gd name="T62" fmla="*/ 2147483647 w 710"/>
              <a:gd name="T63" fmla="*/ 2147483647 h 592"/>
              <a:gd name="T64" fmla="*/ 2147483647 w 710"/>
              <a:gd name="T65" fmla="*/ 2147483647 h 592"/>
              <a:gd name="T66" fmla="*/ 2147483647 w 710"/>
              <a:gd name="T67" fmla="*/ 2147483647 h 592"/>
              <a:gd name="T68" fmla="*/ 2147483647 w 710"/>
              <a:gd name="T69" fmla="*/ 2147483647 h 592"/>
              <a:gd name="T70" fmla="*/ 2147483647 w 710"/>
              <a:gd name="T71" fmla="*/ 2147483647 h 592"/>
              <a:gd name="T72" fmla="*/ 2147483647 w 710"/>
              <a:gd name="T73" fmla="*/ 2147483647 h 592"/>
              <a:gd name="T74" fmla="*/ 2147483647 w 710"/>
              <a:gd name="T75" fmla="*/ 2147483647 h 592"/>
              <a:gd name="T76" fmla="*/ 2147483647 w 710"/>
              <a:gd name="T77" fmla="*/ 2147483647 h 592"/>
              <a:gd name="T78" fmla="*/ 2147483647 w 710"/>
              <a:gd name="T79" fmla="*/ 2147483647 h 592"/>
              <a:gd name="T80" fmla="*/ 2147483647 w 710"/>
              <a:gd name="T81" fmla="*/ 2147483647 h 592"/>
              <a:gd name="T82" fmla="*/ 2147483647 w 710"/>
              <a:gd name="T83" fmla="*/ 2147483647 h 592"/>
              <a:gd name="T84" fmla="*/ 2147483647 w 710"/>
              <a:gd name="T85" fmla="*/ 2147483647 h 592"/>
              <a:gd name="T86" fmla="*/ 2147483647 w 710"/>
              <a:gd name="T87" fmla="*/ 2147483647 h 592"/>
              <a:gd name="T88" fmla="*/ 0 w 710"/>
              <a:gd name="T89" fmla="*/ 2147483647 h 592"/>
              <a:gd name="T90" fmla="*/ 2147483647 w 710"/>
              <a:gd name="T91" fmla="*/ 2147483647 h 592"/>
              <a:gd name="T92" fmla="*/ 2147483647 w 710"/>
              <a:gd name="T93" fmla="*/ 2147483647 h 592"/>
              <a:gd name="T94" fmla="*/ 2147483647 w 710"/>
              <a:gd name="T95" fmla="*/ 2147483647 h 592"/>
              <a:gd name="T96" fmla="*/ 2147483647 w 710"/>
              <a:gd name="T97" fmla="*/ 2147483647 h 592"/>
              <a:gd name="T98" fmla="*/ 2147483647 w 710"/>
              <a:gd name="T99" fmla="*/ 2147483647 h 592"/>
              <a:gd name="T100" fmla="*/ 2147483647 w 710"/>
              <a:gd name="T101" fmla="*/ 2147483647 h 592"/>
              <a:gd name="T102" fmla="*/ 2147483647 w 710"/>
              <a:gd name="T103" fmla="*/ 2147483647 h 592"/>
              <a:gd name="T104" fmla="*/ 2147483647 w 710"/>
              <a:gd name="T105" fmla="*/ 2147483647 h 592"/>
              <a:gd name="T106" fmla="*/ 2147483647 w 710"/>
              <a:gd name="T107" fmla="*/ 2147483647 h 592"/>
              <a:gd name="T108" fmla="*/ 2147483647 w 710"/>
              <a:gd name="T109" fmla="*/ 2147483647 h 592"/>
              <a:gd name="T110" fmla="*/ 2147483647 w 710"/>
              <a:gd name="T111" fmla="*/ 2147483647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10"/>
              <a:gd name="T169" fmla="*/ 0 h 592"/>
              <a:gd name="T170" fmla="*/ 710 w 710"/>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10" h="592">
                <a:moveTo>
                  <a:pt x="52" y="0"/>
                </a:moveTo>
                <a:lnTo>
                  <a:pt x="57" y="0"/>
                </a:lnTo>
                <a:lnTo>
                  <a:pt x="73" y="0"/>
                </a:lnTo>
                <a:lnTo>
                  <a:pt x="78" y="0"/>
                </a:lnTo>
                <a:lnTo>
                  <a:pt x="90" y="0"/>
                </a:lnTo>
                <a:lnTo>
                  <a:pt x="101" y="0"/>
                </a:lnTo>
                <a:lnTo>
                  <a:pt x="104" y="0"/>
                </a:lnTo>
                <a:lnTo>
                  <a:pt x="113" y="0"/>
                </a:lnTo>
                <a:lnTo>
                  <a:pt x="116" y="0"/>
                </a:lnTo>
                <a:lnTo>
                  <a:pt x="123" y="0"/>
                </a:lnTo>
                <a:lnTo>
                  <a:pt x="127" y="0"/>
                </a:lnTo>
                <a:lnTo>
                  <a:pt x="134" y="0"/>
                </a:lnTo>
                <a:lnTo>
                  <a:pt x="137" y="0"/>
                </a:lnTo>
                <a:lnTo>
                  <a:pt x="141" y="0"/>
                </a:lnTo>
                <a:lnTo>
                  <a:pt x="146" y="0"/>
                </a:lnTo>
                <a:lnTo>
                  <a:pt x="153" y="0"/>
                </a:lnTo>
                <a:lnTo>
                  <a:pt x="164" y="0"/>
                </a:lnTo>
                <a:lnTo>
                  <a:pt x="174" y="0"/>
                </a:lnTo>
                <a:lnTo>
                  <a:pt x="186" y="0"/>
                </a:lnTo>
                <a:lnTo>
                  <a:pt x="205" y="0"/>
                </a:lnTo>
                <a:lnTo>
                  <a:pt x="207" y="0"/>
                </a:lnTo>
                <a:lnTo>
                  <a:pt x="209" y="0"/>
                </a:lnTo>
                <a:lnTo>
                  <a:pt x="218" y="0"/>
                </a:lnTo>
                <a:lnTo>
                  <a:pt x="219" y="0"/>
                </a:lnTo>
                <a:lnTo>
                  <a:pt x="230" y="0"/>
                </a:lnTo>
                <a:lnTo>
                  <a:pt x="240" y="0"/>
                </a:lnTo>
                <a:lnTo>
                  <a:pt x="249" y="0"/>
                </a:lnTo>
                <a:lnTo>
                  <a:pt x="253" y="0"/>
                </a:lnTo>
                <a:lnTo>
                  <a:pt x="261" y="0"/>
                </a:lnTo>
                <a:lnTo>
                  <a:pt x="263" y="0"/>
                </a:lnTo>
                <a:lnTo>
                  <a:pt x="274" y="0"/>
                </a:lnTo>
                <a:lnTo>
                  <a:pt x="275" y="0"/>
                </a:lnTo>
                <a:lnTo>
                  <a:pt x="284" y="0"/>
                </a:lnTo>
                <a:lnTo>
                  <a:pt x="287" y="0"/>
                </a:lnTo>
                <a:lnTo>
                  <a:pt x="293" y="0"/>
                </a:lnTo>
                <a:lnTo>
                  <a:pt x="296" y="0"/>
                </a:lnTo>
                <a:lnTo>
                  <a:pt x="305" y="0"/>
                </a:lnTo>
                <a:lnTo>
                  <a:pt x="307" y="0"/>
                </a:lnTo>
                <a:lnTo>
                  <a:pt x="317" y="0"/>
                </a:lnTo>
                <a:lnTo>
                  <a:pt x="319" y="0"/>
                </a:lnTo>
                <a:lnTo>
                  <a:pt x="324" y="0"/>
                </a:lnTo>
                <a:lnTo>
                  <a:pt x="328" y="0"/>
                </a:lnTo>
                <a:lnTo>
                  <a:pt x="331" y="0"/>
                </a:lnTo>
                <a:lnTo>
                  <a:pt x="336" y="0"/>
                </a:lnTo>
                <a:lnTo>
                  <a:pt x="340" y="0"/>
                </a:lnTo>
                <a:lnTo>
                  <a:pt x="342" y="0"/>
                </a:lnTo>
                <a:lnTo>
                  <a:pt x="349" y="0"/>
                </a:lnTo>
                <a:lnTo>
                  <a:pt x="352" y="0"/>
                </a:lnTo>
                <a:lnTo>
                  <a:pt x="361" y="0"/>
                </a:lnTo>
                <a:lnTo>
                  <a:pt x="363" y="0"/>
                </a:lnTo>
                <a:lnTo>
                  <a:pt x="370" y="0"/>
                </a:lnTo>
                <a:lnTo>
                  <a:pt x="373" y="0"/>
                </a:lnTo>
                <a:lnTo>
                  <a:pt x="375" y="0"/>
                </a:lnTo>
                <a:lnTo>
                  <a:pt x="380" y="0"/>
                </a:lnTo>
                <a:lnTo>
                  <a:pt x="383" y="0"/>
                </a:lnTo>
                <a:lnTo>
                  <a:pt x="392" y="0"/>
                </a:lnTo>
                <a:lnTo>
                  <a:pt x="396" y="0"/>
                </a:lnTo>
                <a:lnTo>
                  <a:pt x="401" y="0"/>
                </a:lnTo>
                <a:lnTo>
                  <a:pt x="404" y="0"/>
                </a:lnTo>
                <a:lnTo>
                  <a:pt x="406" y="0"/>
                </a:lnTo>
                <a:lnTo>
                  <a:pt x="413" y="0"/>
                </a:lnTo>
                <a:lnTo>
                  <a:pt x="417" y="0"/>
                </a:lnTo>
                <a:lnTo>
                  <a:pt x="425" y="0"/>
                </a:lnTo>
                <a:lnTo>
                  <a:pt x="427" y="0"/>
                </a:lnTo>
                <a:lnTo>
                  <a:pt x="438" y="0"/>
                </a:lnTo>
                <a:lnTo>
                  <a:pt x="439" y="0"/>
                </a:lnTo>
                <a:lnTo>
                  <a:pt x="446" y="0"/>
                </a:lnTo>
                <a:lnTo>
                  <a:pt x="448" y="0"/>
                </a:lnTo>
                <a:lnTo>
                  <a:pt x="455" y="0"/>
                </a:lnTo>
                <a:lnTo>
                  <a:pt x="455" y="145"/>
                </a:lnTo>
                <a:lnTo>
                  <a:pt x="455" y="148"/>
                </a:lnTo>
                <a:lnTo>
                  <a:pt x="455" y="152"/>
                </a:lnTo>
                <a:lnTo>
                  <a:pt x="457" y="154"/>
                </a:lnTo>
                <a:lnTo>
                  <a:pt x="462" y="154"/>
                </a:lnTo>
                <a:lnTo>
                  <a:pt x="542" y="154"/>
                </a:lnTo>
                <a:lnTo>
                  <a:pt x="705" y="155"/>
                </a:lnTo>
                <a:lnTo>
                  <a:pt x="710" y="155"/>
                </a:lnTo>
                <a:lnTo>
                  <a:pt x="710" y="283"/>
                </a:lnTo>
                <a:lnTo>
                  <a:pt x="708" y="283"/>
                </a:lnTo>
                <a:lnTo>
                  <a:pt x="706" y="283"/>
                </a:lnTo>
                <a:lnTo>
                  <a:pt x="705" y="283"/>
                </a:lnTo>
                <a:lnTo>
                  <a:pt x="703" y="284"/>
                </a:lnTo>
                <a:lnTo>
                  <a:pt x="701" y="284"/>
                </a:lnTo>
                <a:lnTo>
                  <a:pt x="699" y="284"/>
                </a:lnTo>
                <a:lnTo>
                  <a:pt x="698" y="284"/>
                </a:lnTo>
                <a:lnTo>
                  <a:pt x="696" y="283"/>
                </a:lnTo>
                <a:lnTo>
                  <a:pt x="694" y="283"/>
                </a:lnTo>
                <a:lnTo>
                  <a:pt x="692" y="283"/>
                </a:lnTo>
                <a:lnTo>
                  <a:pt x="692" y="281"/>
                </a:lnTo>
                <a:lnTo>
                  <a:pt x="692" y="279"/>
                </a:lnTo>
                <a:lnTo>
                  <a:pt x="692" y="278"/>
                </a:lnTo>
                <a:lnTo>
                  <a:pt x="692" y="276"/>
                </a:lnTo>
                <a:lnTo>
                  <a:pt x="692" y="274"/>
                </a:lnTo>
                <a:lnTo>
                  <a:pt x="691" y="272"/>
                </a:lnTo>
                <a:lnTo>
                  <a:pt x="691" y="271"/>
                </a:lnTo>
                <a:lnTo>
                  <a:pt x="691" y="269"/>
                </a:lnTo>
                <a:lnTo>
                  <a:pt x="692" y="269"/>
                </a:lnTo>
                <a:lnTo>
                  <a:pt x="692" y="267"/>
                </a:lnTo>
                <a:lnTo>
                  <a:pt x="692" y="265"/>
                </a:lnTo>
                <a:lnTo>
                  <a:pt x="691" y="265"/>
                </a:lnTo>
                <a:lnTo>
                  <a:pt x="691" y="267"/>
                </a:lnTo>
                <a:lnTo>
                  <a:pt x="691" y="269"/>
                </a:lnTo>
                <a:lnTo>
                  <a:pt x="689" y="269"/>
                </a:lnTo>
                <a:lnTo>
                  <a:pt x="689" y="271"/>
                </a:lnTo>
                <a:lnTo>
                  <a:pt x="687" y="271"/>
                </a:lnTo>
                <a:lnTo>
                  <a:pt x="685" y="272"/>
                </a:lnTo>
                <a:lnTo>
                  <a:pt x="684" y="272"/>
                </a:lnTo>
                <a:lnTo>
                  <a:pt x="682" y="272"/>
                </a:lnTo>
                <a:lnTo>
                  <a:pt x="680" y="271"/>
                </a:lnTo>
                <a:lnTo>
                  <a:pt x="678" y="271"/>
                </a:lnTo>
                <a:lnTo>
                  <a:pt x="678" y="269"/>
                </a:lnTo>
                <a:lnTo>
                  <a:pt x="677" y="269"/>
                </a:lnTo>
                <a:lnTo>
                  <a:pt x="675" y="269"/>
                </a:lnTo>
                <a:lnTo>
                  <a:pt x="673" y="269"/>
                </a:lnTo>
                <a:lnTo>
                  <a:pt x="671" y="267"/>
                </a:lnTo>
                <a:lnTo>
                  <a:pt x="670" y="267"/>
                </a:lnTo>
                <a:lnTo>
                  <a:pt x="668" y="269"/>
                </a:lnTo>
                <a:lnTo>
                  <a:pt x="666" y="269"/>
                </a:lnTo>
                <a:lnTo>
                  <a:pt x="666" y="271"/>
                </a:lnTo>
                <a:lnTo>
                  <a:pt x="664" y="271"/>
                </a:lnTo>
                <a:lnTo>
                  <a:pt x="664" y="272"/>
                </a:lnTo>
                <a:lnTo>
                  <a:pt x="663" y="272"/>
                </a:lnTo>
                <a:lnTo>
                  <a:pt x="663" y="274"/>
                </a:lnTo>
                <a:lnTo>
                  <a:pt x="661" y="274"/>
                </a:lnTo>
                <a:lnTo>
                  <a:pt x="661" y="276"/>
                </a:lnTo>
                <a:lnTo>
                  <a:pt x="659" y="276"/>
                </a:lnTo>
                <a:lnTo>
                  <a:pt x="659" y="278"/>
                </a:lnTo>
                <a:lnTo>
                  <a:pt x="657" y="278"/>
                </a:lnTo>
                <a:lnTo>
                  <a:pt x="656" y="279"/>
                </a:lnTo>
                <a:lnTo>
                  <a:pt x="654" y="279"/>
                </a:lnTo>
                <a:lnTo>
                  <a:pt x="654" y="281"/>
                </a:lnTo>
                <a:lnTo>
                  <a:pt x="652" y="281"/>
                </a:lnTo>
                <a:lnTo>
                  <a:pt x="652" y="283"/>
                </a:lnTo>
                <a:lnTo>
                  <a:pt x="652" y="284"/>
                </a:lnTo>
                <a:lnTo>
                  <a:pt x="650" y="284"/>
                </a:lnTo>
                <a:lnTo>
                  <a:pt x="650" y="286"/>
                </a:lnTo>
                <a:lnTo>
                  <a:pt x="630" y="312"/>
                </a:lnTo>
                <a:lnTo>
                  <a:pt x="610" y="337"/>
                </a:lnTo>
                <a:lnTo>
                  <a:pt x="609" y="339"/>
                </a:lnTo>
                <a:lnTo>
                  <a:pt x="609" y="353"/>
                </a:lnTo>
                <a:lnTo>
                  <a:pt x="591" y="291"/>
                </a:lnTo>
                <a:lnTo>
                  <a:pt x="584" y="258"/>
                </a:lnTo>
                <a:lnTo>
                  <a:pt x="507" y="264"/>
                </a:lnTo>
                <a:lnTo>
                  <a:pt x="474" y="326"/>
                </a:lnTo>
                <a:lnTo>
                  <a:pt x="506" y="384"/>
                </a:lnTo>
                <a:lnTo>
                  <a:pt x="507" y="398"/>
                </a:lnTo>
                <a:lnTo>
                  <a:pt x="488" y="405"/>
                </a:lnTo>
                <a:lnTo>
                  <a:pt x="472" y="407"/>
                </a:lnTo>
                <a:lnTo>
                  <a:pt x="457" y="408"/>
                </a:lnTo>
                <a:lnTo>
                  <a:pt x="429" y="412"/>
                </a:lnTo>
                <a:lnTo>
                  <a:pt x="429" y="410"/>
                </a:lnTo>
                <a:lnTo>
                  <a:pt x="436" y="314"/>
                </a:lnTo>
                <a:lnTo>
                  <a:pt x="436" y="300"/>
                </a:lnTo>
                <a:lnTo>
                  <a:pt x="438" y="274"/>
                </a:lnTo>
                <a:lnTo>
                  <a:pt x="439" y="244"/>
                </a:lnTo>
                <a:lnTo>
                  <a:pt x="439" y="243"/>
                </a:lnTo>
                <a:lnTo>
                  <a:pt x="438" y="234"/>
                </a:lnTo>
                <a:lnTo>
                  <a:pt x="439" y="225"/>
                </a:lnTo>
                <a:lnTo>
                  <a:pt x="438" y="213"/>
                </a:lnTo>
                <a:lnTo>
                  <a:pt x="436" y="192"/>
                </a:lnTo>
                <a:lnTo>
                  <a:pt x="434" y="171"/>
                </a:lnTo>
                <a:lnTo>
                  <a:pt x="434" y="169"/>
                </a:lnTo>
                <a:lnTo>
                  <a:pt x="249" y="305"/>
                </a:lnTo>
                <a:lnTo>
                  <a:pt x="207" y="337"/>
                </a:lnTo>
                <a:lnTo>
                  <a:pt x="164" y="375"/>
                </a:lnTo>
                <a:lnTo>
                  <a:pt x="148" y="387"/>
                </a:lnTo>
                <a:lnTo>
                  <a:pt x="127" y="405"/>
                </a:lnTo>
                <a:lnTo>
                  <a:pt x="123" y="410"/>
                </a:lnTo>
                <a:lnTo>
                  <a:pt x="82" y="457"/>
                </a:lnTo>
                <a:lnTo>
                  <a:pt x="80" y="459"/>
                </a:lnTo>
                <a:lnTo>
                  <a:pt x="80" y="461"/>
                </a:lnTo>
                <a:lnTo>
                  <a:pt x="78" y="463"/>
                </a:lnTo>
                <a:lnTo>
                  <a:pt x="78" y="464"/>
                </a:lnTo>
                <a:lnTo>
                  <a:pt x="76" y="464"/>
                </a:lnTo>
                <a:lnTo>
                  <a:pt x="76" y="466"/>
                </a:lnTo>
                <a:lnTo>
                  <a:pt x="76" y="468"/>
                </a:lnTo>
                <a:lnTo>
                  <a:pt x="76" y="470"/>
                </a:lnTo>
                <a:lnTo>
                  <a:pt x="76" y="471"/>
                </a:lnTo>
                <a:lnTo>
                  <a:pt x="76" y="473"/>
                </a:lnTo>
                <a:lnTo>
                  <a:pt x="76" y="475"/>
                </a:lnTo>
                <a:lnTo>
                  <a:pt x="75" y="475"/>
                </a:lnTo>
                <a:lnTo>
                  <a:pt x="73" y="475"/>
                </a:lnTo>
                <a:lnTo>
                  <a:pt x="71" y="475"/>
                </a:lnTo>
                <a:lnTo>
                  <a:pt x="69" y="475"/>
                </a:lnTo>
                <a:lnTo>
                  <a:pt x="68" y="475"/>
                </a:lnTo>
                <a:lnTo>
                  <a:pt x="66" y="475"/>
                </a:lnTo>
                <a:lnTo>
                  <a:pt x="64" y="475"/>
                </a:lnTo>
                <a:lnTo>
                  <a:pt x="62" y="475"/>
                </a:lnTo>
                <a:lnTo>
                  <a:pt x="61" y="475"/>
                </a:lnTo>
                <a:lnTo>
                  <a:pt x="59" y="475"/>
                </a:lnTo>
                <a:lnTo>
                  <a:pt x="57" y="475"/>
                </a:lnTo>
                <a:lnTo>
                  <a:pt x="55" y="475"/>
                </a:lnTo>
                <a:lnTo>
                  <a:pt x="54" y="475"/>
                </a:lnTo>
                <a:lnTo>
                  <a:pt x="52" y="475"/>
                </a:lnTo>
                <a:lnTo>
                  <a:pt x="50" y="475"/>
                </a:lnTo>
                <a:lnTo>
                  <a:pt x="48" y="475"/>
                </a:lnTo>
                <a:lnTo>
                  <a:pt x="47" y="475"/>
                </a:lnTo>
                <a:lnTo>
                  <a:pt x="45" y="473"/>
                </a:lnTo>
                <a:lnTo>
                  <a:pt x="43" y="473"/>
                </a:lnTo>
                <a:lnTo>
                  <a:pt x="45" y="473"/>
                </a:lnTo>
                <a:lnTo>
                  <a:pt x="45" y="475"/>
                </a:lnTo>
                <a:lnTo>
                  <a:pt x="45" y="476"/>
                </a:lnTo>
                <a:lnTo>
                  <a:pt x="47" y="476"/>
                </a:lnTo>
                <a:lnTo>
                  <a:pt x="47" y="478"/>
                </a:lnTo>
                <a:lnTo>
                  <a:pt x="48" y="480"/>
                </a:lnTo>
                <a:lnTo>
                  <a:pt x="48" y="482"/>
                </a:lnTo>
                <a:lnTo>
                  <a:pt x="50" y="483"/>
                </a:lnTo>
                <a:lnTo>
                  <a:pt x="50" y="485"/>
                </a:lnTo>
                <a:lnTo>
                  <a:pt x="52" y="487"/>
                </a:lnTo>
                <a:lnTo>
                  <a:pt x="52" y="489"/>
                </a:lnTo>
                <a:lnTo>
                  <a:pt x="54" y="489"/>
                </a:lnTo>
                <a:lnTo>
                  <a:pt x="54" y="490"/>
                </a:lnTo>
                <a:lnTo>
                  <a:pt x="55" y="492"/>
                </a:lnTo>
                <a:lnTo>
                  <a:pt x="55" y="494"/>
                </a:lnTo>
                <a:lnTo>
                  <a:pt x="57" y="496"/>
                </a:lnTo>
                <a:lnTo>
                  <a:pt x="57" y="497"/>
                </a:lnTo>
                <a:lnTo>
                  <a:pt x="59" y="497"/>
                </a:lnTo>
                <a:lnTo>
                  <a:pt x="59" y="499"/>
                </a:lnTo>
                <a:lnTo>
                  <a:pt x="59" y="501"/>
                </a:lnTo>
                <a:lnTo>
                  <a:pt x="61" y="501"/>
                </a:lnTo>
                <a:lnTo>
                  <a:pt x="62" y="501"/>
                </a:lnTo>
                <a:lnTo>
                  <a:pt x="61" y="508"/>
                </a:lnTo>
                <a:lnTo>
                  <a:pt x="59" y="510"/>
                </a:lnTo>
                <a:lnTo>
                  <a:pt x="59" y="513"/>
                </a:lnTo>
                <a:lnTo>
                  <a:pt x="57" y="513"/>
                </a:lnTo>
                <a:lnTo>
                  <a:pt x="55" y="515"/>
                </a:lnTo>
                <a:lnTo>
                  <a:pt x="54" y="513"/>
                </a:lnTo>
                <a:lnTo>
                  <a:pt x="50" y="513"/>
                </a:lnTo>
                <a:lnTo>
                  <a:pt x="45" y="511"/>
                </a:lnTo>
                <a:lnTo>
                  <a:pt x="41" y="511"/>
                </a:lnTo>
                <a:lnTo>
                  <a:pt x="40" y="511"/>
                </a:lnTo>
                <a:lnTo>
                  <a:pt x="38" y="511"/>
                </a:lnTo>
                <a:lnTo>
                  <a:pt x="36" y="511"/>
                </a:lnTo>
                <a:lnTo>
                  <a:pt x="34" y="511"/>
                </a:lnTo>
                <a:lnTo>
                  <a:pt x="33" y="511"/>
                </a:lnTo>
                <a:lnTo>
                  <a:pt x="31" y="510"/>
                </a:lnTo>
                <a:lnTo>
                  <a:pt x="29" y="510"/>
                </a:lnTo>
                <a:lnTo>
                  <a:pt x="26" y="510"/>
                </a:lnTo>
                <a:lnTo>
                  <a:pt x="24" y="510"/>
                </a:lnTo>
                <a:lnTo>
                  <a:pt x="22" y="511"/>
                </a:lnTo>
                <a:lnTo>
                  <a:pt x="22" y="513"/>
                </a:lnTo>
                <a:lnTo>
                  <a:pt x="20" y="515"/>
                </a:lnTo>
                <a:lnTo>
                  <a:pt x="20" y="517"/>
                </a:lnTo>
                <a:lnTo>
                  <a:pt x="20" y="518"/>
                </a:lnTo>
                <a:lnTo>
                  <a:pt x="20" y="520"/>
                </a:lnTo>
                <a:lnTo>
                  <a:pt x="19" y="524"/>
                </a:lnTo>
                <a:lnTo>
                  <a:pt x="17" y="527"/>
                </a:lnTo>
                <a:lnTo>
                  <a:pt x="17" y="529"/>
                </a:lnTo>
                <a:lnTo>
                  <a:pt x="15" y="529"/>
                </a:lnTo>
                <a:lnTo>
                  <a:pt x="14" y="532"/>
                </a:lnTo>
                <a:lnTo>
                  <a:pt x="14" y="534"/>
                </a:lnTo>
                <a:lnTo>
                  <a:pt x="12" y="534"/>
                </a:lnTo>
                <a:lnTo>
                  <a:pt x="12" y="536"/>
                </a:lnTo>
                <a:lnTo>
                  <a:pt x="10" y="538"/>
                </a:lnTo>
                <a:lnTo>
                  <a:pt x="8" y="541"/>
                </a:lnTo>
                <a:lnTo>
                  <a:pt x="7" y="543"/>
                </a:lnTo>
                <a:lnTo>
                  <a:pt x="7" y="545"/>
                </a:lnTo>
                <a:lnTo>
                  <a:pt x="5" y="546"/>
                </a:lnTo>
                <a:lnTo>
                  <a:pt x="5" y="548"/>
                </a:lnTo>
                <a:lnTo>
                  <a:pt x="7" y="548"/>
                </a:lnTo>
                <a:lnTo>
                  <a:pt x="8" y="550"/>
                </a:lnTo>
                <a:lnTo>
                  <a:pt x="10" y="552"/>
                </a:lnTo>
                <a:lnTo>
                  <a:pt x="10" y="555"/>
                </a:lnTo>
                <a:lnTo>
                  <a:pt x="8" y="557"/>
                </a:lnTo>
                <a:lnTo>
                  <a:pt x="7" y="559"/>
                </a:lnTo>
                <a:lnTo>
                  <a:pt x="5" y="559"/>
                </a:lnTo>
                <a:lnTo>
                  <a:pt x="5" y="560"/>
                </a:lnTo>
                <a:lnTo>
                  <a:pt x="3" y="560"/>
                </a:lnTo>
                <a:lnTo>
                  <a:pt x="1" y="564"/>
                </a:lnTo>
                <a:lnTo>
                  <a:pt x="0" y="566"/>
                </a:lnTo>
                <a:lnTo>
                  <a:pt x="0" y="567"/>
                </a:lnTo>
                <a:lnTo>
                  <a:pt x="0" y="569"/>
                </a:lnTo>
                <a:lnTo>
                  <a:pt x="0" y="571"/>
                </a:lnTo>
                <a:lnTo>
                  <a:pt x="0" y="572"/>
                </a:lnTo>
                <a:lnTo>
                  <a:pt x="1" y="572"/>
                </a:lnTo>
                <a:lnTo>
                  <a:pt x="1" y="571"/>
                </a:lnTo>
                <a:lnTo>
                  <a:pt x="3" y="571"/>
                </a:lnTo>
                <a:lnTo>
                  <a:pt x="3" y="569"/>
                </a:lnTo>
                <a:lnTo>
                  <a:pt x="5" y="569"/>
                </a:lnTo>
                <a:lnTo>
                  <a:pt x="5" y="567"/>
                </a:lnTo>
                <a:lnTo>
                  <a:pt x="7" y="567"/>
                </a:lnTo>
                <a:lnTo>
                  <a:pt x="8" y="567"/>
                </a:lnTo>
                <a:lnTo>
                  <a:pt x="10" y="566"/>
                </a:lnTo>
                <a:lnTo>
                  <a:pt x="12" y="566"/>
                </a:lnTo>
                <a:lnTo>
                  <a:pt x="14" y="566"/>
                </a:lnTo>
                <a:lnTo>
                  <a:pt x="15" y="566"/>
                </a:lnTo>
                <a:lnTo>
                  <a:pt x="19" y="564"/>
                </a:lnTo>
                <a:lnTo>
                  <a:pt x="20" y="564"/>
                </a:lnTo>
                <a:lnTo>
                  <a:pt x="22" y="566"/>
                </a:lnTo>
                <a:lnTo>
                  <a:pt x="22" y="567"/>
                </a:lnTo>
                <a:lnTo>
                  <a:pt x="22" y="569"/>
                </a:lnTo>
                <a:lnTo>
                  <a:pt x="22" y="571"/>
                </a:lnTo>
                <a:lnTo>
                  <a:pt x="22" y="572"/>
                </a:lnTo>
                <a:lnTo>
                  <a:pt x="22" y="574"/>
                </a:lnTo>
                <a:lnTo>
                  <a:pt x="20" y="576"/>
                </a:lnTo>
                <a:lnTo>
                  <a:pt x="22" y="576"/>
                </a:lnTo>
                <a:lnTo>
                  <a:pt x="24" y="578"/>
                </a:lnTo>
                <a:lnTo>
                  <a:pt x="26" y="578"/>
                </a:lnTo>
                <a:lnTo>
                  <a:pt x="27" y="579"/>
                </a:lnTo>
                <a:lnTo>
                  <a:pt x="29" y="578"/>
                </a:lnTo>
                <a:lnTo>
                  <a:pt x="29" y="576"/>
                </a:lnTo>
                <a:lnTo>
                  <a:pt x="31" y="576"/>
                </a:lnTo>
                <a:lnTo>
                  <a:pt x="31" y="574"/>
                </a:lnTo>
                <a:lnTo>
                  <a:pt x="33" y="572"/>
                </a:lnTo>
                <a:lnTo>
                  <a:pt x="34" y="572"/>
                </a:lnTo>
                <a:lnTo>
                  <a:pt x="34" y="574"/>
                </a:lnTo>
                <a:lnTo>
                  <a:pt x="36" y="574"/>
                </a:lnTo>
                <a:lnTo>
                  <a:pt x="36" y="576"/>
                </a:lnTo>
                <a:lnTo>
                  <a:pt x="38" y="578"/>
                </a:lnTo>
                <a:lnTo>
                  <a:pt x="40" y="579"/>
                </a:lnTo>
                <a:lnTo>
                  <a:pt x="41" y="579"/>
                </a:lnTo>
                <a:lnTo>
                  <a:pt x="43" y="579"/>
                </a:lnTo>
                <a:lnTo>
                  <a:pt x="45" y="579"/>
                </a:lnTo>
                <a:lnTo>
                  <a:pt x="47" y="579"/>
                </a:lnTo>
                <a:lnTo>
                  <a:pt x="48" y="578"/>
                </a:lnTo>
                <a:lnTo>
                  <a:pt x="50" y="578"/>
                </a:lnTo>
                <a:lnTo>
                  <a:pt x="52" y="576"/>
                </a:lnTo>
                <a:lnTo>
                  <a:pt x="54" y="576"/>
                </a:lnTo>
                <a:lnTo>
                  <a:pt x="55" y="576"/>
                </a:lnTo>
                <a:lnTo>
                  <a:pt x="57" y="576"/>
                </a:lnTo>
                <a:lnTo>
                  <a:pt x="59" y="576"/>
                </a:lnTo>
                <a:lnTo>
                  <a:pt x="61" y="576"/>
                </a:lnTo>
                <a:lnTo>
                  <a:pt x="62" y="576"/>
                </a:lnTo>
                <a:lnTo>
                  <a:pt x="62" y="578"/>
                </a:lnTo>
                <a:lnTo>
                  <a:pt x="62" y="579"/>
                </a:lnTo>
                <a:lnTo>
                  <a:pt x="62" y="581"/>
                </a:lnTo>
                <a:lnTo>
                  <a:pt x="64" y="583"/>
                </a:lnTo>
                <a:lnTo>
                  <a:pt x="66" y="583"/>
                </a:lnTo>
                <a:lnTo>
                  <a:pt x="66" y="585"/>
                </a:lnTo>
                <a:lnTo>
                  <a:pt x="68" y="586"/>
                </a:lnTo>
                <a:lnTo>
                  <a:pt x="68" y="588"/>
                </a:lnTo>
                <a:lnTo>
                  <a:pt x="68" y="590"/>
                </a:lnTo>
                <a:lnTo>
                  <a:pt x="66" y="592"/>
                </a:lnTo>
                <a:lnTo>
                  <a:pt x="64" y="592"/>
                </a:lnTo>
                <a:lnTo>
                  <a:pt x="62" y="592"/>
                </a:lnTo>
                <a:lnTo>
                  <a:pt x="57" y="588"/>
                </a:lnTo>
                <a:lnTo>
                  <a:pt x="55" y="590"/>
                </a:lnTo>
                <a:lnTo>
                  <a:pt x="54" y="590"/>
                </a:lnTo>
                <a:lnTo>
                  <a:pt x="50" y="59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338"/>
          <p:cNvSpPr>
            <a:spLocks/>
          </p:cNvSpPr>
          <p:nvPr/>
        </p:nvSpPr>
        <p:spPr bwMode="auto">
          <a:xfrm>
            <a:off x="1825625" y="2028825"/>
            <a:ext cx="1149350" cy="2122488"/>
          </a:xfrm>
          <a:custGeom>
            <a:avLst/>
            <a:gdLst>
              <a:gd name="T0" fmla="*/ 576 w 724"/>
              <a:gd name="T1" fmla="*/ 897 h 1337"/>
              <a:gd name="T2" fmla="*/ 555 w 724"/>
              <a:gd name="T3" fmla="*/ 850 h 1337"/>
              <a:gd name="T4" fmla="*/ 520 w 724"/>
              <a:gd name="T5" fmla="*/ 836 h 1337"/>
              <a:gd name="T6" fmla="*/ 487 w 724"/>
              <a:gd name="T7" fmla="*/ 812 h 1337"/>
              <a:gd name="T8" fmla="*/ 358 w 724"/>
              <a:gd name="T9" fmla="*/ 794 h 1337"/>
              <a:gd name="T10" fmla="*/ 318 w 724"/>
              <a:gd name="T11" fmla="*/ 834 h 1337"/>
              <a:gd name="T12" fmla="*/ 260 w 724"/>
              <a:gd name="T13" fmla="*/ 841 h 1337"/>
              <a:gd name="T14" fmla="*/ 222 w 724"/>
              <a:gd name="T15" fmla="*/ 854 h 1337"/>
              <a:gd name="T16" fmla="*/ 258 w 724"/>
              <a:gd name="T17" fmla="*/ 895 h 1337"/>
              <a:gd name="T18" fmla="*/ 269 w 724"/>
              <a:gd name="T19" fmla="*/ 953 h 1337"/>
              <a:gd name="T20" fmla="*/ 281 w 724"/>
              <a:gd name="T21" fmla="*/ 1011 h 1337"/>
              <a:gd name="T22" fmla="*/ 300 w 724"/>
              <a:gd name="T23" fmla="*/ 1072 h 1337"/>
              <a:gd name="T24" fmla="*/ 347 w 724"/>
              <a:gd name="T25" fmla="*/ 1138 h 1337"/>
              <a:gd name="T26" fmla="*/ 354 w 724"/>
              <a:gd name="T27" fmla="*/ 1189 h 1337"/>
              <a:gd name="T28" fmla="*/ 323 w 724"/>
              <a:gd name="T29" fmla="*/ 1220 h 1337"/>
              <a:gd name="T30" fmla="*/ 220 w 724"/>
              <a:gd name="T31" fmla="*/ 1334 h 1337"/>
              <a:gd name="T32" fmla="*/ 164 w 724"/>
              <a:gd name="T33" fmla="*/ 1300 h 1337"/>
              <a:gd name="T34" fmla="*/ 120 w 724"/>
              <a:gd name="T35" fmla="*/ 1255 h 1337"/>
              <a:gd name="T36" fmla="*/ 89 w 724"/>
              <a:gd name="T37" fmla="*/ 1196 h 1337"/>
              <a:gd name="T38" fmla="*/ 66 w 724"/>
              <a:gd name="T39" fmla="*/ 1135 h 1337"/>
              <a:gd name="T40" fmla="*/ 52 w 724"/>
              <a:gd name="T41" fmla="*/ 1067 h 1337"/>
              <a:gd name="T42" fmla="*/ 80 w 724"/>
              <a:gd name="T43" fmla="*/ 1012 h 1337"/>
              <a:gd name="T44" fmla="*/ 94 w 724"/>
              <a:gd name="T45" fmla="*/ 948 h 1337"/>
              <a:gd name="T46" fmla="*/ 68 w 724"/>
              <a:gd name="T47" fmla="*/ 885 h 1337"/>
              <a:gd name="T48" fmla="*/ 49 w 724"/>
              <a:gd name="T49" fmla="*/ 822 h 1337"/>
              <a:gd name="T50" fmla="*/ 23 w 724"/>
              <a:gd name="T51" fmla="*/ 765 h 1337"/>
              <a:gd name="T52" fmla="*/ 3 w 724"/>
              <a:gd name="T53" fmla="*/ 703 h 1337"/>
              <a:gd name="T54" fmla="*/ 10 w 724"/>
              <a:gd name="T55" fmla="*/ 632 h 1337"/>
              <a:gd name="T56" fmla="*/ 31 w 724"/>
              <a:gd name="T57" fmla="*/ 571 h 1337"/>
              <a:gd name="T58" fmla="*/ 80 w 724"/>
              <a:gd name="T59" fmla="*/ 543 h 1337"/>
              <a:gd name="T60" fmla="*/ 145 w 724"/>
              <a:gd name="T61" fmla="*/ 543 h 1337"/>
              <a:gd name="T62" fmla="*/ 187 w 724"/>
              <a:gd name="T63" fmla="*/ 512 h 1337"/>
              <a:gd name="T64" fmla="*/ 237 w 724"/>
              <a:gd name="T65" fmla="*/ 475 h 1337"/>
              <a:gd name="T66" fmla="*/ 277 w 724"/>
              <a:gd name="T67" fmla="*/ 424 h 1337"/>
              <a:gd name="T68" fmla="*/ 302 w 724"/>
              <a:gd name="T69" fmla="*/ 367 h 1337"/>
              <a:gd name="T70" fmla="*/ 335 w 724"/>
              <a:gd name="T71" fmla="*/ 318 h 1337"/>
              <a:gd name="T72" fmla="*/ 359 w 724"/>
              <a:gd name="T73" fmla="*/ 281 h 1337"/>
              <a:gd name="T74" fmla="*/ 386 w 724"/>
              <a:gd name="T75" fmla="*/ 229 h 1337"/>
              <a:gd name="T76" fmla="*/ 440 w 724"/>
              <a:gd name="T77" fmla="*/ 201 h 1337"/>
              <a:gd name="T78" fmla="*/ 454 w 724"/>
              <a:gd name="T79" fmla="*/ 162 h 1337"/>
              <a:gd name="T80" fmla="*/ 503 w 724"/>
              <a:gd name="T81" fmla="*/ 140 h 1337"/>
              <a:gd name="T82" fmla="*/ 501 w 724"/>
              <a:gd name="T83" fmla="*/ 84 h 1337"/>
              <a:gd name="T84" fmla="*/ 518 w 724"/>
              <a:gd name="T85" fmla="*/ 33 h 1337"/>
              <a:gd name="T86" fmla="*/ 564 w 724"/>
              <a:gd name="T87" fmla="*/ 4 h 1337"/>
              <a:gd name="T88" fmla="*/ 585 w 724"/>
              <a:gd name="T89" fmla="*/ 54 h 1337"/>
              <a:gd name="T90" fmla="*/ 564 w 724"/>
              <a:gd name="T91" fmla="*/ 103 h 1337"/>
              <a:gd name="T92" fmla="*/ 576 w 724"/>
              <a:gd name="T93" fmla="*/ 119 h 1337"/>
              <a:gd name="T94" fmla="*/ 604 w 724"/>
              <a:gd name="T95" fmla="*/ 166 h 1337"/>
              <a:gd name="T96" fmla="*/ 626 w 724"/>
              <a:gd name="T97" fmla="*/ 225 h 1337"/>
              <a:gd name="T98" fmla="*/ 633 w 724"/>
              <a:gd name="T99" fmla="*/ 276 h 1337"/>
              <a:gd name="T100" fmla="*/ 665 w 724"/>
              <a:gd name="T101" fmla="*/ 325 h 1337"/>
              <a:gd name="T102" fmla="*/ 682 w 724"/>
              <a:gd name="T103" fmla="*/ 377 h 1337"/>
              <a:gd name="T104" fmla="*/ 675 w 724"/>
              <a:gd name="T105" fmla="*/ 424 h 1337"/>
              <a:gd name="T106" fmla="*/ 681 w 724"/>
              <a:gd name="T107" fmla="*/ 480 h 1337"/>
              <a:gd name="T108" fmla="*/ 702 w 724"/>
              <a:gd name="T109" fmla="*/ 534 h 1337"/>
              <a:gd name="T110" fmla="*/ 717 w 724"/>
              <a:gd name="T111" fmla="*/ 573 h 1337"/>
              <a:gd name="T112" fmla="*/ 715 w 724"/>
              <a:gd name="T113" fmla="*/ 623 h 1337"/>
              <a:gd name="T114" fmla="*/ 693 w 724"/>
              <a:gd name="T115" fmla="*/ 660 h 1337"/>
              <a:gd name="T116" fmla="*/ 656 w 724"/>
              <a:gd name="T117" fmla="*/ 705 h 1337"/>
              <a:gd name="T118" fmla="*/ 640 w 724"/>
              <a:gd name="T119" fmla="*/ 740 h 1337"/>
              <a:gd name="T120" fmla="*/ 625 w 724"/>
              <a:gd name="T121" fmla="*/ 796 h 1337"/>
              <a:gd name="T122" fmla="*/ 630 w 724"/>
              <a:gd name="T123" fmla="*/ 850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43"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4"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5"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47"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8"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50"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1"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2"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3"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4"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5"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6"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57"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8"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9"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0"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61"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2"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3"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4"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5"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6"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7"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8"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9"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0"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1"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2"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3"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74"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5"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6"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7"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8"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9"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Freeform 376"/>
          <p:cNvSpPr>
            <a:spLocks/>
          </p:cNvSpPr>
          <p:nvPr/>
        </p:nvSpPr>
        <p:spPr bwMode="auto">
          <a:xfrm>
            <a:off x="4770438" y="2359025"/>
            <a:ext cx="1712912" cy="1365250"/>
          </a:xfrm>
          <a:custGeom>
            <a:avLst/>
            <a:gdLst>
              <a:gd name="T0" fmla="*/ 955 w 1079"/>
              <a:gd name="T1" fmla="*/ 520 h 860"/>
              <a:gd name="T2" fmla="*/ 907 w 1079"/>
              <a:gd name="T3" fmla="*/ 527 h 860"/>
              <a:gd name="T4" fmla="*/ 867 w 1079"/>
              <a:gd name="T5" fmla="*/ 572 h 860"/>
              <a:gd name="T6" fmla="*/ 824 w 1079"/>
              <a:gd name="T7" fmla="*/ 687 h 860"/>
              <a:gd name="T8" fmla="*/ 700 w 1079"/>
              <a:gd name="T9" fmla="*/ 846 h 860"/>
              <a:gd name="T10" fmla="*/ 581 w 1079"/>
              <a:gd name="T11" fmla="*/ 776 h 860"/>
              <a:gd name="T12" fmla="*/ 480 w 1079"/>
              <a:gd name="T13" fmla="*/ 691 h 860"/>
              <a:gd name="T14" fmla="*/ 466 w 1079"/>
              <a:gd name="T15" fmla="*/ 625 h 860"/>
              <a:gd name="T16" fmla="*/ 487 w 1079"/>
              <a:gd name="T17" fmla="*/ 572 h 860"/>
              <a:gd name="T18" fmla="*/ 499 w 1079"/>
              <a:gd name="T19" fmla="*/ 509 h 860"/>
              <a:gd name="T20" fmla="*/ 504 w 1079"/>
              <a:gd name="T21" fmla="*/ 450 h 860"/>
              <a:gd name="T22" fmla="*/ 494 w 1079"/>
              <a:gd name="T23" fmla="*/ 380 h 860"/>
              <a:gd name="T24" fmla="*/ 485 w 1079"/>
              <a:gd name="T25" fmla="*/ 255 h 860"/>
              <a:gd name="T26" fmla="*/ 394 w 1079"/>
              <a:gd name="T27" fmla="*/ 276 h 860"/>
              <a:gd name="T28" fmla="*/ 354 w 1079"/>
              <a:gd name="T29" fmla="*/ 304 h 860"/>
              <a:gd name="T30" fmla="*/ 316 w 1079"/>
              <a:gd name="T31" fmla="*/ 319 h 860"/>
              <a:gd name="T32" fmla="*/ 271 w 1079"/>
              <a:gd name="T33" fmla="*/ 351 h 860"/>
              <a:gd name="T34" fmla="*/ 267 w 1079"/>
              <a:gd name="T35" fmla="*/ 391 h 860"/>
              <a:gd name="T36" fmla="*/ 213 w 1079"/>
              <a:gd name="T37" fmla="*/ 476 h 860"/>
              <a:gd name="T38" fmla="*/ 155 w 1079"/>
              <a:gd name="T39" fmla="*/ 476 h 860"/>
              <a:gd name="T40" fmla="*/ 119 w 1079"/>
              <a:gd name="T41" fmla="*/ 436 h 860"/>
              <a:gd name="T42" fmla="*/ 96 w 1079"/>
              <a:gd name="T43" fmla="*/ 408 h 860"/>
              <a:gd name="T44" fmla="*/ 65 w 1079"/>
              <a:gd name="T45" fmla="*/ 372 h 860"/>
              <a:gd name="T46" fmla="*/ 24 w 1079"/>
              <a:gd name="T47" fmla="*/ 331 h 860"/>
              <a:gd name="T48" fmla="*/ 11 w 1079"/>
              <a:gd name="T49" fmla="*/ 295 h 860"/>
              <a:gd name="T50" fmla="*/ 33 w 1079"/>
              <a:gd name="T51" fmla="*/ 249 h 860"/>
              <a:gd name="T52" fmla="*/ 33 w 1079"/>
              <a:gd name="T53" fmla="*/ 188 h 860"/>
              <a:gd name="T54" fmla="*/ 52 w 1079"/>
              <a:gd name="T55" fmla="*/ 136 h 860"/>
              <a:gd name="T56" fmla="*/ 94 w 1079"/>
              <a:gd name="T57" fmla="*/ 106 h 860"/>
              <a:gd name="T58" fmla="*/ 155 w 1079"/>
              <a:gd name="T59" fmla="*/ 82 h 860"/>
              <a:gd name="T60" fmla="*/ 197 w 1079"/>
              <a:gd name="T61" fmla="*/ 64 h 860"/>
              <a:gd name="T62" fmla="*/ 243 w 1079"/>
              <a:gd name="T63" fmla="*/ 87 h 860"/>
              <a:gd name="T64" fmla="*/ 281 w 1079"/>
              <a:gd name="T65" fmla="*/ 98 h 860"/>
              <a:gd name="T66" fmla="*/ 288 w 1079"/>
              <a:gd name="T67" fmla="*/ 45 h 860"/>
              <a:gd name="T68" fmla="*/ 309 w 1079"/>
              <a:gd name="T69" fmla="*/ 113 h 860"/>
              <a:gd name="T70" fmla="*/ 354 w 1079"/>
              <a:gd name="T71" fmla="*/ 66 h 860"/>
              <a:gd name="T72" fmla="*/ 386 w 1079"/>
              <a:gd name="T73" fmla="*/ 101 h 860"/>
              <a:gd name="T74" fmla="*/ 417 w 1079"/>
              <a:gd name="T75" fmla="*/ 150 h 860"/>
              <a:gd name="T76" fmla="*/ 485 w 1079"/>
              <a:gd name="T77" fmla="*/ 241 h 860"/>
              <a:gd name="T78" fmla="*/ 494 w 1079"/>
              <a:gd name="T79" fmla="*/ 173 h 860"/>
              <a:gd name="T80" fmla="*/ 489 w 1079"/>
              <a:gd name="T81" fmla="*/ 117 h 860"/>
              <a:gd name="T82" fmla="*/ 538 w 1079"/>
              <a:gd name="T83" fmla="*/ 117 h 860"/>
              <a:gd name="T84" fmla="*/ 571 w 1079"/>
              <a:gd name="T85" fmla="*/ 85 h 860"/>
              <a:gd name="T86" fmla="*/ 607 w 1079"/>
              <a:gd name="T87" fmla="*/ 59 h 860"/>
              <a:gd name="T88" fmla="*/ 647 w 1079"/>
              <a:gd name="T89" fmla="*/ 57 h 860"/>
              <a:gd name="T90" fmla="*/ 681 w 1079"/>
              <a:gd name="T91" fmla="*/ 42 h 860"/>
              <a:gd name="T92" fmla="*/ 726 w 1079"/>
              <a:gd name="T93" fmla="*/ 19 h 860"/>
              <a:gd name="T94" fmla="*/ 771 w 1079"/>
              <a:gd name="T95" fmla="*/ 7 h 860"/>
              <a:gd name="T96" fmla="*/ 817 w 1079"/>
              <a:gd name="T97" fmla="*/ 16 h 860"/>
              <a:gd name="T98" fmla="*/ 834 w 1079"/>
              <a:gd name="T99" fmla="*/ 56 h 860"/>
              <a:gd name="T100" fmla="*/ 873 w 1079"/>
              <a:gd name="T101" fmla="*/ 49 h 860"/>
              <a:gd name="T102" fmla="*/ 871 w 1079"/>
              <a:gd name="T103" fmla="*/ 66 h 860"/>
              <a:gd name="T104" fmla="*/ 869 w 1079"/>
              <a:gd name="T105" fmla="*/ 108 h 860"/>
              <a:gd name="T106" fmla="*/ 878 w 1079"/>
              <a:gd name="T107" fmla="*/ 155 h 860"/>
              <a:gd name="T108" fmla="*/ 888 w 1079"/>
              <a:gd name="T109" fmla="*/ 204 h 860"/>
              <a:gd name="T110" fmla="*/ 888 w 1079"/>
              <a:gd name="T111" fmla="*/ 249 h 860"/>
              <a:gd name="T112" fmla="*/ 888 w 1079"/>
              <a:gd name="T113" fmla="*/ 302 h 860"/>
              <a:gd name="T114" fmla="*/ 913 w 1079"/>
              <a:gd name="T115" fmla="*/ 344 h 860"/>
              <a:gd name="T116" fmla="*/ 956 w 1079"/>
              <a:gd name="T117" fmla="*/ 370 h 860"/>
              <a:gd name="T118" fmla="*/ 1000 w 1079"/>
              <a:gd name="T119" fmla="*/ 379 h 860"/>
              <a:gd name="T120" fmla="*/ 1045 w 1079"/>
              <a:gd name="T121" fmla="*/ 386 h 860"/>
              <a:gd name="T122" fmla="*/ 1047 w 1079"/>
              <a:gd name="T123" fmla="*/ 46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20000"/>
              <a:lumOff val="80000"/>
            </a:schemeClr>
          </a:solidFill>
          <a:ln>
            <a:solidFill>
              <a:schemeClr val="tx2">
                <a:lumMod val="20000"/>
                <a:lumOff val="80000"/>
              </a:schemeClr>
            </a:solidFill>
          </a:ln>
        </p:spPr>
        <p:txBody>
          <a:bodyPr/>
          <a:lstStyle/>
          <a:p>
            <a:pPr>
              <a:defRPr/>
            </a:pPr>
            <a:endParaRPr lang="en-US">
              <a:latin typeface="Calibri" pitchFamily="34" charset="0"/>
              <a:cs typeface="Arial" charset="0"/>
            </a:endParaRPr>
          </a:p>
        </p:txBody>
      </p:sp>
      <p:sp>
        <p:nvSpPr>
          <p:cNvPr id="26681"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2"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3"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 name="Freeform 380"/>
          <p:cNvSpPr>
            <a:spLocks/>
          </p:cNvSpPr>
          <p:nvPr/>
        </p:nvSpPr>
        <p:spPr bwMode="auto">
          <a:xfrm>
            <a:off x="3640138" y="1050925"/>
            <a:ext cx="1397000" cy="800100"/>
          </a:xfrm>
          <a:custGeom>
            <a:avLst/>
            <a:gdLst>
              <a:gd name="T0" fmla="*/ 384 w 880"/>
              <a:gd name="T1" fmla="*/ 401 h 504"/>
              <a:gd name="T2" fmla="*/ 363 w 880"/>
              <a:gd name="T3" fmla="*/ 403 h 504"/>
              <a:gd name="T4" fmla="*/ 150 w 880"/>
              <a:gd name="T5" fmla="*/ 407 h 504"/>
              <a:gd name="T6" fmla="*/ 195 w 880"/>
              <a:gd name="T7" fmla="*/ 286 h 504"/>
              <a:gd name="T8" fmla="*/ 208 w 880"/>
              <a:gd name="T9" fmla="*/ 274 h 504"/>
              <a:gd name="T10" fmla="*/ 223 w 880"/>
              <a:gd name="T11" fmla="*/ 271 h 504"/>
              <a:gd name="T12" fmla="*/ 237 w 880"/>
              <a:gd name="T13" fmla="*/ 269 h 504"/>
              <a:gd name="T14" fmla="*/ 244 w 880"/>
              <a:gd name="T15" fmla="*/ 284 h 504"/>
              <a:gd name="T16" fmla="*/ 0 w 880"/>
              <a:gd name="T17" fmla="*/ 148 h 504"/>
              <a:gd name="T18" fmla="*/ 35 w 880"/>
              <a:gd name="T19" fmla="*/ 0 h 504"/>
              <a:gd name="T20" fmla="*/ 84 w 880"/>
              <a:gd name="T21" fmla="*/ 0 h 504"/>
              <a:gd name="T22" fmla="*/ 140 w 880"/>
              <a:gd name="T23" fmla="*/ 0 h 504"/>
              <a:gd name="T24" fmla="*/ 220 w 880"/>
              <a:gd name="T25" fmla="*/ 0 h 504"/>
              <a:gd name="T26" fmla="*/ 311 w 880"/>
              <a:gd name="T27" fmla="*/ 0 h 504"/>
              <a:gd name="T28" fmla="*/ 424 w 880"/>
              <a:gd name="T29" fmla="*/ 0 h 504"/>
              <a:gd name="T30" fmla="*/ 447 w 880"/>
              <a:gd name="T31" fmla="*/ 12 h 504"/>
              <a:gd name="T32" fmla="*/ 478 w 880"/>
              <a:gd name="T33" fmla="*/ 30 h 504"/>
              <a:gd name="T34" fmla="*/ 508 w 880"/>
              <a:gd name="T35" fmla="*/ 47 h 504"/>
              <a:gd name="T36" fmla="*/ 539 w 880"/>
              <a:gd name="T37" fmla="*/ 63 h 504"/>
              <a:gd name="T38" fmla="*/ 569 w 880"/>
              <a:gd name="T39" fmla="*/ 80 h 504"/>
              <a:gd name="T40" fmla="*/ 597 w 880"/>
              <a:gd name="T41" fmla="*/ 96 h 504"/>
              <a:gd name="T42" fmla="*/ 628 w 880"/>
              <a:gd name="T43" fmla="*/ 113 h 504"/>
              <a:gd name="T44" fmla="*/ 658 w 880"/>
              <a:gd name="T45" fmla="*/ 131 h 504"/>
              <a:gd name="T46" fmla="*/ 688 w 880"/>
              <a:gd name="T47" fmla="*/ 147 h 504"/>
              <a:gd name="T48" fmla="*/ 719 w 880"/>
              <a:gd name="T49" fmla="*/ 164 h 504"/>
              <a:gd name="T50" fmla="*/ 749 w 880"/>
              <a:gd name="T51" fmla="*/ 182 h 504"/>
              <a:gd name="T52" fmla="*/ 777 w 880"/>
              <a:gd name="T53" fmla="*/ 197 h 504"/>
              <a:gd name="T54" fmla="*/ 808 w 880"/>
              <a:gd name="T55" fmla="*/ 215 h 504"/>
              <a:gd name="T56" fmla="*/ 838 w 880"/>
              <a:gd name="T57" fmla="*/ 230 h 504"/>
              <a:gd name="T58" fmla="*/ 843 w 880"/>
              <a:gd name="T59" fmla="*/ 260 h 504"/>
              <a:gd name="T60" fmla="*/ 841 w 880"/>
              <a:gd name="T61" fmla="*/ 281 h 504"/>
              <a:gd name="T62" fmla="*/ 838 w 880"/>
              <a:gd name="T63" fmla="*/ 304 h 504"/>
              <a:gd name="T64" fmla="*/ 834 w 880"/>
              <a:gd name="T65" fmla="*/ 326 h 504"/>
              <a:gd name="T66" fmla="*/ 836 w 880"/>
              <a:gd name="T67" fmla="*/ 349 h 504"/>
              <a:gd name="T68" fmla="*/ 838 w 880"/>
              <a:gd name="T69" fmla="*/ 372 h 504"/>
              <a:gd name="T70" fmla="*/ 843 w 880"/>
              <a:gd name="T71" fmla="*/ 389 h 504"/>
              <a:gd name="T72" fmla="*/ 864 w 880"/>
              <a:gd name="T73" fmla="*/ 396 h 504"/>
              <a:gd name="T74" fmla="*/ 878 w 880"/>
              <a:gd name="T75" fmla="*/ 405 h 504"/>
              <a:gd name="T76" fmla="*/ 874 w 880"/>
              <a:gd name="T77" fmla="*/ 424 h 504"/>
              <a:gd name="T78" fmla="*/ 866 w 880"/>
              <a:gd name="T79" fmla="*/ 445 h 504"/>
              <a:gd name="T80" fmla="*/ 850 w 880"/>
              <a:gd name="T81" fmla="*/ 459 h 504"/>
              <a:gd name="T82" fmla="*/ 815 w 880"/>
              <a:gd name="T83" fmla="*/ 501 h 504"/>
              <a:gd name="T84" fmla="*/ 792 w 880"/>
              <a:gd name="T85" fmla="*/ 501 h 504"/>
              <a:gd name="T86" fmla="*/ 770 w 880"/>
              <a:gd name="T87" fmla="*/ 501 h 504"/>
              <a:gd name="T88" fmla="*/ 747 w 880"/>
              <a:gd name="T89" fmla="*/ 501 h 504"/>
              <a:gd name="T90" fmla="*/ 726 w 880"/>
              <a:gd name="T91" fmla="*/ 503 h 504"/>
              <a:gd name="T92" fmla="*/ 703 w 880"/>
              <a:gd name="T93" fmla="*/ 503 h 504"/>
              <a:gd name="T94" fmla="*/ 681 w 880"/>
              <a:gd name="T95" fmla="*/ 503 h 504"/>
              <a:gd name="T96" fmla="*/ 658 w 880"/>
              <a:gd name="T97" fmla="*/ 503 h 504"/>
              <a:gd name="T98" fmla="*/ 640 w 880"/>
              <a:gd name="T99" fmla="*/ 501 h 504"/>
              <a:gd name="T100" fmla="*/ 628 w 880"/>
              <a:gd name="T101" fmla="*/ 492 h 504"/>
              <a:gd name="T102" fmla="*/ 611 w 880"/>
              <a:gd name="T103" fmla="*/ 480 h 504"/>
              <a:gd name="T104" fmla="*/ 590 w 880"/>
              <a:gd name="T105" fmla="*/ 483 h 504"/>
              <a:gd name="T106" fmla="*/ 578 w 880"/>
              <a:gd name="T107" fmla="*/ 466 h 504"/>
              <a:gd name="T108" fmla="*/ 562 w 880"/>
              <a:gd name="T109" fmla="*/ 454 h 504"/>
              <a:gd name="T110" fmla="*/ 541 w 880"/>
              <a:gd name="T111" fmla="*/ 443 h 504"/>
              <a:gd name="T112" fmla="*/ 525 w 880"/>
              <a:gd name="T113" fmla="*/ 428 h 504"/>
              <a:gd name="T114" fmla="*/ 508 w 880"/>
              <a:gd name="T115" fmla="*/ 419 h 504"/>
              <a:gd name="T116" fmla="*/ 489 w 880"/>
              <a:gd name="T117" fmla="*/ 408 h 504"/>
              <a:gd name="T118" fmla="*/ 466 w 880"/>
              <a:gd name="T119" fmla="*/ 403 h 504"/>
              <a:gd name="T120" fmla="*/ 450 w 880"/>
              <a:gd name="T121" fmla="*/ 394 h 504"/>
              <a:gd name="T122" fmla="*/ 435 w 880"/>
              <a:gd name="T123" fmla="*/ 382 h 504"/>
              <a:gd name="T124" fmla="*/ 421 w 880"/>
              <a:gd name="T125" fmla="*/ 39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63"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6686"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7"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89"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0"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1"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Freeform 388"/>
          <p:cNvSpPr>
            <a:spLocks noEditPoints="1"/>
          </p:cNvSpPr>
          <p:nvPr/>
        </p:nvSpPr>
        <p:spPr bwMode="auto">
          <a:xfrm>
            <a:off x="6443663" y="5921375"/>
            <a:ext cx="1311275" cy="690563"/>
          </a:xfrm>
          <a:custGeom>
            <a:avLst/>
            <a:gdLst>
              <a:gd name="T0" fmla="*/ 791 w 826"/>
              <a:gd name="T1" fmla="*/ 47 h 435"/>
              <a:gd name="T2" fmla="*/ 688 w 826"/>
              <a:gd name="T3" fmla="*/ 7 h 435"/>
              <a:gd name="T4" fmla="*/ 719 w 826"/>
              <a:gd name="T5" fmla="*/ 25 h 435"/>
              <a:gd name="T6" fmla="*/ 712 w 826"/>
              <a:gd name="T7" fmla="*/ 51 h 435"/>
              <a:gd name="T8" fmla="*/ 726 w 826"/>
              <a:gd name="T9" fmla="*/ 53 h 435"/>
              <a:gd name="T10" fmla="*/ 743 w 826"/>
              <a:gd name="T11" fmla="*/ 49 h 435"/>
              <a:gd name="T12" fmla="*/ 749 w 826"/>
              <a:gd name="T13" fmla="*/ 51 h 435"/>
              <a:gd name="T14" fmla="*/ 754 w 826"/>
              <a:gd name="T15" fmla="*/ 44 h 435"/>
              <a:gd name="T16" fmla="*/ 754 w 826"/>
              <a:gd name="T17" fmla="*/ 35 h 435"/>
              <a:gd name="T18" fmla="*/ 777 w 826"/>
              <a:gd name="T19" fmla="*/ 56 h 435"/>
              <a:gd name="T20" fmla="*/ 771 w 826"/>
              <a:gd name="T21" fmla="*/ 61 h 435"/>
              <a:gd name="T22" fmla="*/ 792 w 826"/>
              <a:gd name="T23" fmla="*/ 77 h 435"/>
              <a:gd name="T24" fmla="*/ 813 w 826"/>
              <a:gd name="T25" fmla="*/ 75 h 435"/>
              <a:gd name="T26" fmla="*/ 812 w 826"/>
              <a:gd name="T27" fmla="*/ 58 h 435"/>
              <a:gd name="T28" fmla="*/ 806 w 826"/>
              <a:gd name="T29" fmla="*/ 88 h 435"/>
              <a:gd name="T30" fmla="*/ 805 w 826"/>
              <a:gd name="T31" fmla="*/ 93 h 435"/>
              <a:gd name="T32" fmla="*/ 812 w 826"/>
              <a:gd name="T33" fmla="*/ 91 h 435"/>
              <a:gd name="T34" fmla="*/ 813 w 826"/>
              <a:gd name="T35" fmla="*/ 103 h 435"/>
              <a:gd name="T36" fmla="*/ 808 w 826"/>
              <a:gd name="T37" fmla="*/ 112 h 435"/>
              <a:gd name="T38" fmla="*/ 819 w 826"/>
              <a:gd name="T39" fmla="*/ 117 h 435"/>
              <a:gd name="T40" fmla="*/ 792 w 826"/>
              <a:gd name="T41" fmla="*/ 147 h 435"/>
              <a:gd name="T42" fmla="*/ 754 w 826"/>
              <a:gd name="T43" fmla="*/ 161 h 435"/>
              <a:gd name="T44" fmla="*/ 728 w 826"/>
              <a:gd name="T45" fmla="*/ 187 h 435"/>
              <a:gd name="T46" fmla="*/ 693 w 826"/>
              <a:gd name="T47" fmla="*/ 212 h 435"/>
              <a:gd name="T48" fmla="*/ 663 w 826"/>
              <a:gd name="T49" fmla="*/ 231 h 435"/>
              <a:gd name="T50" fmla="*/ 627 w 826"/>
              <a:gd name="T51" fmla="*/ 246 h 435"/>
              <a:gd name="T52" fmla="*/ 592 w 826"/>
              <a:gd name="T53" fmla="*/ 269 h 435"/>
              <a:gd name="T54" fmla="*/ 548 w 826"/>
              <a:gd name="T55" fmla="*/ 278 h 435"/>
              <a:gd name="T56" fmla="*/ 508 w 826"/>
              <a:gd name="T57" fmla="*/ 294 h 435"/>
              <a:gd name="T58" fmla="*/ 478 w 826"/>
              <a:gd name="T59" fmla="*/ 320 h 435"/>
              <a:gd name="T60" fmla="*/ 443 w 826"/>
              <a:gd name="T61" fmla="*/ 341 h 435"/>
              <a:gd name="T62" fmla="*/ 403 w 826"/>
              <a:gd name="T63" fmla="*/ 349 h 435"/>
              <a:gd name="T64" fmla="*/ 363 w 826"/>
              <a:gd name="T65" fmla="*/ 348 h 435"/>
              <a:gd name="T66" fmla="*/ 318 w 826"/>
              <a:gd name="T67" fmla="*/ 351 h 435"/>
              <a:gd name="T68" fmla="*/ 281 w 826"/>
              <a:gd name="T69" fmla="*/ 367 h 435"/>
              <a:gd name="T70" fmla="*/ 243 w 826"/>
              <a:gd name="T71" fmla="*/ 383 h 435"/>
              <a:gd name="T72" fmla="*/ 206 w 826"/>
              <a:gd name="T73" fmla="*/ 404 h 435"/>
              <a:gd name="T74" fmla="*/ 176 w 826"/>
              <a:gd name="T75" fmla="*/ 426 h 435"/>
              <a:gd name="T76" fmla="*/ 140 w 826"/>
              <a:gd name="T77" fmla="*/ 426 h 435"/>
              <a:gd name="T78" fmla="*/ 107 w 826"/>
              <a:gd name="T79" fmla="*/ 404 h 435"/>
              <a:gd name="T80" fmla="*/ 68 w 826"/>
              <a:gd name="T81" fmla="*/ 388 h 435"/>
              <a:gd name="T82" fmla="*/ 31 w 826"/>
              <a:gd name="T83" fmla="*/ 367 h 435"/>
              <a:gd name="T84" fmla="*/ 19 w 826"/>
              <a:gd name="T85" fmla="*/ 334 h 435"/>
              <a:gd name="T86" fmla="*/ 11 w 826"/>
              <a:gd name="T87" fmla="*/ 302 h 435"/>
              <a:gd name="T88" fmla="*/ 5 w 826"/>
              <a:gd name="T89" fmla="*/ 271 h 435"/>
              <a:gd name="T90" fmla="*/ 0 w 826"/>
              <a:gd name="T91" fmla="*/ 236 h 435"/>
              <a:gd name="T92" fmla="*/ 140 w 826"/>
              <a:gd name="T93" fmla="*/ 164 h 435"/>
              <a:gd name="T94" fmla="*/ 225 w 826"/>
              <a:gd name="T95" fmla="*/ 140 h 435"/>
              <a:gd name="T96" fmla="*/ 257 w 826"/>
              <a:gd name="T97" fmla="*/ 136 h 435"/>
              <a:gd name="T98" fmla="*/ 288 w 826"/>
              <a:gd name="T99" fmla="*/ 142 h 435"/>
              <a:gd name="T100" fmla="*/ 319 w 826"/>
              <a:gd name="T101" fmla="*/ 126 h 435"/>
              <a:gd name="T102" fmla="*/ 351 w 826"/>
              <a:gd name="T103" fmla="*/ 110 h 435"/>
              <a:gd name="T104" fmla="*/ 391 w 826"/>
              <a:gd name="T105" fmla="*/ 93 h 435"/>
              <a:gd name="T106" fmla="*/ 410 w 826"/>
              <a:gd name="T107" fmla="*/ 114 h 435"/>
              <a:gd name="T108" fmla="*/ 480 w 826"/>
              <a:gd name="T109" fmla="*/ 75 h 435"/>
              <a:gd name="T110" fmla="*/ 501 w 826"/>
              <a:gd name="T111" fmla="*/ 103 h 435"/>
              <a:gd name="T112" fmla="*/ 538 w 826"/>
              <a:gd name="T113" fmla="*/ 126 h 435"/>
              <a:gd name="T114" fmla="*/ 565 w 826"/>
              <a:gd name="T115" fmla="*/ 100 h 435"/>
              <a:gd name="T116" fmla="*/ 578 w 826"/>
              <a:gd name="T117" fmla="*/ 68 h 435"/>
              <a:gd name="T118" fmla="*/ 602 w 826"/>
              <a:gd name="T119" fmla="*/ 47 h 435"/>
              <a:gd name="T120" fmla="*/ 639 w 826"/>
              <a:gd name="T121" fmla="*/ 39 h 435"/>
              <a:gd name="T122" fmla="*/ 668 w 826"/>
              <a:gd name="T123" fmla="*/ 27 h 435"/>
              <a:gd name="T124" fmla="*/ 670 w 826"/>
              <a:gd name="T125"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93"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4"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95"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6"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7"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Freeform 394"/>
          <p:cNvSpPr>
            <a:spLocks/>
          </p:cNvSpPr>
          <p:nvPr/>
        </p:nvSpPr>
        <p:spPr bwMode="auto">
          <a:xfrm>
            <a:off x="3113088" y="1319213"/>
            <a:ext cx="1087437" cy="1033462"/>
          </a:xfrm>
          <a:custGeom>
            <a:avLst/>
            <a:gdLst>
              <a:gd name="T0" fmla="*/ 637 w 685"/>
              <a:gd name="T1" fmla="*/ 367 h 651"/>
              <a:gd name="T2" fmla="*/ 657 w 685"/>
              <a:gd name="T3" fmla="*/ 377 h 651"/>
              <a:gd name="T4" fmla="*/ 676 w 685"/>
              <a:gd name="T5" fmla="*/ 388 h 651"/>
              <a:gd name="T6" fmla="*/ 685 w 685"/>
              <a:gd name="T7" fmla="*/ 407 h 651"/>
              <a:gd name="T8" fmla="*/ 674 w 685"/>
              <a:gd name="T9" fmla="*/ 423 h 651"/>
              <a:gd name="T10" fmla="*/ 657 w 685"/>
              <a:gd name="T11" fmla="*/ 431 h 651"/>
              <a:gd name="T12" fmla="*/ 639 w 685"/>
              <a:gd name="T13" fmla="*/ 433 h 651"/>
              <a:gd name="T14" fmla="*/ 622 w 685"/>
              <a:gd name="T15" fmla="*/ 433 h 651"/>
              <a:gd name="T16" fmla="*/ 604 w 685"/>
              <a:gd name="T17" fmla="*/ 445 h 651"/>
              <a:gd name="T18" fmla="*/ 589 w 685"/>
              <a:gd name="T19" fmla="*/ 463 h 651"/>
              <a:gd name="T20" fmla="*/ 594 w 685"/>
              <a:gd name="T21" fmla="*/ 486 h 651"/>
              <a:gd name="T22" fmla="*/ 596 w 685"/>
              <a:gd name="T23" fmla="*/ 503 h 651"/>
              <a:gd name="T24" fmla="*/ 589 w 685"/>
              <a:gd name="T25" fmla="*/ 524 h 651"/>
              <a:gd name="T26" fmla="*/ 583 w 685"/>
              <a:gd name="T27" fmla="*/ 541 h 651"/>
              <a:gd name="T28" fmla="*/ 583 w 685"/>
              <a:gd name="T29" fmla="*/ 564 h 651"/>
              <a:gd name="T30" fmla="*/ 566 w 685"/>
              <a:gd name="T31" fmla="*/ 580 h 651"/>
              <a:gd name="T32" fmla="*/ 562 w 685"/>
              <a:gd name="T33" fmla="*/ 599 h 651"/>
              <a:gd name="T34" fmla="*/ 548 w 685"/>
              <a:gd name="T35" fmla="*/ 608 h 651"/>
              <a:gd name="T36" fmla="*/ 531 w 685"/>
              <a:gd name="T37" fmla="*/ 615 h 651"/>
              <a:gd name="T38" fmla="*/ 508 w 685"/>
              <a:gd name="T39" fmla="*/ 611 h 651"/>
              <a:gd name="T40" fmla="*/ 489 w 685"/>
              <a:gd name="T41" fmla="*/ 618 h 651"/>
              <a:gd name="T42" fmla="*/ 480 w 685"/>
              <a:gd name="T43" fmla="*/ 639 h 651"/>
              <a:gd name="T44" fmla="*/ 463 w 685"/>
              <a:gd name="T45" fmla="*/ 650 h 651"/>
              <a:gd name="T46" fmla="*/ 445 w 685"/>
              <a:gd name="T47" fmla="*/ 643 h 651"/>
              <a:gd name="T48" fmla="*/ 425 w 685"/>
              <a:gd name="T49" fmla="*/ 634 h 651"/>
              <a:gd name="T50" fmla="*/ 404 w 685"/>
              <a:gd name="T51" fmla="*/ 627 h 651"/>
              <a:gd name="T52" fmla="*/ 397 w 685"/>
              <a:gd name="T53" fmla="*/ 609 h 651"/>
              <a:gd name="T54" fmla="*/ 377 w 685"/>
              <a:gd name="T55" fmla="*/ 594 h 651"/>
              <a:gd name="T56" fmla="*/ 355 w 685"/>
              <a:gd name="T57" fmla="*/ 595 h 651"/>
              <a:gd name="T58" fmla="*/ 344 w 685"/>
              <a:gd name="T59" fmla="*/ 583 h 651"/>
              <a:gd name="T60" fmla="*/ 349 w 685"/>
              <a:gd name="T61" fmla="*/ 562 h 651"/>
              <a:gd name="T62" fmla="*/ 342 w 685"/>
              <a:gd name="T63" fmla="*/ 541 h 651"/>
              <a:gd name="T64" fmla="*/ 348 w 685"/>
              <a:gd name="T65" fmla="*/ 524 h 651"/>
              <a:gd name="T66" fmla="*/ 337 w 685"/>
              <a:gd name="T67" fmla="*/ 540 h 651"/>
              <a:gd name="T68" fmla="*/ 337 w 685"/>
              <a:gd name="T69" fmla="*/ 517 h 651"/>
              <a:gd name="T70" fmla="*/ 325 w 685"/>
              <a:gd name="T71" fmla="*/ 505 h 651"/>
              <a:gd name="T72" fmla="*/ 308 w 685"/>
              <a:gd name="T73" fmla="*/ 496 h 651"/>
              <a:gd name="T74" fmla="*/ 287 w 685"/>
              <a:gd name="T75" fmla="*/ 482 h 651"/>
              <a:gd name="T76" fmla="*/ 280 w 685"/>
              <a:gd name="T77" fmla="*/ 470 h 651"/>
              <a:gd name="T78" fmla="*/ 273 w 685"/>
              <a:gd name="T79" fmla="*/ 449 h 651"/>
              <a:gd name="T80" fmla="*/ 273 w 685"/>
              <a:gd name="T81" fmla="*/ 435 h 651"/>
              <a:gd name="T82" fmla="*/ 250 w 685"/>
              <a:gd name="T83" fmla="*/ 430 h 651"/>
              <a:gd name="T84" fmla="*/ 227 w 685"/>
              <a:gd name="T85" fmla="*/ 426 h 651"/>
              <a:gd name="T86" fmla="*/ 224 w 685"/>
              <a:gd name="T87" fmla="*/ 405 h 651"/>
              <a:gd name="T88" fmla="*/ 236 w 685"/>
              <a:gd name="T89" fmla="*/ 393 h 651"/>
              <a:gd name="T90" fmla="*/ 253 w 685"/>
              <a:gd name="T91" fmla="*/ 390 h 651"/>
              <a:gd name="T92" fmla="*/ 253 w 685"/>
              <a:gd name="T93" fmla="*/ 379 h 651"/>
              <a:gd name="T94" fmla="*/ 234 w 685"/>
              <a:gd name="T95" fmla="*/ 376 h 651"/>
              <a:gd name="T96" fmla="*/ 213 w 685"/>
              <a:gd name="T97" fmla="*/ 374 h 651"/>
              <a:gd name="T98" fmla="*/ 191 w 685"/>
              <a:gd name="T99" fmla="*/ 372 h 651"/>
              <a:gd name="T100" fmla="*/ 168 w 685"/>
              <a:gd name="T101" fmla="*/ 367 h 651"/>
              <a:gd name="T102" fmla="*/ 158 w 685"/>
              <a:gd name="T103" fmla="*/ 349 h 651"/>
              <a:gd name="T104" fmla="*/ 138 w 685"/>
              <a:gd name="T105" fmla="*/ 342 h 651"/>
              <a:gd name="T106" fmla="*/ 316 w 685"/>
              <a:gd name="T107" fmla="*/ 56 h 651"/>
              <a:gd name="T108" fmla="*/ 383 w 685"/>
              <a:gd name="T109" fmla="*/ 215 h 651"/>
              <a:gd name="T110" fmla="*/ 480 w 685"/>
              <a:gd name="T111" fmla="*/ 238 h 651"/>
              <a:gd name="T112" fmla="*/ 568 w 685"/>
              <a:gd name="T113" fmla="*/ 356 h 651"/>
              <a:gd name="T114" fmla="*/ 585 w 685"/>
              <a:gd name="T115" fmla="*/ 358 h 651"/>
              <a:gd name="T116" fmla="*/ 597 w 685"/>
              <a:gd name="T117" fmla="*/ 358 h 651"/>
              <a:gd name="T118" fmla="*/ 611 w 685"/>
              <a:gd name="T119" fmla="*/ 360 h 651"/>
              <a:gd name="T120" fmla="*/ 629 w 685"/>
              <a:gd name="T121" fmla="*/ 35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77"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78"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26701" name="Freeform 397"/>
          <p:cNvSpPr>
            <a:spLocks noEditPoints="1"/>
          </p:cNvSpPr>
          <p:nvPr/>
        </p:nvSpPr>
        <p:spPr bwMode="auto">
          <a:xfrm>
            <a:off x="6338888" y="3641725"/>
            <a:ext cx="1130300" cy="1412875"/>
          </a:xfrm>
          <a:custGeom>
            <a:avLst/>
            <a:gdLst>
              <a:gd name="T0" fmla="*/ 2147483647 w 712"/>
              <a:gd name="T1" fmla="*/ 2147483647 h 890"/>
              <a:gd name="T2" fmla="*/ 2147483647 w 712"/>
              <a:gd name="T3" fmla="*/ 2147483647 h 890"/>
              <a:gd name="T4" fmla="*/ 2147483647 w 712"/>
              <a:gd name="T5" fmla="*/ 2147483647 h 890"/>
              <a:gd name="T6" fmla="*/ 2147483647 w 712"/>
              <a:gd name="T7" fmla="*/ 2147483647 h 890"/>
              <a:gd name="T8" fmla="*/ 2147483647 w 712"/>
              <a:gd name="T9" fmla="*/ 2147483647 h 890"/>
              <a:gd name="T10" fmla="*/ 2147483647 w 712"/>
              <a:gd name="T11" fmla="*/ 2147483647 h 890"/>
              <a:gd name="T12" fmla="*/ 2147483647 w 712"/>
              <a:gd name="T13" fmla="*/ 2147483647 h 890"/>
              <a:gd name="T14" fmla="*/ 2147483647 w 712"/>
              <a:gd name="T15" fmla="*/ 2147483647 h 890"/>
              <a:gd name="T16" fmla="*/ 2147483647 w 712"/>
              <a:gd name="T17" fmla="*/ 2147483647 h 890"/>
              <a:gd name="T18" fmla="*/ 2147483647 w 712"/>
              <a:gd name="T19" fmla="*/ 2147483647 h 890"/>
              <a:gd name="T20" fmla="*/ 2147483647 w 712"/>
              <a:gd name="T21" fmla="*/ 2147483647 h 890"/>
              <a:gd name="T22" fmla="*/ 2147483647 w 712"/>
              <a:gd name="T23" fmla="*/ 2147483647 h 890"/>
              <a:gd name="T24" fmla="*/ 2147483647 w 712"/>
              <a:gd name="T25" fmla="*/ 2147483647 h 890"/>
              <a:gd name="T26" fmla="*/ 2147483647 w 712"/>
              <a:gd name="T27" fmla="*/ 2147483647 h 890"/>
              <a:gd name="T28" fmla="*/ 2147483647 w 712"/>
              <a:gd name="T29" fmla="*/ 2147483647 h 890"/>
              <a:gd name="T30" fmla="*/ 2147483647 w 712"/>
              <a:gd name="T31" fmla="*/ 2147483647 h 890"/>
              <a:gd name="T32" fmla="*/ 2147483647 w 712"/>
              <a:gd name="T33" fmla="*/ 2147483647 h 890"/>
              <a:gd name="T34" fmla="*/ 2147483647 w 712"/>
              <a:gd name="T35" fmla="*/ 2147483647 h 890"/>
              <a:gd name="T36" fmla="*/ 2147483647 w 712"/>
              <a:gd name="T37" fmla="*/ 2147483647 h 890"/>
              <a:gd name="T38" fmla="*/ 2147483647 w 712"/>
              <a:gd name="T39" fmla="*/ 2147483647 h 890"/>
              <a:gd name="T40" fmla="*/ 2147483647 w 712"/>
              <a:gd name="T41" fmla="*/ 2147483647 h 890"/>
              <a:gd name="T42" fmla="*/ 2147483647 w 712"/>
              <a:gd name="T43" fmla="*/ 2147483647 h 890"/>
              <a:gd name="T44" fmla="*/ 2147483647 w 712"/>
              <a:gd name="T45" fmla="*/ 2147483647 h 890"/>
              <a:gd name="T46" fmla="*/ 2147483647 w 712"/>
              <a:gd name="T47" fmla="*/ 2147483647 h 890"/>
              <a:gd name="T48" fmla="*/ 2147483647 w 712"/>
              <a:gd name="T49" fmla="*/ 2147483647 h 890"/>
              <a:gd name="T50" fmla="*/ 2147483647 w 712"/>
              <a:gd name="T51" fmla="*/ 2147483647 h 890"/>
              <a:gd name="T52" fmla="*/ 2147483647 w 712"/>
              <a:gd name="T53" fmla="*/ 2147483647 h 890"/>
              <a:gd name="T54" fmla="*/ 2147483647 w 712"/>
              <a:gd name="T55" fmla="*/ 2147483647 h 890"/>
              <a:gd name="T56" fmla="*/ 2147483647 w 712"/>
              <a:gd name="T57" fmla="*/ 2147483647 h 890"/>
              <a:gd name="T58" fmla="*/ 2147483647 w 712"/>
              <a:gd name="T59" fmla="*/ 2147483647 h 890"/>
              <a:gd name="T60" fmla="*/ 2147483647 w 712"/>
              <a:gd name="T61" fmla="*/ 2147483647 h 890"/>
              <a:gd name="T62" fmla="*/ 2147483647 w 712"/>
              <a:gd name="T63" fmla="*/ 2147483647 h 890"/>
              <a:gd name="T64" fmla="*/ 2147483647 w 712"/>
              <a:gd name="T65" fmla="*/ 2147483647 h 890"/>
              <a:gd name="T66" fmla="*/ 2147483647 w 712"/>
              <a:gd name="T67" fmla="*/ 2147483647 h 890"/>
              <a:gd name="T68" fmla="*/ 2147483647 w 712"/>
              <a:gd name="T69" fmla="*/ 2147483647 h 890"/>
              <a:gd name="T70" fmla="*/ 2147483647 w 712"/>
              <a:gd name="T71" fmla="*/ 2147483647 h 890"/>
              <a:gd name="T72" fmla="*/ 2147483647 w 712"/>
              <a:gd name="T73" fmla="*/ 2147483647 h 890"/>
              <a:gd name="T74" fmla="*/ 2147483647 w 712"/>
              <a:gd name="T75" fmla="*/ 2147483647 h 890"/>
              <a:gd name="T76" fmla="*/ 2147483647 w 712"/>
              <a:gd name="T77" fmla="*/ 2147483647 h 890"/>
              <a:gd name="T78" fmla="*/ 2147483647 w 712"/>
              <a:gd name="T79" fmla="*/ 2147483647 h 890"/>
              <a:gd name="T80" fmla="*/ 2147483647 w 712"/>
              <a:gd name="T81" fmla="*/ 2147483647 h 890"/>
              <a:gd name="T82" fmla="*/ 2147483647 w 712"/>
              <a:gd name="T83" fmla="*/ 2147483647 h 890"/>
              <a:gd name="T84" fmla="*/ 2147483647 w 712"/>
              <a:gd name="T85" fmla="*/ 2147483647 h 890"/>
              <a:gd name="T86" fmla="*/ 2147483647 w 712"/>
              <a:gd name="T87" fmla="*/ 2147483647 h 890"/>
              <a:gd name="T88" fmla="*/ 2147483647 w 712"/>
              <a:gd name="T89" fmla="*/ 2147483647 h 890"/>
              <a:gd name="T90" fmla="*/ 2147483647 w 712"/>
              <a:gd name="T91" fmla="*/ 2147483647 h 890"/>
              <a:gd name="T92" fmla="*/ 2147483647 w 712"/>
              <a:gd name="T93" fmla="*/ 2147483647 h 890"/>
              <a:gd name="T94" fmla="*/ 2147483647 w 712"/>
              <a:gd name="T95" fmla="*/ 2147483647 h 890"/>
              <a:gd name="T96" fmla="*/ 2147483647 w 712"/>
              <a:gd name="T97" fmla="*/ 2147483647 h 890"/>
              <a:gd name="T98" fmla="*/ 2147483647 w 712"/>
              <a:gd name="T99" fmla="*/ 2147483647 h 890"/>
              <a:gd name="T100" fmla="*/ 2147483647 w 712"/>
              <a:gd name="T101" fmla="*/ 2147483647 h 890"/>
              <a:gd name="T102" fmla="*/ 2147483647 w 712"/>
              <a:gd name="T103" fmla="*/ 2147483647 h 890"/>
              <a:gd name="T104" fmla="*/ 2147483647 w 712"/>
              <a:gd name="T105" fmla="*/ 2147483647 h 890"/>
              <a:gd name="T106" fmla="*/ 2147483647 w 712"/>
              <a:gd name="T107" fmla="*/ 2147483647 h 890"/>
              <a:gd name="T108" fmla="*/ 2147483647 w 712"/>
              <a:gd name="T109" fmla="*/ 2147483647 h 890"/>
              <a:gd name="T110" fmla="*/ 2147483647 w 712"/>
              <a:gd name="T111" fmla="*/ 2147483647 h 890"/>
              <a:gd name="T112" fmla="*/ 2147483647 w 712"/>
              <a:gd name="T113" fmla="*/ 2147483647 h 890"/>
              <a:gd name="T114" fmla="*/ 2147483647 w 712"/>
              <a:gd name="T115" fmla="*/ 2147483647 h 890"/>
              <a:gd name="T116" fmla="*/ 2147483647 w 712"/>
              <a:gd name="T117" fmla="*/ 2147483647 h 890"/>
              <a:gd name="T118" fmla="*/ 2147483647 w 712"/>
              <a:gd name="T119" fmla="*/ 2147483647 h 890"/>
              <a:gd name="T120" fmla="*/ 2147483647 w 712"/>
              <a:gd name="T121" fmla="*/ 2147483647 h 890"/>
              <a:gd name="T122" fmla="*/ 2147483647 w 712"/>
              <a:gd name="T123" fmla="*/ 2147483647 h 890"/>
              <a:gd name="T124" fmla="*/ 2147483647 w 712"/>
              <a:gd name="T125" fmla="*/ 2147483647 h 89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2"/>
              <a:gd name="T190" fmla="*/ 0 h 890"/>
              <a:gd name="T191" fmla="*/ 712 w 712"/>
              <a:gd name="T192" fmla="*/ 890 h 89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02"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03"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04"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5"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6"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7"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8"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9"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0"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1"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12"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3"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14"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5"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6"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7"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8"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9"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0"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1"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2"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3"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4"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25"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6"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7"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8"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9"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30"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1"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2"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3"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4"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5"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6"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7"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8"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solidFill>
            <a:schemeClr val="tx2"/>
          </a:solidFill>
          <a:ln w="3">
            <a:solidFill>
              <a:srgbClr val="FFFFFF"/>
            </a:solidFill>
            <a:round/>
            <a:headEnd/>
            <a:tailEnd/>
          </a:ln>
        </p:spPr>
        <p:txBody>
          <a:bodyPr/>
          <a:lstStyle/>
          <a:p>
            <a:endParaRPr lang="en-US"/>
          </a:p>
        </p:txBody>
      </p:sp>
      <p:sp>
        <p:nvSpPr>
          <p:cNvPr id="26739"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0"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1" name="Freeform 437"/>
          <p:cNvSpPr>
            <a:spLocks/>
          </p:cNvSpPr>
          <p:nvPr/>
        </p:nvSpPr>
        <p:spPr bwMode="auto">
          <a:xfrm>
            <a:off x="2297113" y="4233863"/>
            <a:ext cx="1220787" cy="1128712"/>
          </a:xfrm>
          <a:custGeom>
            <a:avLst/>
            <a:gdLst>
              <a:gd name="T0" fmla="*/ 2147483647 w 769"/>
              <a:gd name="T1" fmla="*/ 2147483647 h 711"/>
              <a:gd name="T2" fmla="*/ 2147483647 w 769"/>
              <a:gd name="T3" fmla="*/ 2147483647 h 711"/>
              <a:gd name="T4" fmla="*/ 2147483647 w 769"/>
              <a:gd name="T5" fmla="*/ 2147483647 h 711"/>
              <a:gd name="T6" fmla="*/ 2147483647 w 769"/>
              <a:gd name="T7" fmla="*/ 2147483647 h 711"/>
              <a:gd name="T8" fmla="*/ 2147483647 w 769"/>
              <a:gd name="T9" fmla="*/ 2147483647 h 711"/>
              <a:gd name="T10" fmla="*/ 2147483647 w 769"/>
              <a:gd name="T11" fmla="*/ 2147483647 h 711"/>
              <a:gd name="T12" fmla="*/ 2147483647 w 769"/>
              <a:gd name="T13" fmla="*/ 2147483647 h 711"/>
              <a:gd name="T14" fmla="*/ 2147483647 w 769"/>
              <a:gd name="T15" fmla="*/ 2147483647 h 711"/>
              <a:gd name="T16" fmla="*/ 2147483647 w 769"/>
              <a:gd name="T17" fmla="*/ 2147483647 h 711"/>
              <a:gd name="T18" fmla="*/ 2147483647 w 769"/>
              <a:gd name="T19" fmla="*/ 2147483647 h 711"/>
              <a:gd name="T20" fmla="*/ 2147483647 w 769"/>
              <a:gd name="T21" fmla="*/ 2147483647 h 711"/>
              <a:gd name="T22" fmla="*/ 2147483647 w 769"/>
              <a:gd name="T23" fmla="*/ 2147483647 h 711"/>
              <a:gd name="T24" fmla="*/ 2147483647 w 769"/>
              <a:gd name="T25" fmla="*/ 2147483647 h 711"/>
              <a:gd name="T26" fmla="*/ 2147483647 w 769"/>
              <a:gd name="T27" fmla="*/ 2147483647 h 711"/>
              <a:gd name="T28" fmla="*/ 2147483647 w 769"/>
              <a:gd name="T29" fmla="*/ 2147483647 h 711"/>
              <a:gd name="T30" fmla="*/ 2147483647 w 769"/>
              <a:gd name="T31" fmla="*/ 2147483647 h 711"/>
              <a:gd name="T32" fmla="*/ 2147483647 w 769"/>
              <a:gd name="T33" fmla="*/ 2147483647 h 711"/>
              <a:gd name="T34" fmla="*/ 2147483647 w 769"/>
              <a:gd name="T35" fmla="*/ 2147483647 h 711"/>
              <a:gd name="T36" fmla="*/ 2147483647 w 769"/>
              <a:gd name="T37" fmla="*/ 2147483647 h 711"/>
              <a:gd name="T38" fmla="*/ 2147483647 w 769"/>
              <a:gd name="T39" fmla="*/ 2147483647 h 711"/>
              <a:gd name="T40" fmla="*/ 2147483647 w 769"/>
              <a:gd name="T41" fmla="*/ 2147483647 h 711"/>
              <a:gd name="T42" fmla="*/ 2147483647 w 769"/>
              <a:gd name="T43" fmla="*/ 2147483647 h 711"/>
              <a:gd name="T44" fmla="*/ 2147483647 w 769"/>
              <a:gd name="T45" fmla="*/ 2147483647 h 711"/>
              <a:gd name="T46" fmla="*/ 2147483647 w 769"/>
              <a:gd name="T47" fmla="*/ 2147483647 h 711"/>
              <a:gd name="T48" fmla="*/ 2147483647 w 769"/>
              <a:gd name="T49" fmla="*/ 2147483647 h 711"/>
              <a:gd name="T50" fmla="*/ 2147483647 w 769"/>
              <a:gd name="T51" fmla="*/ 2147483647 h 711"/>
              <a:gd name="T52" fmla="*/ 2147483647 w 769"/>
              <a:gd name="T53" fmla="*/ 2147483647 h 711"/>
              <a:gd name="T54" fmla="*/ 2147483647 w 769"/>
              <a:gd name="T55" fmla="*/ 2147483647 h 711"/>
              <a:gd name="T56" fmla="*/ 2147483647 w 769"/>
              <a:gd name="T57" fmla="*/ 2147483647 h 711"/>
              <a:gd name="T58" fmla="*/ 2147483647 w 769"/>
              <a:gd name="T59" fmla="*/ 2147483647 h 711"/>
              <a:gd name="T60" fmla="*/ 2147483647 w 769"/>
              <a:gd name="T61" fmla="*/ 2147483647 h 711"/>
              <a:gd name="T62" fmla="*/ 2147483647 w 769"/>
              <a:gd name="T63" fmla="*/ 2147483647 h 711"/>
              <a:gd name="T64" fmla="*/ 2147483647 w 769"/>
              <a:gd name="T65" fmla="*/ 2147483647 h 711"/>
              <a:gd name="T66" fmla="*/ 2147483647 w 769"/>
              <a:gd name="T67" fmla="*/ 2147483647 h 711"/>
              <a:gd name="T68" fmla="*/ 2147483647 w 769"/>
              <a:gd name="T69" fmla="*/ 2147483647 h 711"/>
              <a:gd name="T70" fmla="*/ 2147483647 w 769"/>
              <a:gd name="T71" fmla="*/ 2147483647 h 711"/>
              <a:gd name="T72" fmla="*/ 2147483647 w 769"/>
              <a:gd name="T73" fmla="*/ 2147483647 h 711"/>
              <a:gd name="T74" fmla="*/ 2147483647 w 769"/>
              <a:gd name="T75" fmla="*/ 2147483647 h 711"/>
              <a:gd name="T76" fmla="*/ 2147483647 w 769"/>
              <a:gd name="T77" fmla="*/ 2147483647 h 711"/>
              <a:gd name="T78" fmla="*/ 2147483647 w 769"/>
              <a:gd name="T79" fmla="*/ 2147483647 h 711"/>
              <a:gd name="T80" fmla="*/ 2147483647 w 769"/>
              <a:gd name="T81" fmla="*/ 2147483647 h 711"/>
              <a:gd name="T82" fmla="*/ 2147483647 w 769"/>
              <a:gd name="T83" fmla="*/ 2147483647 h 711"/>
              <a:gd name="T84" fmla="*/ 2147483647 w 769"/>
              <a:gd name="T85" fmla="*/ 2147483647 h 711"/>
              <a:gd name="T86" fmla="*/ 2147483647 w 769"/>
              <a:gd name="T87" fmla="*/ 2147483647 h 711"/>
              <a:gd name="T88" fmla="*/ 2147483647 w 769"/>
              <a:gd name="T89" fmla="*/ 2147483647 h 711"/>
              <a:gd name="T90" fmla="*/ 2147483647 w 769"/>
              <a:gd name="T91" fmla="*/ 2147483647 h 711"/>
              <a:gd name="T92" fmla="*/ 2147483647 w 769"/>
              <a:gd name="T93" fmla="*/ 2147483647 h 711"/>
              <a:gd name="T94" fmla="*/ 2147483647 w 769"/>
              <a:gd name="T95" fmla="*/ 2147483647 h 711"/>
              <a:gd name="T96" fmla="*/ 2147483647 w 769"/>
              <a:gd name="T97" fmla="*/ 2147483647 h 711"/>
              <a:gd name="T98" fmla="*/ 2147483647 w 769"/>
              <a:gd name="T99" fmla="*/ 2147483647 h 711"/>
              <a:gd name="T100" fmla="*/ 2147483647 w 769"/>
              <a:gd name="T101" fmla="*/ 2147483647 h 711"/>
              <a:gd name="T102" fmla="*/ 2147483647 w 769"/>
              <a:gd name="T103" fmla="*/ 2147483647 h 711"/>
              <a:gd name="T104" fmla="*/ 2147483647 w 769"/>
              <a:gd name="T105" fmla="*/ 2147483647 h 711"/>
              <a:gd name="T106" fmla="*/ 2147483647 w 769"/>
              <a:gd name="T107" fmla="*/ 2147483647 h 711"/>
              <a:gd name="T108" fmla="*/ 2147483647 w 769"/>
              <a:gd name="T109" fmla="*/ 2147483647 h 711"/>
              <a:gd name="T110" fmla="*/ 2147483647 w 769"/>
              <a:gd name="T111" fmla="*/ 2147483647 h 711"/>
              <a:gd name="T112" fmla="*/ 2147483647 w 769"/>
              <a:gd name="T113" fmla="*/ 2147483647 h 711"/>
              <a:gd name="T114" fmla="*/ 2147483647 w 769"/>
              <a:gd name="T115" fmla="*/ 2147483647 h 711"/>
              <a:gd name="T116" fmla="*/ 2147483647 w 769"/>
              <a:gd name="T117" fmla="*/ 2147483647 h 711"/>
              <a:gd name="T118" fmla="*/ 2147483647 w 769"/>
              <a:gd name="T119" fmla="*/ 2147483647 h 711"/>
              <a:gd name="T120" fmla="*/ 2147483647 w 769"/>
              <a:gd name="T121" fmla="*/ 2147483647 h 711"/>
              <a:gd name="T122" fmla="*/ 2147483647 w 769"/>
              <a:gd name="T123" fmla="*/ 2147483647 h 711"/>
              <a:gd name="T124" fmla="*/ 2147483647 w 769"/>
              <a:gd name="T125" fmla="*/ 2147483647 h 7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9"/>
              <a:gd name="T190" fmla="*/ 0 h 711"/>
              <a:gd name="T191" fmla="*/ 769 w 769"/>
              <a:gd name="T192" fmla="*/ 711 h 7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solidFill>
          <a:ln w="3">
            <a:solidFill>
              <a:srgbClr val="FFFFFF"/>
            </a:solidFill>
            <a:round/>
            <a:headEnd/>
            <a:tailEnd/>
          </a:ln>
        </p:spPr>
        <p:txBody>
          <a:bodyPr/>
          <a:lstStyle/>
          <a:p>
            <a:endParaRPr lang="en-US"/>
          </a:p>
        </p:txBody>
      </p:sp>
      <p:sp>
        <p:nvSpPr>
          <p:cNvPr id="26742" name="Freeform 438"/>
          <p:cNvSpPr>
            <a:spLocks/>
          </p:cNvSpPr>
          <p:nvPr/>
        </p:nvSpPr>
        <p:spPr bwMode="auto">
          <a:xfrm>
            <a:off x="4618038" y="5422900"/>
            <a:ext cx="1878012" cy="1360488"/>
          </a:xfrm>
          <a:custGeom>
            <a:avLst/>
            <a:gdLst>
              <a:gd name="T0" fmla="*/ 2147483647 w 1183"/>
              <a:gd name="T1" fmla="*/ 2147483647 h 857"/>
              <a:gd name="T2" fmla="*/ 2147483647 w 1183"/>
              <a:gd name="T3" fmla="*/ 2147483647 h 857"/>
              <a:gd name="T4" fmla="*/ 2147483647 w 1183"/>
              <a:gd name="T5" fmla="*/ 2147483647 h 857"/>
              <a:gd name="T6" fmla="*/ 2147483647 w 1183"/>
              <a:gd name="T7" fmla="*/ 2147483647 h 857"/>
              <a:gd name="T8" fmla="*/ 2147483647 w 1183"/>
              <a:gd name="T9" fmla="*/ 2147483647 h 857"/>
              <a:gd name="T10" fmla="*/ 2147483647 w 1183"/>
              <a:gd name="T11" fmla="*/ 2147483647 h 857"/>
              <a:gd name="T12" fmla="*/ 2147483647 w 1183"/>
              <a:gd name="T13" fmla="*/ 2147483647 h 857"/>
              <a:gd name="T14" fmla="*/ 2147483647 w 1183"/>
              <a:gd name="T15" fmla="*/ 2147483647 h 857"/>
              <a:gd name="T16" fmla="*/ 2147483647 w 1183"/>
              <a:gd name="T17" fmla="*/ 2147483647 h 857"/>
              <a:gd name="T18" fmla="*/ 2147483647 w 1183"/>
              <a:gd name="T19" fmla="*/ 2147483647 h 857"/>
              <a:gd name="T20" fmla="*/ 2147483647 w 1183"/>
              <a:gd name="T21" fmla="*/ 2147483647 h 857"/>
              <a:gd name="T22" fmla="*/ 2147483647 w 1183"/>
              <a:gd name="T23" fmla="*/ 2147483647 h 857"/>
              <a:gd name="T24" fmla="*/ 2147483647 w 1183"/>
              <a:gd name="T25" fmla="*/ 2147483647 h 857"/>
              <a:gd name="T26" fmla="*/ 2147483647 w 1183"/>
              <a:gd name="T27" fmla="*/ 2147483647 h 857"/>
              <a:gd name="T28" fmla="*/ 2147483647 w 1183"/>
              <a:gd name="T29" fmla="*/ 2147483647 h 857"/>
              <a:gd name="T30" fmla="*/ 2147483647 w 1183"/>
              <a:gd name="T31" fmla="*/ 2147483647 h 857"/>
              <a:gd name="T32" fmla="*/ 2147483647 w 1183"/>
              <a:gd name="T33" fmla="*/ 2147483647 h 857"/>
              <a:gd name="T34" fmla="*/ 2147483647 w 1183"/>
              <a:gd name="T35" fmla="*/ 2147483647 h 857"/>
              <a:gd name="T36" fmla="*/ 2147483647 w 1183"/>
              <a:gd name="T37" fmla="*/ 2147483647 h 857"/>
              <a:gd name="T38" fmla="*/ 2147483647 w 1183"/>
              <a:gd name="T39" fmla="*/ 2147483647 h 857"/>
              <a:gd name="T40" fmla="*/ 2147483647 w 1183"/>
              <a:gd name="T41" fmla="*/ 2147483647 h 857"/>
              <a:gd name="T42" fmla="*/ 2147483647 w 1183"/>
              <a:gd name="T43" fmla="*/ 2147483647 h 857"/>
              <a:gd name="T44" fmla="*/ 2147483647 w 1183"/>
              <a:gd name="T45" fmla="*/ 2147483647 h 857"/>
              <a:gd name="T46" fmla="*/ 2147483647 w 1183"/>
              <a:gd name="T47" fmla="*/ 2147483647 h 857"/>
              <a:gd name="T48" fmla="*/ 2147483647 w 1183"/>
              <a:gd name="T49" fmla="*/ 2147483647 h 857"/>
              <a:gd name="T50" fmla="*/ 2147483647 w 1183"/>
              <a:gd name="T51" fmla="*/ 2147483647 h 857"/>
              <a:gd name="T52" fmla="*/ 2147483647 w 1183"/>
              <a:gd name="T53" fmla="*/ 2147483647 h 857"/>
              <a:gd name="T54" fmla="*/ 2147483647 w 1183"/>
              <a:gd name="T55" fmla="*/ 2147483647 h 857"/>
              <a:gd name="T56" fmla="*/ 2147483647 w 1183"/>
              <a:gd name="T57" fmla="*/ 2147483647 h 857"/>
              <a:gd name="T58" fmla="*/ 2147483647 w 1183"/>
              <a:gd name="T59" fmla="*/ 2147483647 h 857"/>
              <a:gd name="T60" fmla="*/ 2147483647 w 1183"/>
              <a:gd name="T61" fmla="*/ 2147483647 h 857"/>
              <a:gd name="T62" fmla="*/ 2147483647 w 1183"/>
              <a:gd name="T63" fmla="*/ 2147483647 h 857"/>
              <a:gd name="T64" fmla="*/ 2147483647 w 1183"/>
              <a:gd name="T65" fmla="*/ 2147483647 h 857"/>
              <a:gd name="T66" fmla="*/ 2147483647 w 1183"/>
              <a:gd name="T67" fmla="*/ 2147483647 h 857"/>
              <a:gd name="T68" fmla="*/ 2147483647 w 1183"/>
              <a:gd name="T69" fmla="*/ 2147483647 h 857"/>
              <a:gd name="T70" fmla="*/ 2147483647 w 1183"/>
              <a:gd name="T71" fmla="*/ 2147483647 h 857"/>
              <a:gd name="T72" fmla="*/ 2147483647 w 1183"/>
              <a:gd name="T73" fmla="*/ 2147483647 h 857"/>
              <a:gd name="T74" fmla="*/ 2147483647 w 1183"/>
              <a:gd name="T75" fmla="*/ 2147483647 h 857"/>
              <a:gd name="T76" fmla="*/ 2147483647 w 1183"/>
              <a:gd name="T77" fmla="*/ 2147483647 h 857"/>
              <a:gd name="T78" fmla="*/ 2147483647 w 1183"/>
              <a:gd name="T79" fmla="*/ 2147483647 h 857"/>
              <a:gd name="T80" fmla="*/ 2147483647 w 1183"/>
              <a:gd name="T81" fmla="*/ 2147483647 h 857"/>
              <a:gd name="T82" fmla="*/ 2147483647 w 1183"/>
              <a:gd name="T83" fmla="*/ 2147483647 h 857"/>
              <a:gd name="T84" fmla="*/ 2147483647 w 1183"/>
              <a:gd name="T85" fmla="*/ 2147483647 h 857"/>
              <a:gd name="T86" fmla="*/ 2147483647 w 1183"/>
              <a:gd name="T87" fmla="*/ 2147483647 h 857"/>
              <a:gd name="T88" fmla="*/ 2147483647 w 1183"/>
              <a:gd name="T89" fmla="*/ 2147483647 h 857"/>
              <a:gd name="T90" fmla="*/ 2147483647 w 1183"/>
              <a:gd name="T91" fmla="*/ 2147483647 h 857"/>
              <a:gd name="T92" fmla="*/ 2147483647 w 1183"/>
              <a:gd name="T93" fmla="*/ 2147483647 h 857"/>
              <a:gd name="T94" fmla="*/ 2147483647 w 1183"/>
              <a:gd name="T95" fmla="*/ 2147483647 h 857"/>
              <a:gd name="T96" fmla="*/ 2147483647 w 1183"/>
              <a:gd name="T97" fmla="*/ 2147483647 h 857"/>
              <a:gd name="T98" fmla="*/ 2147483647 w 1183"/>
              <a:gd name="T99" fmla="*/ 2147483647 h 857"/>
              <a:gd name="T100" fmla="*/ 2147483647 w 1183"/>
              <a:gd name="T101" fmla="*/ 2147483647 h 857"/>
              <a:gd name="T102" fmla="*/ 2147483647 w 1183"/>
              <a:gd name="T103" fmla="*/ 2147483647 h 857"/>
              <a:gd name="T104" fmla="*/ 2147483647 w 1183"/>
              <a:gd name="T105" fmla="*/ 2147483647 h 857"/>
              <a:gd name="T106" fmla="*/ 2147483647 w 1183"/>
              <a:gd name="T107" fmla="*/ 2147483647 h 857"/>
              <a:gd name="T108" fmla="*/ 2147483647 w 1183"/>
              <a:gd name="T109" fmla="*/ 2147483647 h 857"/>
              <a:gd name="T110" fmla="*/ 2147483647 w 1183"/>
              <a:gd name="T111" fmla="*/ 2147483647 h 857"/>
              <a:gd name="T112" fmla="*/ 2147483647 w 1183"/>
              <a:gd name="T113" fmla="*/ 2147483647 h 857"/>
              <a:gd name="T114" fmla="*/ 2147483647 w 1183"/>
              <a:gd name="T115" fmla="*/ 2147483647 h 857"/>
              <a:gd name="T116" fmla="*/ 2147483647 w 1183"/>
              <a:gd name="T117" fmla="*/ 2147483647 h 857"/>
              <a:gd name="T118" fmla="*/ 2147483647 w 1183"/>
              <a:gd name="T119" fmla="*/ 2147483647 h 857"/>
              <a:gd name="T120" fmla="*/ 2147483647 w 1183"/>
              <a:gd name="T121" fmla="*/ 2147483647 h 857"/>
              <a:gd name="T122" fmla="*/ 2147483647 w 1183"/>
              <a:gd name="T123" fmla="*/ 2147483647 h 857"/>
              <a:gd name="T124" fmla="*/ 2147483647 w 1183"/>
              <a:gd name="T125" fmla="*/ 2147483647 h 8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83"/>
              <a:gd name="T190" fmla="*/ 0 h 857"/>
              <a:gd name="T191" fmla="*/ 1183 w 1183"/>
              <a:gd name="T192" fmla="*/ 857 h 85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43"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4"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5"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6" name="Freeform 442"/>
          <p:cNvSpPr>
            <a:spLocks/>
          </p:cNvSpPr>
          <p:nvPr/>
        </p:nvSpPr>
        <p:spPr bwMode="auto">
          <a:xfrm>
            <a:off x="3067050" y="2225675"/>
            <a:ext cx="1379538" cy="665163"/>
          </a:xfrm>
          <a:custGeom>
            <a:avLst/>
            <a:gdLst>
              <a:gd name="T0" fmla="*/ 2147483647 w 869"/>
              <a:gd name="T1" fmla="*/ 2147483647 h 419"/>
              <a:gd name="T2" fmla="*/ 2147483647 w 869"/>
              <a:gd name="T3" fmla="*/ 2147483647 h 419"/>
              <a:gd name="T4" fmla="*/ 2147483647 w 869"/>
              <a:gd name="T5" fmla="*/ 2147483647 h 419"/>
              <a:gd name="T6" fmla="*/ 2147483647 w 869"/>
              <a:gd name="T7" fmla="*/ 2147483647 h 419"/>
              <a:gd name="T8" fmla="*/ 2147483647 w 869"/>
              <a:gd name="T9" fmla="*/ 2147483647 h 419"/>
              <a:gd name="T10" fmla="*/ 2147483647 w 869"/>
              <a:gd name="T11" fmla="*/ 2147483647 h 419"/>
              <a:gd name="T12" fmla="*/ 2147483647 w 869"/>
              <a:gd name="T13" fmla="*/ 2147483647 h 419"/>
              <a:gd name="T14" fmla="*/ 2147483647 w 869"/>
              <a:gd name="T15" fmla="*/ 2147483647 h 419"/>
              <a:gd name="T16" fmla="*/ 2147483647 w 869"/>
              <a:gd name="T17" fmla="*/ 2147483647 h 419"/>
              <a:gd name="T18" fmla="*/ 2147483647 w 869"/>
              <a:gd name="T19" fmla="*/ 2147483647 h 419"/>
              <a:gd name="T20" fmla="*/ 2147483647 w 869"/>
              <a:gd name="T21" fmla="*/ 2147483647 h 419"/>
              <a:gd name="T22" fmla="*/ 2147483647 w 869"/>
              <a:gd name="T23" fmla="*/ 2147483647 h 419"/>
              <a:gd name="T24" fmla="*/ 2147483647 w 869"/>
              <a:gd name="T25" fmla="*/ 2147483647 h 419"/>
              <a:gd name="T26" fmla="*/ 2147483647 w 869"/>
              <a:gd name="T27" fmla="*/ 2147483647 h 419"/>
              <a:gd name="T28" fmla="*/ 2147483647 w 869"/>
              <a:gd name="T29" fmla="*/ 2147483647 h 419"/>
              <a:gd name="T30" fmla="*/ 2147483647 w 869"/>
              <a:gd name="T31" fmla="*/ 2147483647 h 419"/>
              <a:gd name="T32" fmla="*/ 2147483647 w 869"/>
              <a:gd name="T33" fmla="*/ 2147483647 h 419"/>
              <a:gd name="T34" fmla="*/ 2147483647 w 869"/>
              <a:gd name="T35" fmla="*/ 2147483647 h 419"/>
              <a:gd name="T36" fmla="*/ 2147483647 w 869"/>
              <a:gd name="T37" fmla="*/ 2147483647 h 419"/>
              <a:gd name="T38" fmla="*/ 2147483647 w 869"/>
              <a:gd name="T39" fmla="*/ 2147483647 h 419"/>
              <a:gd name="T40" fmla="*/ 2147483647 w 869"/>
              <a:gd name="T41" fmla="*/ 2147483647 h 419"/>
              <a:gd name="T42" fmla="*/ 2147483647 w 869"/>
              <a:gd name="T43" fmla="*/ 2147483647 h 419"/>
              <a:gd name="T44" fmla="*/ 2147483647 w 869"/>
              <a:gd name="T45" fmla="*/ 2147483647 h 419"/>
              <a:gd name="T46" fmla="*/ 2147483647 w 869"/>
              <a:gd name="T47" fmla="*/ 2147483647 h 419"/>
              <a:gd name="T48" fmla="*/ 2147483647 w 869"/>
              <a:gd name="T49" fmla="*/ 2147483647 h 419"/>
              <a:gd name="T50" fmla="*/ 2147483647 w 869"/>
              <a:gd name="T51" fmla="*/ 2147483647 h 419"/>
              <a:gd name="T52" fmla="*/ 2147483647 w 869"/>
              <a:gd name="T53" fmla="*/ 2147483647 h 419"/>
              <a:gd name="T54" fmla="*/ 2147483647 w 869"/>
              <a:gd name="T55" fmla="*/ 2147483647 h 419"/>
              <a:gd name="T56" fmla="*/ 2147483647 w 869"/>
              <a:gd name="T57" fmla="*/ 2147483647 h 419"/>
              <a:gd name="T58" fmla="*/ 2147483647 w 869"/>
              <a:gd name="T59" fmla="*/ 2147483647 h 419"/>
              <a:gd name="T60" fmla="*/ 2147483647 w 869"/>
              <a:gd name="T61" fmla="*/ 2147483647 h 419"/>
              <a:gd name="T62" fmla="*/ 2147483647 w 869"/>
              <a:gd name="T63" fmla="*/ 2147483647 h 419"/>
              <a:gd name="T64" fmla="*/ 2147483647 w 869"/>
              <a:gd name="T65" fmla="*/ 2147483647 h 419"/>
              <a:gd name="T66" fmla="*/ 2147483647 w 869"/>
              <a:gd name="T67" fmla="*/ 2147483647 h 419"/>
              <a:gd name="T68" fmla="*/ 2147483647 w 869"/>
              <a:gd name="T69" fmla="*/ 2147483647 h 419"/>
              <a:gd name="T70" fmla="*/ 2147483647 w 869"/>
              <a:gd name="T71" fmla="*/ 2147483647 h 419"/>
              <a:gd name="T72" fmla="*/ 2147483647 w 869"/>
              <a:gd name="T73" fmla="*/ 2147483647 h 419"/>
              <a:gd name="T74" fmla="*/ 2147483647 w 869"/>
              <a:gd name="T75" fmla="*/ 2147483647 h 419"/>
              <a:gd name="T76" fmla="*/ 2147483647 w 869"/>
              <a:gd name="T77" fmla="*/ 2147483647 h 419"/>
              <a:gd name="T78" fmla="*/ 2147483647 w 869"/>
              <a:gd name="T79" fmla="*/ 2147483647 h 419"/>
              <a:gd name="T80" fmla="*/ 2147483647 w 869"/>
              <a:gd name="T81" fmla="*/ 2147483647 h 419"/>
              <a:gd name="T82" fmla="*/ 2147483647 w 869"/>
              <a:gd name="T83" fmla="*/ 2147483647 h 419"/>
              <a:gd name="T84" fmla="*/ 2147483647 w 869"/>
              <a:gd name="T85" fmla="*/ 2147483647 h 419"/>
              <a:gd name="T86" fmla="*/ 2147483647 w 869"/>
              <a:gd name="T87" fmla="*/ 2147483647 h 419"/>
              <a:gd name="T88" fmla="*/ 2147483647 w 869"/>
              <a:gd name="T89" fmla="*/ 2147483647 h 419"/>
              <a:gd name="T90" fmla="*/ 2147483647 w 869"/>
              <a:gd name="T91" fmla="*/ 2147483647 h 419"/>
              <a:gd name="T92" fmla="*/ 2147483647 w 869"/>
              <a:gd name="T93" fmla="*/ 2147483647 h 419"/>
              <a:gd name="T94" fmla="*/ 2147483647 w 869"/>
              <a:gd name="T95" fmla="*/ 2147483647 h 419"/>
              <a:gd name="T96" fmla="*/ 2147483647 w 869"/>
              <a:gd name="T97" fmla="*/ 2147483647 h 419"/>
              <a:gd name="T98" fmla="*/ 2147483647 w 869"/>
              <a:gd name="T99" fmla="*/ 2147483647 h 419"/>
              <a:gd name="T100" fmla="*/ 2147483647 w 869"/>
              <a:gd name="T101" fmla="*/ 2147483647 h 419"/>
              <a:gd name="T102" fmla="*/ 2147483647 w 869"/>
              <a:gd name="T103" fmla="*/ 2147483647 h 419"/>
              <a:gd name="T104" fmla="*/ 2147483647 w 869"/>
              <a:gd name="T105" fmla="*/ 2147483647 h 419"/>
              <a:gd name="T106" fmla="*/ 2147483647 w 869"/>
              <a:gd name="T107" fmla="*/ 2147483647 h 419"/>
              <a:gd name="T108" fmla="*/ 2147483647 w 869"/>
              <a:gd name="T109" fmla="*/ 2147483647 h 419"/>
              <a:gd name="T110" fmla="*/ 2147483647 w 869"/>
              <a:gd name="T111" fmla="*/ 2147483647 h 419"/>
              <a:gd name="T112" fmla="*/ 2147483647 w 869"/>
              <a:gd name="T113" fmla="*/ 2147483647 h 419"/>
              <a:gd name="T114" fmla="*/ 2147483647 w 869"/>
              <a:gd name="T115" fmla="*/ 2147483647 h 419"/>
              <a:gd name="T116" fmla="*/ 2147483647 w 869"/>
              <a:gd name="T117" fmla="*/ 2147483647 h 419"/>
              <a:gd name="T118" fmla="*/ 2147483647 w 869"/>
              <a:gd name="T119" fmla="*/ 2147483647 h 419"/>
              <a:gd name="T120" fmla="*/ 2147483647 w 869"/>
              <a:gd name="T121" fmla="*/ 2147483647 h 419"/>
              <a:gd name="T122" fmla="*/ 2147483647 w 869"/>
              <a:gd name="T123" fmla="*/ 2147483647 h 41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69"/>
              <a:gd name="T187" fmla="*/ 0 h 419"/>
              <a:gd name="T188" fmla="*/ 869 w 869"/>
              <a:gd name="T189" fmla="*/ 419 h 41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47"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8" name="Freeform 444"/>
          <p:cNvSpPr>
            <a:spLocks/>
          </p:cNvSpPr>
          <p:nvPr/>
        </p:nvSpPr>
        <p:spPr bwMode="auto">
          <a:xfrm>
            <a:off x="3081338" y="2225675"/>
            <a:ext cx="979487" cy="441325"/>
          </a:xfrm>
          <a:custGeom>
            <a:avLst/>
            <a:gdLst>
              <a:gd name="T0" fmla="*/ 2147483647 w 617"/>
              <a:gd name="T1" fmla="*/ 2147483647 h 278"/>
              <a:gd name="T2" fmla="*/ 2147483647 w 617"/>
              <a:gd name="T3" fmla="*/ 2147483647 h 278"/>
              <a:gd name="T4" fmla="*/ 2147483647 w 617"/>
              <a:gd name="T5" fmla="*/ 2147483647 h 278"/>
              <a:gd name="T6" fmla="*/ 2147483647 w 617"/>
              <a:gd name="T7" fmla="*/ 2147483647 h 278"/>
              <a:gd name="T8" fmla="*/ 2147483647 w 617"/>
              <a:gd name="T9" fmla="*/ 2147483647 h 278"/>
              <a:gd name="T10" fmla="*/ 2147483647 w 617"/>
              <a:gd name="T11" fmla="*/ 2147483647 h 278"/>
              <a:gd name="T12" fmla="*/ 2147483647 w 617"/>
              <a:gd name="T13" fmla="*/ 2147483647 h 278"/>
              <a:gd name="T14" fmla="*/ 2147483647 w 617"/>
              <a:gd name="T15" fmla="*/ 2147483647 h 278"/>
              <a:gd name="T16" fmla="*/ 2147483647 w 617"/>
              <a:gd name="T17" fmla="*/ 2147483647 h 278"/>
              <a:gd name="T18" fmla="*/ 2147483647 w 617"/>
              <a:gd name="T19" fmla="*/ 2147483647 h 278"/>
              <a:gd name="T20" fmla="*/ 2147483647 w 617"/>
              <a:gd name="T21" fmla="*/ 2147483647 h 278"/>
              <a:gd name="T22" fmla="*/ 2147483647 w 617"/>
              <a:gd name="T23" fmla="*/ 2147483647 h 278"/>
              <a:gd name="T24" fmla="*/ 2147483647 w 617"/>
              <a:gd name="T25" fmla="*/ 2147483647 h 278"/>
              <a:gd name="T26" fmla="*/ 2147483647 w 617"/>
              <a:gd name="T27" fmla="*/ 2147483647 h 278"/>
              <a:gd name="T28" fmla="*/ 2147483647 w 617"/>
              <a:gd name="T29" fmla="*/ 2147483647 h 278"/>
              <a:gd name="T30" fmla="*/ 2147483647 w 617"/>
              <a:gd name="T31" fmla="*/ 2147483647 h 278"/>
              <a:gd name="T32" fmla="*/ 2147483647 w 617"/>
              <a:gd name="T33" fmla="*/ 2147483647 h 278"/>
              <a:gd name="T34" fmla="*/ 2147483647 w 617"/>
              <a:gd name="T35" fmla="*/ 2147483647 h 278"/>
              <a:gd name="T36" fmla="*/ 2147483647 w 617"/>
              <a:gd name="T37" fmla="*/ 2147483647 h 278"/>
              <a:gd name="T38" fmla="*/ 2147483647 w 617"/>
              <a:gd name="T39" fmla="*/ 2147483647 h 278"/>
              <a:gd name="T40" fmla="*/ 2147483647 w 617"/>
              <a:gd name="T41" fmla="*/ 2147483647 h 278"/>
              <a:gd name="T42" fmla="*/ 2147483647 w 617"/>
              <a:gd name="T43" fmla="*/ 2147483647 h 278"/>
              <a:gd name="T44" fmla="*/ 2147483647 w 617"/>
              <a:gd name="T45" fmla="*/ 2147483647 h 278"/>
              <a:gd name="T46" fmla="*/ 2147483647 w 617"/>
              <a:gd name="T47" fmla="*/ 2147483647 h 278"/>
              <a:gd name="T48" fmla="*/ 2147483647 w 617"/>
              <a:gd name="T49" fmla="*/ 2147483647 h 278"/>
              <a:gd name="T50" fmla="*/ 2147483647 w 617"/>
              <a:gd name="T51" fmla="*/ 2147483647 h 278"/>
              <a:gd name="T52" fmla="*/ 2147483647 w 617"/>
              <a:gd name="T53" fmla="*/ 2147483647 h 278"/>
              <a:gd name="T54" fmla="*/ 2147483647 w 617"/>
              <a:gd name="T55" fmla="*/ 2147483647 h 278"/>
              <a:gd name="T56" fmla="*/ 2147483647 w 617"/>
              <a:gd name="T57" fmla="*/ 2147483647 h 278"/>
              <a:gd name="T58" fmla="*/ 2147483647 w 617"/>
              <a:gd name="T59" fmla="*/ 2147483647 h 278"/>
              <a:gd name="T60" fmla="*/ 2147483647 w 617"/>
              <a:gd name="T61" fmla="*/ 0 h 278"/>
              <a:gd name="T62" fmla="*/ 2147483647 w 617"/>
              <a:gd name="T63" fmla="*/ 2147483647 h 278"/>
              <a:gd name="T64" fmla="*/ 2147483647 w 617"/>
              <a:gd name="T65" fmla="*/ 2147483647 h 278"/>
              <a:gd name="T66" fmla="*/ 2147483647 w 617"/>
              <a:gd name="T67" fmla="*/ 2147483647 h 278"/>
              <a:gd name="T68" fmla="*/ 2147483647 w 617"/>
              <a:gd name="T69" fmla="*/ 2147483647 h 278"/>
              <a:gd name="T70" fmla="*/ 2147483647 w 617"/>
              <a:gd name="T71" fmla="*/ 2147483647 h 278"/>
              <a:gd name="T72" fmla="*/ 2147483647 w 617"/>
              <a:gd name="T73" fmla="*/ 2147483647 h 278"/>
              <a:gd name="T74" fmla="*/ 2147483647 w 617"/>
              <a:gd name="T75" fmla="*/ 2147483647 h 278"/>
              <a:gd name="T76" fmla="*/ 2147483647 w 617"/>
              <a:gd name="T77" fmla="*/ 2147483647 h 278"/>
              <a:gd name="T78" fmla="*/ 2147483647 w 617"/>
              <a:gd name="T79" fmla="*/ 2147483647 h 278"/>
              <a:gd name="T80" fmla="*/ 2147483647 w 617"/>
              <a:gd name="T81" fmla="*/ 2147483647 h 278"/>
              <a:gd name="T82" fmla="*/ 2147483647 w 617"/>
              <a:gd name="T83" fmla="*/ 2147483647 h 278"/>
              <a:gd name="T84" fmla="*/ 2147483647 w 617"/>
              <a:gd name="T85" fmla="*/ 2147483647 h 278"/>
              <a:gd name="T86" fmla="*/ 2147483647 w 617"/>
              <a:gd name="T87" fmla="*/ 2147483647 h 278"/>
              <a:gd name="T88" fmla="*/ 2147483647 w 617"/>
              <a:gd name="T89" fmla="*/ 2147483647 h 278"/>
              <a:gd name="T90" fmla="*/ 2147483647 w 617"/>
              <a:gd name="T91" fmla="*/ 2147483647 h 278"/>
              <a:gd name="T92" fmla="*/ 2147483647 w 617"/>
              <a:gd name="T93" fmla="*/ 2147483647 h 278"/>
              <a:gd name="T94" fmla="*/ 2147483647 w 617"/>
              <a:gd name="T95" fmla="*/ 2147483647 h 278"/>
              <a:gd name="T96" fmla="*/ 2147483647 w 617"/>
              <a:gd name="T97" fmla="*/ 2147483647 h 278"/>
              <a:gd name="T98" fmla="*/ 2147483647 w 617"/>
              <a:gd name="T99" fmla="*/ 2147483647 h 278"/>
              <a:gd name="T100" fmla="*/ 2147483647 w 617"/>
              <a:gd name="T101" fmla="*/ 2147483647 h 278"/>
              <a:gd name="T102" fmla="*/ 2147483647 w 617"/>
              <a:gd name="T103" fmla="*/ 2147483647 h 278"/>
              <a:gd name="T104" fmla="*/ 2147483647 w 617"/>
              <a:gd name="T105" fmla="*/ 2147483647 h 278"/>
              <a:gd name="T106" fmla="*/ 2147483647 w 617"/>
              <a:gd name="T107" fmla="*/ 2147483647 h 278"/>
              <a:gd name="T108" fmla="*/ 2147483647 w 617"/>
              <a:gd name="T109" fmla="*/ 2147483647 h 278"/>
              <a:gd name="T110" fmla="*/ 2147483647 w 617"/>
              <a:gd name="T111" fmla="*/ 2147483647 h 278"/>
              <a:gd name="T112" fmla="*/ 2147483647 w 617"/>
              <a:gd name="T113" fmla="*/ 2147483647 h 278"/>
              <a:gd name="T114" fmla="*/ 2147483647 w 617"/>
              <a:gd name="T115" fmla="*/ 2147483647 h 278"/>
              <a:gd name="T116" fmla="*/ 2147483647 w 617"/>
              <a:gd name="T117" fmla="*/ 2147483647 h 278"/>
              <a:gd name="T118" fmla="*/ 2147483647 w 617"/>
              <a:gd name="T119" fmla="*/ 2147483647 h 2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7"/>
              <a:gd name="T181" fmla="*/ 0 h 278"/>
              <a:gd name="T182" fmla="*/ 617 w 617"/>
              <a:gd name="T183" fmla="*/ 278 h 2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7" h="278">
                <a:moveTo>
                  <a:pt x="0" y="278"/>
                </a:moveTo>
                <a:lnTo>
                  <a:pt x="0" y="276"/>
                </a:lnTo>
                <a:lnTo>
                  <a:pt x="1" y="274"/>
                </a:lnTo>
                <a:lnTo>
                  <a:pt x="3" y="274"/>
                </a:lnTo>
                <a:lnTo>
                  <a:pt x="3" y="272"/>
                </a:lnTo>
                <a:lnTo>
                  <a:pt x="5" y="272"/>
                </a:lnTo>
                <a:lnTo>
                  <a:pt x="5" y="271"/>
                </a:lnTo>
                <a:lnTo>
                  <a:pt x="6" y="271"/>
                </a:lnTo>
                <a:lnTo>
                  <a:pt x="6" y="269"/>
                </a:lnTo>
                <a:lnTo>
                  <a:pt x="8" y="269"/>
                </a:lnTo>
                <a:lnTo>
                  <a:pt x="10" y="267"/>
                </a:lnTo>
                <a:lnTo>
                  <a:pt x="12" y="265"/>
                </a:lnTo>
                <a:lnTo>
                  <a:pt x="13" y="264"/>
                </a:lnTo>
                <a:lnTo>
                  <a:pt x="15" y="264"/>
                </a:lnTo>
                <a:lnTo>
                  <a:pt x="15" y="262"/>
                </a:lnTo>
                <a:lnTo>
                  <a:pt x="17" y="262"/>
                </a:lnTo>
                <a:lnTo>
                  <a:pt x="17" y="260"/>
                </a:lnTo>
                <a:lnTo>
                  <a:pt x="19" y="260"/>
                </a:lnTo>
                <a:lnTo>
                  <a:pt x="20" y="258"/>
                </a:lnTo>
                <a:lnTo>
                  <a:pt x="22" y="258"/>
                </a:lnTo>
                <a:lnTo>
                  <a:pt x="24" y="257"/>
                </a:lnTo>
                <a:lnTo>
                  <a:pt x="26" y="257"/>
                </a:lnTo>
                <a:lnTo>
                  <a:pt x="26" y="255"/>
                </a:lnTo>
                <a:lnTo>
                  <a:pt x="27" y="255"/>
                </a:lnTo>
                <a:lnTo>
                  <a:pt x="27" y="253"/>
                </a:lnTo>
                <a:lnTo>
                  <a:pt x="29" y="253"/>
                </a:lnTo>
                <a:lnTo>
                  <a:pt x="31" y="251"/>
                </a:lnTo>
                <a:lnTo>
                  <a:pt x="33" y="251"/>
                </a:lnTo>
                <a:lnTo>
                  <a:pt x="33" y="250"/>
                </a:lnTo>
                <a:lnTo>
                  <a:pt x="34" y="250"/>
                </a:lnTo>
                <a:lnTo>
                  <a:pt x="36" y="250"/>
                </a:lnTo>
                <a:lnTo>
                  <a:pt x="36" y="248"/>
                </a:lnTo>
                <a:lnTo>
                  <a:pt x="38" y="248"/>
                </a:lnTo>
                <a:lnTo>
                  <a:pt x="38" y="246"/>
                </a:lnTo>
                <a:lnTo>
                  <a:pt x="40" y="246"/>
                </a:lnTo>
                <a:lnTo>
                  <a:pt x="40" y="244"/>
                </a:lnTo>
                <a:lnTo>
                  <a:pt x="41" y="244"/>
                </a:lnTo>
                <a:lnTo>
                  <a:pt x="41" y="243"/>
                </a:lnTo>
                <a:lnTo>
                  <a:pt x="43" y="243"/>
                </a:lnTo>
                <a:lnTo>
                  <a:pt x="43" y="241"/>
                </a:lnTo>
                <a:lnTo>
                  <a:pt x="45" y="241"/>
                </a:lnTo>
                <a:lnTo>
                  <a:pt x="47" y="239"/>
                </a:lnTo>
                <a:lnTo>
                  <a:pt x="48" y="237"/>
                </a:lnTo>
                <a:lnTo>
                  <a:pt x="48" y="236"/>
                </a:lnTo>
                <a:lnTo>
                  <a:pt x="50" y="236"/>
                </a:lnTo>
                <a:lnTo>
                  <a:pt x="50" y="234"/>
                </a:lnTo>
                <a:lnTo>
                  <a:pt x="52" y="234"/>
                </a:lnTo>
                <a:lnTo>
                  <a:pt x="52" y="232"/>
                </a:lnTo>
                <a:lnTo>
                  <a:pt x="54" y="232"/>
                </a:lnTo>
                <a:lnTo>
                  <a:pt x="55" y="230"/>
                </a:lnTo>
                <a:lnTo>
                  <a:pt x="57" y="229"/>
                </a:lnTo>
                <a:lnTo>
                  <a:pt x="59" y="229"/>
                </a:lnTo>
                <a:lnTo>
                  <a:pt x="59" y="227"/>
                </a:lnTo>
                <a:lnTo>
                  <a:pt x="61" y="225"/>
                </a:lnTo>
                <a:lnTo>
                  <a:pt x="62" y="223"/>
                </a:lnTo>
                <a:lnTo>
                  <a:pt x="62" y="222"/>
                </a:lnTo>
                <a:lnTo>
                  <a:pt x="64" y="222"/>
                </a:lnTo>
                <a:lnTo>
                  <a:pt x="64" y="220"/>
                </a:lnTo>
                <a:lnTo>
                  <a:pt x="66" y="218"/>
                </a:lnTo>
                <a:lnTo>
                  <a:pt x="68" y="216"/>
                </a:lnTo>
                <a:lnTo>
                  <a:pt x="68" y="215"/>
                </a:lnTo>
                <a:lnTo>
                  <a:pt x="69" y="215"/>
                </a:lnTo>
                <a:lnTo>
                  <a:pt x="69" y="213"/>
                </a:lnTo>
                <a:lnTo>
                  <a:pt x="71" y="213"/>
                </a:lnTo>
                <a:lnTo>
                  <a:pt x="71" y="211"/>
                </a:lnTo>
                <a:lnTo>
                  <a:pt x="73" y="211"/>
                </a:lnTo>
                <a:lnTo>
                  <a:pt x="73" y="209"/>
                </a:lnTo>
                <a:lnTo>
                  <a:pt x="75" y="209"/>
                </a:lnTo>
                <a:lnTo>
                  <a:pt x="75" y="208"/>
                </a:lnTo>
                <a:lnTo>
                  <a:pt x="76" y="208"/>
                </a:lnTo>
                <a:lnTo>
                  <a:pt x="76" y="206"/>
                </a:lnTo>
                <a:lnTo>
                  <a:pt x="78" y="206"/>
                </a:lnTo>
                <a:lnTo>
                  <a:pt x="78" y="204"/>
                </a:lnTo>
                <a:lnTo>
                  <a:pt x="80" y="204"/>
                </a:lnTo>
                <a:lnTo>
                  <a:pt x="80" y="202"/>
                </a:lnTo>
                <a:lnTo>
                  <a:pt x="82" y="202"/>
                </a:lnTo>
                <a:lnTo>
                  <a:pt x="82" y="201"/>
                </a:lnTo>
                <a:lnTo>
                  <a:pt x="83" y="199"/>
                </a:lnTo>
                <a:lnTo>
                  <a:pt x="85" y="199"/>
                </a:lnTo>
                <a:lnTo>
                  <a:pt x="87" y="199"/>
                </a:lnTo>
                <a:lnTo>
                  <a:pt x="87" y="197"/>
                </a:lnTo>
                <a:lnTo>
                  <a:pt x="89" y="197"/>
                </a:lnTo>
                <a:lnTo>
                  <a:pt x="90" y="196"/>
                </a:lnTo>
                <a:lnTo>
                  <a:pt x="92" y="196"/>
                </a:lnTo>
                <a:lnTo>
                  <a:pt x="94" y="194"/>
                </a:lnTo>
                <a:lnTo>
                  <a:pt x="95" y="194"/>
                </a:lnTo>
                <a:lnTo>
                  <a:pt x="97" y="194"/>
                </a:lnTo>
                <a:lnTo>
                  <a:pt x="99" y="194"/>
                </a:lnTo>
                <a:lnTo>
                  <a:pt x="101" y="194"/>
                </a:lnTo>
                <a:lnTo>
                  <a:pt x="102" y="194"/>
                </a:lnTo>
                <a:lnTo>
                  <a:pt x="104" y="194"/>
                </a:lnTo>
                <a:lnTo>
                  <a:pt x="106" y="194"/>
                </a:lnTo>
                <a:lnTo>
                  <a:pt x="108" y="194"/>
                </a:lnTo>
                <a:lnTo>
                  <a:pt x="109" y="194"/>
                </a:lnTo>
                <a:lnTo>
                  <a:pt x="111" y="194"/>
                </a:lnTo>
                <a:lnTo>
                  <a:pt x="113" y="194"/>
                </a:lnTo>
                <a:lnTo>
                  <a:pt x="113" y="196"/>
                </a:lnTo>
                <a:lnTo>
                  <a:pt x="115" y="196"/>
                </a:lnTo>
                <a:lnTo>
                  <a:pt x="115" y="194"/>
                </a:lnTo>
                <a:lnTo>
                  <a:pt x="116" y="194"/>
                </a:lnTo>
                <a:lnTo>
                  <a:pt x="118" y="194"/>
                </a:lnTo>
                <a:lnTo>
                  <a:pt x="120" y="192"/>
                </a:lnTo>
                <a:lnTo>
                  <a:pt x="120" y="194"/>
                </a:lnTo>
                <a:lnTo>
                  <a:pt x="122" y="194"/>
                </a:lnTo>
                <a:lnTo>
                  <a:pt x="123" y="194"/>
                </a:lnTo>
                <a:lnTo>
                  <a:pt x="123" y="196"/>
                </a:lnTo>
                <a:lnTo>
                  <a:pt x="125" y="196"/>
                </a:lnTo>
                <a:lnTo>
                  <a:pt x="127" y="196"/>
                </a:lnTo>
                <a:lnTo>
                  <a:pt x="129" y="197"/>
                </a:lnTo>
                <a:lnTo>
                  <a:pt x="130" y="197"/>
                </a:lnTo>
                <a:lnTo>
                  <a:pt x="132" y="197"/>
                </a:lnTo>
                <a:lnTo>
                  <a:pt x="134" y="197"/>
                </a:lnTo>
                <a:lnTo>
                  <a:pt x="136" y="197"/>
                </a:lnTo>
                <a:lnTo>
                  <a:pt x="137" y="197"/>
                </a:lnTo>
                <a:lnTo>
                  <a:pt x="137" y="196"/>
                </a:lnTo>
                <a:lnTo>
                  <a:pt x="139" y="196"/>
                </a:lnTo>
                <a:lnTo>
                  <a:pt x="141" y="194"/>
                </a:lnTo>
                <a:lnTo>
                  <a:pt x="143" y="194"/>
                </a:lnTo>
                <a:lnTo>
                  <a:pt x="144" y="192"/>
                </a:lnTo>
                <a:lnTo>
                  <a:pt x="146" y="192"/>
                </a:lnTo>
                <a:lnTo>
                  <a:pt x="148" y="192"/>
                </a:lnTo>
                <a:lnTo>
                  <a:pt x="148" y="190"/>
                </a:lnTo>
                <a:lnTo>
                  <a:pt x="150" y="190"/>
                </a:lnTo>
                <a:lnTo>
                  <a:pt x="150" y="189"/>
                </a:lnTo>
                <a:lnTo>
                  <a:pt x="151" y="189"/>
                </a:lnTo>
                <a:lnTo>
                  <a:pt x="151" y="187"/>
                </a:lnTo>
                <a:lnTo>
                  <a:pt x="153" y="187"/>
                </a:lnTo>
                <a:lnTo>
                  <a:pt x="153" y="185"/>
                </a:lnTo>
                <a:lnTo>
                  <a:pt x="155" y="185"/>
                </a:lnTo>
                <a:lnTo>
                  <a:pt x="155" y="183"/>
                </a:lnTo>
                <a:lnTo>
                  <a:pt x="157" y="183"/>
                </a:lnTo>
                <a:lnTo>
                  <a:pt x="158" y="185"/>
                </a:lnTo>
                <a:lnTo>
                  <a:pt x="160" y="187"/>
                </a:lnTo>
                <a:lnTo>
                  <a:pt x="160" y="189"/>
                </a:lnTo>
                <a:lnTo>
                  <a:pt x="162" y="189"/>
                </a:lnTo>
                <a:lnTo>
                  <a:pt x="162" y="190"/>
                </a:lnTo>
                <a:lnTo>
                  <a:pt x="164" y="192"/>
                </a:lnTo>
                <a:lnTo>
                  <a:pt x="165" y="192"/>
                </a:lnTo>
                <a:lnTo>
                  <a:pt x="167" y="192"/>
                </a:lnTo>
                <a:lnTo>
                  <a:pt x="169" y="192"/>
                </a:lnTo>
                <a:lnTo>
                  <a:pt x="169" y="190"/>
                </a:lnTo>
                <a:lnTo>
                  <a:pt x="171" y="190"/>
                </a:lnTo>
                <a:lnTo>
                  <a:pt x="172" y="190"/>
                </a:lnTo>
                <a:lnTo>
                  <a:pt x="172" y="189"/>
                </a:lnTo>
                <a:lnTo>
                  <a:pt x="174" y="189"/>
                </a:lnTo>
                <a:lnTo>
                  <a:pt x="176" y="187"/>
                </a:lnTo>
                <a:lnTo>
                  <a:pt x="176" y="185"/>
                </a:lnTo>
                <a:lnTo>
                  <a:pt x="178" y="185"/>
                </a:lnTo>
                <a:lnTo>
                  <a:pt x="178" y="183"/>
                </a:lnTo>
                <a:lnTo>
                  <a:pt x="178" y="182"/>
                </a:lnTo>
                <a:lnTo>
                  <a:pt x="179" y="180"/>
                </a:lnTo>
                <a:lnTo>
                  <a:pt x="181" y="182"/>
                </a:lnTo>
                <a:lnTo>
                  <a:pt x="183" y="182"/>
                </a:lnTo>
                <a:lnTo>
                  <a:pt x="184" y="183"/>
                </a:lnTo>
                <a:lnTo>
                  <a:pt x="186" y="185"/>
                </a:lnTo>
                <a:lnTo>
                  <a:pt x="188" y="185"/>
                </a:lnTo>
                <a:lnTo>
                  <a:pt x="188" y="187"/>
                </a:lnTo>
                <a:lnTo>
                  <a:pt x="190" y="187"/>
                </a:lnTo>
                <a:lnTo>
                  <a:pt x="190" y="189"/>
                </a:lnTo>
                <a:lnTo>
                  <a:pt x="191" y="189"/>
                </a:lnTo>
                <a:lnTo>
                  <a:pt x="193" y="189"/>
                </a:lnTo>
                <a:lnTo>
                  <a:pt x="193" y="190"/>
                </a:lnTo>
                <a:lnTo>
                  <a:pt x="195" y="190"/>
                </a:lnTo>
                <a:lnTo>
                  <a:pt x="197" y="190"/>
                </a:lnTo>
                <a:lnTo>
                  <a:pt x="197" y="192"/>
                </a:lnTo>
                <a:lnTo>
                  <a:pt x="198" y="192"/>
                </a:lnTo>
                <a:lnTo>
                  <a:pt x="198" y="194"/>
                </a:lnTo>
                <a:lnTo>
                  <a:pt x="200" y="194"/>
                </a:lnTo>
                <a:lnTo>
                  <a:pt x="202" y="196"/>
                </a:lnTo>
                <a:lnTo>
                  <a:pt x="204" y="196"/>
                </a:lnTo>
                <a:lnTo>
                  <a:pt x="205" y="196"/>
                </a:lnTo>
                <a:lnTo>
                  <a:pt x="207" y="197"/>
                </a:lnTo>
                <a:lnTo>
                  <a:pt x="209" y="199"/>
                </a:lnTo>
                <a:lnTo>
                  <a:pt x="211" y="199"/>
                </a:lnTo>
                <a:lnTo>
                  <a:pt x="212" y="199"/>
                </a:lnTo>
                <a:lnTo>
                  <a:pt x="214" y="197"/>
                </a:lnTo>
                <a:lnTo>
                  <a:pt x="214" y="196"/>
                </a:lnTo>
                <a:lnTo>
                  <a:pt x="214" y="194"/>
                </a:lnTo>
                <a:lnTo>
                  <a:pt x="214" y="192"/>
                </a:lnTo>
                <a:lnTo>
                  <a:pt x="214" y="190"/>
                </a:lnTo>
                <a:lnTo>
                  <a:pt x="214" y="189"/>
                </a:lnTo>
                <a:lnTo>
                  <a:pt x="214" y="187"/>
                </a:lnTo>
                <a:lnTo>
                  <a:pt x="214" y="185"/>
                </a:lnTo>
                <a:lnTo>
                  <a:pt x="214" y="183"/>
                </a:lnTo>
                <a:lnTo>
                  <a:pt x="216" y="182"/>
                </a:lnTo>
                <a:lnTo>
                  <a:pt x="216" y="180"/>
                </a:lnTo>
                <a:lnTo>
                  <a:pt x="216" y="178"/>
                </a:lnTo>
                <a:lnTo>
                  <a:pt x="218" y="176"/>
                </a:lnTo>
                <a:lnTo>
                  <a:pt x="219" y="178"/>
                </a:lnTo>
                <a:lnTo>
                  <a:pt x="221" y="178"/>
                </a:lnTo>
                <a:lnTo>
                  <a:pt x="223" y="176"/>
                </a:lnTo>
                <a:lnTo>
                  <a:pt x="225" y="176"/>
                </a:lnTo>
                <a:lnTo>
                  <a:pt x="226" y="176"/>
                </a:lnTo>
                <a:lnTo>
                  <a:pt x="228" y="176"/>
                </a:lnTo>
                <a:lnTo>
                  <a:pt x="230" y="176"/>
                </a:lnTo>
                <a:lnTo>
                  <a:pt x="232" y="175"/>
                </a:lnTo>
                <a:lnTo>
                  <a:pt x="233" y="175"/>
                </a:lnTo>
                <a:lnTo>
                  <a:pt x="233" y="173"/>
                </a:lnTo>
                <a:lnTo>
                  <a:pt x="233" y="171"/>
                </a:lnTo>
                <a:lnTo>
                  <a:pt x="235" y="169"/>
                </a:lnTo>
                <a:lnTo>
                  <a:pt x="235" y="168"/>
                </a:lnTo>
                <a:lnTo>
                  <a:pt x="235" y="166"/>
                </a:lnTo>
                <a:lnTo>
                  <a:pt x="237" y="166"/>
                </a:lnTo>
                <a:lnTo>
                  <a:pt x="237" y="164"/>
                </a:lnTo>
                <a:lnTo>
                  <a:pt x="237" y="162"/>
                </a:lnTo>
                <a:lnTo>
                  <a:pt x="235" y="161"/>
                </a:lnTo>
                <a:lnTo>
                  <a:pt x="235" y="159"/>
                </a:lnTo>
                <a:lnTo>
                  <a:pt x="233" y="157"/>
                </a:lnTo>
                <a:lnTo>
                  <a:pt x="233" y="155"/>
                </a:lnTo>
                <a:lnTo>
                  <a:pt x="232" y="154"/>
                </a:lnTo>
                <a:lnTo>
                  <a:pt x="232" y="152"/>
                </a:lnTo>
                <a:lnTo>
                  <a:pt x="230" y="150"/>
                </a:lnTo>
                <a:lnTo>
                  <a:pt x="232" y="148"/>
                </a:lnTo>
                <a:lnTo>
                  <a:pt x="233" y="147"/>
                </a:lnTo>
                <a:lnTo>
                  <a:pt x="233" y="145"/>
                </a:lnTo>
                <a:lnTo>
                  <a:pt x="233" y="143"/>
                </a:lnTo>
                <a:lnTo>
                  <a:pt x="233" y="141"/>
                </a:lnTo>
                <a:lnTo>
                  <a:pt x="235" y="140"/>
                </a:lnTo>
                <a:lnTo>
                  <a:pt x="235" y="138"/>
                </a:lnTo>
                <a:lnTo>
                  <a:pt x="237" y="138"/>
                </a:lnTo>
                <a:lnTo>
                  <a:pt x="237" y="136"/>
                </a:lnTo>
                <a:lnTo>
                  <a:pt x="237" y="134"/>
                </a:lnTo>
                <a:lnTo>
                  <a:pt x="239" y="134"/>
                </a:lnTo>
                <a:lnTo>
                  <a:pt x="239" y="133"/>
                </a:lnTo>
                <a:lnTo>
                  <a:pt x="240" y="133"/>
                </a:lnTo>
                <a:lnTo>
                  <a:pt x="239" y="133"/>
                </a:lnTo>
                <a:lnTo>
                  <a:pt x="237" y="133"/>
                </a:lnTo>
                <a:lnTo>
                  <a:pt x="235" y="133"/>
                </a:lnTo>
                <a:lnTo>
                  <a:pt x="233" y="133"/>
                </a:lnTo>
                <a:lnTo>
                  <a:pt x="232" y="133"/>
                </a:lnTo>
                <a:lnTo>
                  <a:pt x="230" y="134"/>
                </a:lnTo>
                <a:lnTo>
                  <a:pt x="228" y="134"/>
                </a:lnTo>
                <a:lnTo>
                  <a:pt x="226" y="134"/>
                </a:lnTo>
                <a:lnTo>
                  <a:pt x="225" y="136"/>
                </a:lnTo>
                <a:lnTo>
                  <a:pt x="223" y="136"/>
                </a:lnTo>
                <a:lnTo>
                  <a:pt x="221" y="136"/>
                </a:lnTo>
                <a:lnTo>
                  <a:pt x="221" y="134"/>
                </a:lnTo>
                <a:lnTo>
                  <a:pt x="219" y="134"/>
                </a:lnTo>
                <a:lnTo>
                  <a:pt x="218" y="133"/>
                </a:lnTo>
                <a:lnTo>
                  <a:pt x="218" y="131"/>
                </a:lnTo>
                <a:lnTo>
                  <a:pt x="218" y="129"/>
                </a:lnTo>
                <a:lnTo>
                  <a:pt x="218" y="127"/>
                </a:lnTo>
                <a:lnTo>
                  <a:pt x="219" y="126"/>
                </a:lnTo>
                <a:lnTo>
                  <a:pt x="221" y="124"/>
                </a:lnTo>
                <a:lnTo>
                  <a:pt x="223" y="124"/>
                </a:lnTo>
                <a:lnTo>
                  <a:pt x="223" y="122"/>
                </a:lnTo>
                <a:lnTo>
                  <a:pt x="225" y="120"/>
                </a:lnTo>
                <a:lnTo>
                  <a:pt x="225" y="119"/>
                </a:lnTo>
                <a:lnTo>
                  <a:pt x="225" y="117"/>
                </a:lnTo>
                <a:lnTo>
                  <a:pt x="223" y="117"/>
                </a:lnTo>
                <a:lnTo>
                  <a:pt x="223" y="115"/>
                </a:lnTo>
                <a:lnTo>
                  <a:pt x="221" y="115"/>
                </a:lnTo>
                <a:lnTo>
                  <a:pt x="221" y="113"/>
                </a:lnTo>
                <a:lnTo>
                  <a:pt x="219" y="113"/>
                </a:lnTo>
                <a:lnTo>
                  <a:pt x="219" y="112"/>
                </a:lnTo>
                <a:lnTo>
                  <a:pt x="218" y="112"/>
                </a:lnTo>
                <a:lnTo>
                  <a:pt x="218" y="110"/>
                </a:lnTo>
                <a:lnTo>
                  <a:pt x="218" y="108"/>
                </a:lnTo>
                <a:lnTo>
                  <a:pt x="216" y="108"/>
                </a:lnTo>
                <a:lnTo>
                  <a:pt x="216" y="107"/>
                </a:lnTo>
                <a:lnTo>
                  <a:pt x="216" y="105"/>
                </a:lnTo>
                <a:lnTo>
                  <a:pt x="216" y="103"/>
                </a:lnTo>
                <a:lnTo>
                  <a:pt x="216" y="101"/>
                </a:lnTo>
                <a:lnTo>
                  <a:pt x="216" y="100"/>
                </a:lnTo>
                <a:lnTo>
                  <a:pt x="216" y="98"/>
                </a:lnTo>
                <a:lnTo>
                  <a:pt x="218" y="98"/>
                </a:lnTo>
                <a:lnTo>
                  <a:pt x="216" y="96"/>
                </a:lnTo>
                <a:lnTo>
                  <a:pt x="216" y="94"/>
                </a:lnTo>
                <a:lnTo>
                  <a:pt x="216" y="93"/>
                </a:lnTo>
                <a:lnTo>
                  <a:pt x="214" y="91"/>
                </a:lnTo>
                <a:lnTo>
                  <a:pt x="214" y="89"/>
                </a:lnTo>
                <a:lnTo>
                  <a:pt x="214" y="87"/>
                </a:lnTo>
                <a:lnTo>
                  <a:pt x="214" y="86"/>
                </a:lnTo>
                <a:lnTo>
                  <a:pt x="212" y="86"/>
                </a:lnTo>
                <a:lnTo>
                  <a:pt x="212" y="84"/>
                </a:lnTo>
                <a:lnTo>
                  <a:pt x="211" y="82"/>
                </a:lnTo>
                <a:lnTo>
                  <a:pt x="211" y="80"/>
                </a:lnTo>
                <a:lnTo>
                  <a:pt x="211" y="79"/>
                </a:lnTo>
                <a:lnTo>
                  <a:pt x="211" y="77"/>
                </a:lnTo>
                <a:lnTo>
                  <a:pt x="209" y="77"/>
                </a:lnTo>
                <a:lnTo>
                  <a:pt x="209" y="75"/>
                </a:lnTo>
                <a:lnTo>
                  <a:pt x="209" y="73"/>
                </a:lnTo>
                <a:lnTo>
                  <a:pt x="209" y="72"/>
                </a:lnTo>
                <a:lnTo>
                  <a:pt x="209" y="70"/>
                </a:lnTo>
                <a:lnTo>
                  <a:pt x="209" y="68"/>
                </a:lnTo>
                <a:lnTo>
                  <a:pt x="209" y="66"/>
                </a:lnTo>
                <a:lnTo>
                  <a:pt x="209" y="65"/>
                </a:lnTo>
                <a:lnTo>
                  <a:pt x="209" y="63"/>
                </a:lnTo>
                <a:lnTo>
                  <a:pt x="211" y="61"/>
                </a:lnTo>
                <a:lnTo>
                  <a:pt x="211" y="59"/>
                </a:lnTo>
                <a:lnTo>
                  <a:pt x="212" y="58"/>
                </a:lnTo>
                <a:lnTo>
                  <a:pt x="212" y="56"/>
                </a:lnTo>
                <a:lnTo>
                  <a:pt x="214" y="54"/>
                </a:lnTo>
                <a:lnTo>
                  <a:pt x="214" y="52"/>
                </a:lnTo>
                <a:lnTo>
                  <a:pt x="216" y="51"/>
                </a:lnTo>
                <a:lnTo>
                  <a:pt x="218" y="49"/>
                </a:lnTo>
                <a:lnTo>
                  <a:pt x="218" y="47"/>
                </a:lnTo>
                <a:lnTo>
                  <a:pt x="219" y="45"/>
                </a:lnTo>
                <a:lnTo>
                  <a:pt x="219" y="42"/>
                </a:lnTo>
                <a:lnTo>
                  <a:pt x="221" y="42"/>
                </a:lnTo>
                <a:lnTo>
                  <a:pt x="221" y="40"/>
                </a:lnTo>
                <a:lnTo>
                  <a:pt x="223" y="38"/>
                </a:lnTo>
                <a:lnTo>
                  <a:pt x="223" y="37"/>
                </a:lnTo>
                <a:lnTo>
                  <a:pt x="223" y="35"/>
                </a:lnTo>
                <a:lnTo>
                  <a:pt x="225" y="33"/>
                </a:lnTo>
                <a:lnTo>
                  <a:pt x="225" y="31"/>
                </a:lnTo>
                <a:lnTo>
                  <a:pt x="225" y="30"/>
                </a:lnTo>
                <a:lnTo>
                  <a:pt x="226" y="28"/>
                </a:lnTo>
                <a:lnTo>
                  <a:pt x="226" y="26"/>
                </a:lnTo>
                <a:lnTo>
                  <a:pt x="228" y="24"/>
                </a:lnTo>
                <a:lnTo>
                  <a:pt x="228" y="23"/>
                </a:lnTo>
                <a:lnTo>
                  <a:pt x="230" y="23"/>
                </a:lnTo>
                <a:lnTo>
                  <a:pt x="230" y="21"/>
                </a:lnTo>
                <a:lnTo>
                  <a:pt x="232" y="19"/>
                </a:lnTo>
                <a:lnTo>
                  <a:pt x="233" y="19"/>
                </a:lnTo>
                <a:lnTo>
                  <a:pt x="235" y="19"/>
                </a:lnTo>
                <a:lnTo>
                  <a:pt x="237" y="19"/>
                </a:lnTo>
                <a:lnTo>
                  <a:pt x="239" y="19"/>
                </a:lnTo>
                <a:lnTo>
                  <a:pt x="240" y="19"/>
                </a:lnTo>
                <a:lnTo>
                  <a:pt x="240" y="17"/>
                </a:lnTo>
                <a:lnTo>
                  <a:pt x="242" y="17"/>
                </a:lnTo>
                <a:lnTo>
                  <a:pt x="242" y="16"/>
                </a:lnTo>
                <a:lnTo>
                  <a:pt x="244" y="16"/>
                </a:lnTo>
                <a:lnTo>
                  <a:pt x="244" y="14"/>
                </a:lnTo>
                <a:lnTo>
                  <a:pt x="246" y="12"/>
                </a:lnTo>
                <a:lnTo>
                  <a:pt x="246" y="11"/>
                </a:lnTo>
                <a:lnTo>
                  <a:pt x="247" y="11"/>
                </a:lnTo>
                <a:lnTo>
                  <a:pt x="247" y="9"/>
                </a:lnTo>
                <a:lnTo>
                  <a:pt x="249" y="7"/>
                </a:lnTo>
                <a:lnTo>
                  <a:pt x="251" y="7"/>
                </a:lnTo>
                <a:lnTo>
                  <a:pt x="253" y="7"/>
                </a:lnTo>
                <a:lnTo>
                  <a:pt x="254" y="7"/>
                </a:lnTo>
                <a:lnTo>
                  <a:pt x="256" y="7"/>
                </a:lnTo>
                <a:lnTo>
                  <a:pt x="258" y="7"/>
                </a:lnTo>
                <a:lnTo>
                  <a:pt x="260" y="5"/>
                </a:lnTo>
                <a:lnTo>
                  <a:pt x="261" y="5"/>
                </a:lnTo>
                <a:lnTo>
                  <a:pt x="263" y="4"/>
                </a:lnTo>
                <a:lnTo>
                  <a:pt x="265" y="2"/>
                </a:lnTo>
                <a:lnTo>
                  <a:pt x="267" y="0"/>
                </a:lnTo>
                <a:lnTo>
                  <a:pt x="268" y="0"/>
                </a:lnTo>
                <a:lnTo>
                  <a:pt x="270" y="0"/>
                </a:lnTo>
                <a:lnTo>
                  <a:pt x="272" y="0"/>
                </a:lnTo>
                <a:lnTo>
                  <a:pt x="273" y="0"/>
                </a:lnTo>
                <a:lnTo>
                  <a:pt x="275" y="0"/>
                </a:lnTo>
                <a:lnTo>
                  <a:pt x="277" y="0"/>
                </a:lnTo>
                <a:lnTo>
                  <a:pt x="279" y="0"/>
                </a:lnTo>
                <a:lnTo>
                  <a:pt x="280" y="2"/>
                </a:lnTo>
                <a:lnTo>
                  <a:pt x="280" y="4"/>
                </a:lnTo>
                <a:lnTo>
                  <a:pt x="280" y="5"/>
                </a:lnTo>
                <a:lnTo>
                  <a:pt x="280" y="7"/>
                </a:lnTo>
                <a:lnTo>
                  <a:pt x="280" y="9"/>
                </a:lnTo>
                <a:lnTo>
                  <a:pt x="282" y="11"/>
                </a:lnTo>
                <a:lnTo>
                  <a:pt x="282" y="12"/>
                </a:lnTo>
                <a:lnTo>
                  <a:pt x="282" y="14"/>
                </a:lnTo>
                <a:lnTo>
                  <a:pt x="282" y="16"/>
                </a:lnTo>
                <a:lnTo>
                  <a:pt x="284" y="16"/>
                </a:lnTo>
                <a:lnTo>
                  <a:pt x="284" y="17"/>
                </a:lnTo>
                <a:lnTo>
                  <a:pt x="284" y="19"/>
                </a:lnTo>
                <a:lnTo>
                  <a:pt x="284" y="21"/>
                </a:lnTo>
                <a:lnTo>
                  <a:pt x="286" y="23"/>
                </a:lnTo>
                <a:lnTo>
                  <a:pt x="286" y="24"/>
                </a:lnTo>
                <a:lnTo>
                  <a:pt x="286" y="26"/>
                </a:lnTo>
                <a:lnTo>
                  <a:pt x="286" y="28"/>
                </a:lnTo>
                <a:lnTo>
                  <a:pt x="286" y="30"/>
                </a:lnTo>
                <a:lnTo>
                  <a:pt x="286" y="31"/>
                </a:lnTo>
                <a:lnTo>
                  <a:pt x="287" y="33"/>
                </a:lnTo>
                <a:lnTo>
                  <a:pt x="287" y="35"/>
                </a:lnTo>
                <a:lnTo>
                  <a:pt x="287" y="37"/>
                </a:lnTo>
                <a:lnTo>
                  <a:pt x="286" y="37"/>
                </a:lnTo>
                <a:lnTo>
                  <a:pt x="286" y="38"/>
                </a:lnTo>
                <a:lnTo>
                  <a:pt x="286" y="40"/>
                </a:lnTo>
                <a:lnTo>
                  <a:pt x="284" y="42"/>
                </a:lnTo>
                <a:lnTo>
                  <a:pt x="284" y="44"/>
                </a:lnTo>
                <a:lnTo>
                  <a:pt x="284" y="45"/>
                </a:lnTo>
                <a:lnTo>
                  <a:pt x="284" y="47"/>
                </a:lnTo>
                <a:lnTo>
                  <a:pt x="282" y="49"/>
                </a:lnTo>
                <a:lnTo>
                  <a:pt x="282" y="51"/>
                </a:lnTo>
                <a:lnTo>
                  <a:pt x="282" y="52"/>
                </a:lnTo>
                <a:lnTo>
                  <a:pt x="280" y="54"/>
                </a:lnTo>
                <a:lnTo>
                  <a:pt x="280" y="56"/>
                </a:lnTo>
                <a:lnTo>
                  <a:pt x="282" y="56"/>
                </a:lnTo>
                <a:lnTo>
                  <a:pt x="282" y="58"/>
                </a:lnTo>
                <a:lnTo>
                  <a:pt x="282" y="59"/>
                </a:lnTo>
                <a:lnTo>
                  <a:pt x="284" y="61"/>
                </a:lnTo>
                <a:lnTo>
                  <a:pt x="286" y="63"/>
                </a:lnTo>
                <a:lnTo>
                  <a:pt x="287" y="63"/>
                </a:lnTo>
                <a:lnTo>
                  <a:pt x="289" y="63"/>
                </a:lnTo>
                <a:lnTo>
                  <a:pt x="291" y="65"/>
                </a:lnTo>
                <a:lnTo>
                  <a:pt x="293" y="65"/>
                </a:lnTo>
                <a:lnTo>
                  <a:pt x="294" y="65"/>
                </a:lnTo>
                <a:lnTo>
                  <a:pt x="296" y="66"/>
                </a:lnTo>
                <a:lnTo>
                  <a:pt x="298" y="66"/>
                </a:lnTo>
                <a:lnTo>
                  <a:pt x="300" y="66"/>
                </a:lnTo>
                <a:lnTo>
                  <a:pt x="300" y="68"/>
                </a:lnTo>
                <a:lnTo>
                  <a:pt x="301" y="68"/>
                </a:lnTo>
                <a:lnTo>
                  <a:pt x="301" y="70"/>
                </a:lnTo>
                <a:lnTo>
                  <a:pt x="303" y="70"/>
                </a:lnTo>
                <a:lnTo>
                  <a:pt x="303" y="72"/>
                </a:lnTo>
                <a:lnTo>
                  <a:pt x="305" y="72"/>
                </a:lnTo>
                <a:lnTo>
                  <a:pt x="307" y="73"/>
                </a:lnTo>
                <a:lnTo>
                  <a:pt x="308" y="73"/>
                </a:lnTo>
                <a:lnTo>
                  <a:pt x="308" y="75"/>
                </a:lnTo>
                <a:lnTo>
                  <a:pt x="310" y="75"/>
                </a:lnTo>
                <a:lnTo>
                  <a:pt x="312" y="77"/>
                </a:lnTo>
                <a:lnTo>
                  <a:pt x="314" y="79"/>
                </a:lnTo>
                <a:lnTo>
                  <a:pt x="315" y="79"/>
                </a:lnTo>
                <a:lnTo>
                  <a:pt x="317" y="80"/>
                </a:lnTo>
                <a:lnTo>
                  <a:pt x="319" y="82"/>
                </a:lnTo>
                <a:lnTo>
                  <a:pt x="321" y="82"/>
                </a:lnTo>
                <a:lnTo>
                  <a:pt x="321" y="84"/>
                </a:lnTo>
                <a:lnTo>
                  <a:pt x="322" y="84"/>
                </a:lnTo>
                <a:lnTo>
                  <a:pt x="324" y="86"/>
                </a:lnTo>
                <a:lnTo>
                  <a:pt x="326" y="86"/>
                </a:lnTo>
                <a:lnTo>
                  <a:pt x="328" y="87"/>
                </a:lnTo>
                <a:lnTo>
                  <a:pt x="329" y="87"/>
                </a:lnTo>
                <a:lnTo>
                  <a:pt x="331" y="87"/>
                </a:lnTo>
                <a:lnTo>
                  <a:pt x="333" y="87"/>
                </a:lnTo>
                <a:lnTo>
                  <a:pt x="335" y="87"/>
                </a:lnTo>
                <a:lnTo>
                  <a:pt x="335" y="86"/>
                </a:lnTo>
                <a:lnTo>
                  <a:pt x="335" y="84"/>
                </a:lnTo>
                <a:lnTo>
                  <a:pt x="335" y="82"/>
                </a:lnTo>
                <a:lnTo>
                  <a:pt x="335" y="80"/>
                </a:lnTo>
                <a:lnTo>
                  <a:pt x="335" y="79"/>
                </a:lnTo>
                <a:lnTo>
                  <a:pt x="335" y="77"/>
                </a:lnTo>
                <a:lnTo>
                  <a:pt x="336" y="75"/>
                </a:lnTo>
                <a:lnTo>
                  <a:pt x="336" y="73"/>
                </a:lnTo>
                <a:lnTo>
                  <a:pt x="335" y="73"/>
                </a:lnTo>
                <a:lnTo>
                  <a:pt x="333" y="73"/>
                </a:lnTo>
                <a:lnTo>
                  <a:pt x="331" y="73"/>
                </a:lnTo>
                <a:lnTo>
                  <a:pt x="329" y="73"/>
                </a:lnTo>
                <a:lnTo>
                  <a:pt x="328" y="73"/>
                </a:lnTo>
                <a:lnTo>
                  <a:pt x="326" y="73"/>
                </a:lnTo>
                <a:lnTo>
                  <a:pt x="324" y="73"/>
                </a:lnTo>
                <a:lnTo>
                  <a:pt x="324" y="72"/>
                </a:lnTo>
                <a:lnTo>
                  <a:pt x="324" y="70"/>
                </a:lnTo>
                <a:lnTo>
                  <a:pt x="324" y="68"/>
                </a:lnTo>
                <a:lnTo>
                  <a:pt x="326" y="66"/>
                </a:lnTo>
                <a:lnTo>
                  <a:pt x="326" y="65"/>
                </a:lnTo>
                <a:lnTo>
                  <a:pt x="326" y="63"/>
                </a:lnTo>
                <a:lnTo>
                  <a:pt x="328" y="61"/>
                </a:lnTo>
                <a:lnTo>
                  <a:pt x="328" y="59"/>
                </a:lnTo>
                <a:lnTo>
                  <a:pt x="328" y="58"/>
                </a:lnTo>
                <a:lnTo>
                  <a:pt x="329" y="56"/>
                </a:lnTo>
                <a:lnTo>
                  <a:pt x="329" y="54"/>
                </a:lnTo>
                <a:lnTo>
                  <a:pt x="329" y="52"/>
                </a:lnTo>
                <a:lnTo>
                  <a:pt x="329" y="51"/>
                </a:lnTo>
                <a:lnTo>
                  <a:pt x="329" y="49"/>
                </a:lnTo>
                <a:lnTo>
                  <a:pt x="331" y="47"/>
                </a:lnTo>
                <a:lnTo>
                  <a:pt x="331" y="45"/>
                </a:lnTo>
                <a:lnTo>
                  <a:pt x="331" y="44"/>
                </a:lnTo>
                <a:lnTo>
                  <a:pt x="331" y="42"/>
                </a:lnTo>
                <a:lnTo>
                  <a:pt x="329" y="40"/>
                </a:lnTo>
                <a:lnTo>
                  <a:pt x="329" y="38"/>
                </a:lnTo>
                <a:lnTo>
                  <a:pt x="331" y="38"/>
                </a:lnTo>
                <a:lnTo>
                  <a:pt x="333" y="38"/>
                </a:lnTo>
                <a:lnTo>
                  <a:pt x="335" y="38"/>
                </a:lnTo>
                <a:lnTo>
                  <a:pt x="335" y="40"/>
                </a:lnTo>
                <a:lnTo>
                  <a:pt x="336" y="40"/>
                </a:lnTo>
                <a:lnTo>
                  <a:pt x="338" y="40"/>
                </a:lnTo>
                <a:lnTo>
                  <a:pt x="340" y="42"/>
                </a:lnTo>
                <a:lnTo>
                  <a:pt x="342" y="44"/>
                </a:lnTo>
                <a:lnTo>
                  <a:pt x="343" y="44"/>
                </a:lnTo>
                <a:lnTo>
                  <a:pt x="345" y="42"/>
                </a:lnTo>
                <a:lnTo>
                  <a:pt x="347" y="42"/>
                </a:lnTo>
                <a:lnTo>
                  <a:pt x="349" y="42"/>
                </a:lnTo>
                <a:lnTo>
                  <a:pt x="349" y="40"/>
                </a:lnTo>
                <a:lnTo>
                  <a:pt x="350" y="38"/>
                </a:lnTo>
                <a:lnTo>
                  <a:pt x="352" y="37"/>
                </a:lnTo>
                <a:lnTo>
                  <a:pt x="354" y="37"/>
                </a:lnTo>
                <a:lnTo>
                  <a:pt x="354" y="35"/>
                </a:lnTo>
                <a:lnTo>
                  <a:pt x="354" y="33"/>
                </a:lnTo>
                <a:lnTo>
                  <a:pt x="356" y="33"/>
                </a:lnTo>
                <a:lnTo>
                  <a:pt x="356" y="31"/>
                </a:lnTo>
                <a:lnTo>
                  <a:pt x="357" y="31"/>
                </a:lnTo>
                <a:lnTo>
                  <a:pt x="357" y="30"/>
                </a:lnTo>
                <a:lnTo>
                  <a:pt x="357" y="28"/>
                </a:lnTo>
                <a:lnTo>
                  <a:pt x="359" y="26"/>
                </a:lnTo>
                <a:lnTo>
                  <a:pt x="359" y="24"/>
                </a:lnTo>
                <a:lnTo>
                  <a:pt x="359" y="23"/>
                </a:lnTo>
                <a:lnTo>
                  <a:pt x="361" y="21"/>
                </a:lnTo>
                <a:lnTo>
                  <a:pt x="362" y="21"/>
                </a:lnTo>
                <a:lnTo>
                  <a:pt x="364" y="21"/>
                </a:lnTo>
                <a:lnTo>
                  <a:pt x="364" y="23"/>
                </a:lnTo>
                <a:lnTo>
                  <a:pt x="366" y="23"/>
                </a:lnTo>
                <a:lnTo>
                  <a:pt x="368" y="24"/>
                </a:lnTo>
                <a:lnTo>
                  <a:pt x="369" y="24"/>
                </a:lnTo>
                <a:lnTo>
                  <a:pt x="371" y="24"/>
                </a:lnTo>
                <a:lnTo>
                  <a:pt x="373" y="24"/>
                </a:lnTo>
                <a:lnTo>
                  <a:pt x="375" y="24"/>
                </a:lnTo>
                <a:lnTo>
                  <a:pt x="376" y="24"/>
                </a:lnTo>
                <a:lnTo>
                  <a:pt x="378" y="24"/>
                </a:lnTo>
                <a:lnTo>
                  <a:pt x="380" y="24"/>
                </a:lnTo>
                <a:lnTo>
                  <a:pt x="382" y="24"/>
                </a:lnTo>
                <a:lnTo>
                  <a:pt x="383" y="23"/>
                </a:lnTo>
                <a:lnTo>
                  <a:pt x="385" y="23"/>
                </a:lnTo>
                <a:lnTo>
                  <a:pt x="387" y="21"/>
                </a:lnTo>
                <a:lnTo>
                  <a:pt x="389" y="19"/>
                </a:lnTo>
                <a:lnTo>
                  <a:pt x="389" y="17"/>
                </a:lnTo>
                <a:lnTo>
                  <a:pt x="396" y="19"/>
                </a:lnTo>
                <a:lnTo>
                  <a:pt x="396" y="21"/>
                </a:lnTo>
                <a:lnTo>
                  <a:pt x="397" y="21"/>
                </a:lnTo>
                <a:lnTo>
                  <a:pt x="397" y="23"/>
                </a:lnTo>
                <a:lnTo>
                  <a:pt x="399" y="23"/>
                </a:lnTo>
                <a:lnTo>
                  <a:pt x="401" y="23"/>
                </a:lnTo>
                <a:lnTo>
                  <a:pt x="401" y="24"/>
                </a:lnTo>
                <a:lnTo>
                  <a:pt x="403" y="24"/>
                </a:lnTo>
                <a:lnTo>
                  <a:pt x="403" y="26"/>
                </a:lnTo>
                <a:lnTo>
                  <a:pt x="404" y="28"/>
                </a:lnTo>
                <a:lnTo>
                  <a:pt x="406" y="30"/>
                </a:lnTo>
                <a:lnTo>
                  <a:pt x="408" y="31"/>
                </a:lnTo>
                <a:lnTo>
                  <a:pt x="410" y="33"/>
                </a:lnTo>
                <a:lnTo>
                  <a:pt x="413" y="35"/>
                </a:lnTo>
                <a:lnTo>
                  <a:pt x="413" y="37"/>
                </a:lnTo>
                <a:lnTo>
                  <a:pt x="415" y="37"/>
                </a:lnTo>
                <a:lnTo>
                  <a:pt x="417" y="38"/>
                </a:lnTo>
                <a:lnTo>
                  <a:pt x="418" y="40"/>
                </a:lnTo>
                <a:lnTo>
                  <a:pt x="420" y="40"/>
                </a:lnTo>
                <a:lnTo>
                  <a:pt x="418" y="42"/>
                </a:lnTo>
                <a:lnTo>
                  <a:pt x="418" y="44"/>
                </a:lnTo>
                <a:lnTo>
                  <a:pt x="418" y="45"/>
                </a:lnTo>
                <a:lnTo>
                  <a:pt x="418" y="47"/>
                </a:lnTo>
                <a:lnTo>
                  <a:pt x="418" y="49"/>
                </a:lnTo>
                <a:lnTo>
                  <a:pt x="418" y="51"/>
                </a:lnTo>
                <a:lnTo>
                  <a:pt x="418" y="52"/>
                </a:lnTo>
                <a:lnTo>
                  <a:pt x="420" y="52"/>
                </a:lnTo>
                <a:lnTo>
                  <a:pt x="420" y="54"/>
                </a:lnTo>
                <a:lnTo>
                  <a:pt x="422" y="56"/>
                </a:lnTo>
                <a:lnTo>
                  <a:pt x="424" y="56"/>
                </a:lnTo>
                <a:lnTo>
                  <a:pt x="425" y="56"/>
                </a:lnTo>
                <a:lnTo>
                  <a:pt x="427" y="54"/>
                </a:lnTo>
                <a:lnTo>
                  <a:pt x="429" y="54"/>
                </a:lnTo>
                <a:lnTo>
                  <a:pt x="431" y="54"/>
                </a:lnTo>
                <a:lnTo>
                  <a:pt x="432" y="56"/>
                </a:lnTo>
                <a:lnTo>
                  <a:pt x="434" y="56"/>
                </a:lnTo>
                <a:lnTo>
                  <a:pt x="436" y="56"/>
                </a:lnTo>
                <a:lnTo>
                  <a:pt x="438" y="56"/>
                </a:lnTo>
                <a:lnTo>
                  <a:pt x="439" y="58"/>
                </a:lnTo>
                <a:lnTo>
                  <a:pt x="441" y="59"/>
                </a:lnTo>
                <a:lnTo>
                  <a:pt x="441" y="61"/>
                </a:lnTo>
                <a:lnTo>
                  <a:pt x="443" y="63"/>
                </a:lnTo>
                <a:lnTo>
                  <a:pt x="445" y="63"/>
                </a:lnTo>
                <a:lnTo>
                  <a:pt x="446" y="65"/>
                </a:lnTo>
                <a:lnTo>
                  <a:pt x="448" y="65"/>
                </a:lnTo>
                <a:lnTo>
                  <a:pt x="450" y="65"/>
                </a:lnTo>
                <a:lnTo>
                  <a:pt x="451" y="65"/>
                </a:lnTo>
                <a:lnTo>
                  <a:pt x="453" y="65"/>
                </a:lnTo>
                <a:lnTo>
                  <a:pt x="455" y="65"/>
                </a:lnTo>
                <a:lnTo>
                  <a:pt x="457" y="65"/>
                </a:lnTo>
                <a:lnTo>
                  <a:pt x="458" y="65"/>
                </a:lnTo>
                <a:lnTo>
                  <a:pt x="460" y="66"/>
                </a:lnTo>
                <a:lnTo>
                  <a:pt x="462" y="68"/>
                </a:lnTo>
                <a:lnTo>
                  <a:pt x="464" y="68"/>
                </a:lnTo>
                <a:lnTo>
                  <a:pt x="465" y="70"/>
                </a:lnTo>
                <a:lnTo>
                  <a:pt x="465" y="72"/>
                </a:lnTo>
                <a:lnTo>
                  <a:pt x="467" y="72"/>
                </a:lnTo>
                <a:lnTo>
                  <a:pt x="467" y="73"/>
                </a:lnTo>
                <a:lnTo>
                  <a:pt x="469" y="73"/>
                </a:lnTo>
                <a:lnTo>
                  <a:pt x="469" y="75"/>
                </a:lnTo>
                <a:lnTo>
                  <a:pt x="471" y="75"/>
                </a:lnTo>
                <a:lnTo>
                  <a:pt x="472" y="77"/>
                </a:lnTo>
                <a:lnTo>
                  <a:pt x="474" y="79"/>
                </a:lnTo>
                <a:lnTo>
                  <a:pt x="476" y="79"/>
                </a:lnTo>
                <a:lnTo>
                  <a:pt x="478" y="79"/>
                </a:lnTo>
                <a:lnTo>
                  <a:pt x="479" y="80"/>
                </a:lnTo>
                <a:lnTo>
                  <a:pt x="479" y="79"/>
                </a:lnTo>
                <a:lnTo>
                  <a:pt x="481" y="79"/>
                </a:lnTo>
                <a:lnTo>
                  <a:pt x="483" y="79"/>
                </a:lnTo>
                <a:lnTo>
                  <a:pt x="485" y="80"/>
                </a:lnTo>
                <a:lnTo>
                  <a:pt x="486" y="80"/>
                </a:lnTo>
                <a:lnTo>
                  <a:pt x="488" y="80"/>
                </a:lnTo>
                <a:lnTo>
                  <a:pt x="490" y="80"/>
                </a:lnTo>
                <a:lnTo>
                  <a:pt x="492" y="79"/>
                </a:lnTo>
                <a:lnTo>
                  <a:pt x="492" y="77"/>
                </a:lnTo>
                <a:lnTo>
                  <a:pt x="492" y="75"/>
                </a:lnTo>
                <a:lnTo>
                  <a:pt x="493" y="73"/>
                </a:lnTo>
                <a:lnTo>
                  <a:pt x="495" y="72"/>
                </a:lnTo>
                <a:lnTo>
                  <a:pt x="497" y="72"/>
                </a:lnTo>
                <a:lnTo>
                  <a:pt x="497" y="70"/>
                </a:lnTo>
                <a:lnTo>
                  <a:pt x="499" y="68"/>
                </a:lnTo>
                <a:lnTo>
                  <a:pt x="500" y="68"/>
                </a:lnTo>
                <a:lnTo>
                  <a:pt x="500" y="66"/>
                </a:lnTo>
                <a:lnTo>
                  <a:pt x="502" y="66"/>
                </a:lnTo>
                <a:lnTo>
                  <a:pt x="502" y="65"/>
                </a:lnTo>
                <a:lnTo>
                  <a:pt x="502" y="63"/>
                </a:lnTo>
                <a:lnTo>
                  <a:pt x="504" y="63"/>
                </a:lnTo>
                <a:lnTo>
                  <a:pt x="504" y="59"/>
                </a:lnTo>
                <a:lnTo>
                  <a:pt x="506" y="58"/>
                </a:lnTo>
                <a:lnTo>
                  <a:pt x="506" y="56"/>
                </a:lnTo>
                <a:lnTo>
                  <a:pt x="506" y="54"/>
                </a:lnTo>
                <a:lnTo>
                  <a:pt x="506" y="52"/>
                </a:lnTo>
                <a:lnTo>
                  <a:pt x="507" y="51"/>
                </a:lnTo>
                <a:lnTo>
                  <a:pt x="507" y="49"/>
                </a:lnTo>
                <a:lnTo>
                  <a:pt x="509" y="47"/>
                </a:lnTo>
                <a:lnTo>
                  <a:pt x="509" y="45"/>
                </a:lnTo>
                <a:lnTo>
                  <a:pt x="511" y="45"/>
                </a:lnTo>
                <a:lnTo>
                  <a:pt x="511" y="44"/>
                </a:lnTo>
                <a:lnTo>
                  <a:pt x="513" y="42"/>
                </a:lnTo>
                <a:lnTo>
                  <a:pt x="514" y="40"/>
                </a:lnTo>
                <a:lnTo>
                  <a:pt x="516" y="40"/>
                </a:lnTo>
                <a:lnTo>
                  <a:pt x="518" y="40"/>
                </a:lnTo>
                <a:lnTo>
                  <a:pt x="520" y="40"/>
                </a:lnTo>
                <a:lnTo>
                  <a:pt x="521" y="38"/>
                </a:lnTo>
                <a:lnTo>
                  <a:pt x="523" y="38"/>
                </a:lnTo>
                <a:lnTo>
                  <a:pt x="525" y="40"/>
                </a:lnTo>
                <a:lnTo>
                  <a:pt x="527" y="40"/>
                </a:lnTo>
                <a:lnTo>
                  <a:pt x="528" y="40"/>
                </a:lnTo>
                <a:lnTo>
                  <a:pt x="530" y="40"/>
                </a:lnTo>
                <a:lnTo>
                  <a:pt x="532" y="40"/>
                </a:lnTo>
                <a:lnTo>
                  <a:pt x="534" y="42"/>
                </a:lnTo>
                <a:lnTo>
                  <a:pt x="535" y="42"/>
                </a:lnTo>
                <a:lnTo>
                  <a:pt x="537" y="42"/>
                </a:lnTo>
                <a:lnTo>
                  <a:pt x="539" y="44"/>
                </a:lnTo>
                <a:lnTo>
                  <a:pt x="540" y="44"/>
                </a:lnTo>
                <a:lnTo>
                  <a:pt x="542" y="44"/>
                </a:lnTo>
                <a:lnTo>
                  <a:pt x="544" y="44"/>
                </a:lnTo>
                <a:lnTo>
                  <a:pt x="546" y="44"/>
                </a:lnTo>
                <a:lnTo>
                  <a:pt x="547" y="44"/>
                </a:lnTo>
                <a:lnTo>
                  <a:pt x="549" y="44"/>
                </a:lnTo>
                <a:lnTo>
                  <a:pt x="551" y="44"/>
                </a:lnTo>
                <a:lnTo>
                  <a:pt x="551" y="42"/>
                </a:lnTo>
                <a:lnTo>
                  <a:pt x="553" y="40"/>
                </a:lnTo>
                <a:lnTo>
                  <a:pt x="554" y="40"/>
                </a:lnTo>
                <a:lnTo>
                  <a:pt x="554" y="38"/>
                </a:lnTo>
                <a:lnTo>
                  <a:pt x="556" y="38"/>
                </a:lnTo>
                <a:lnTo>
                  <a:pt x="558" y="37"/>
                </a:lnTo>
                <a:lnTo>
                  <a:pt x="560" y="37"/>
                </a:lnTo>
                <a:lnTo>
                  <a:pt x="561" y="37"/>
                </a:lnTo>
                <a:lnTo>
                  <a:pt x="563" y="37"/>
                </a:lnTo>
                <a:lnTo>
                  <a:pt x="565" y="37"/>
                </a:lnTo>
                <a:lnTo>
                  <a:pt x="565" y="38"/>
                </a:lnTo>
                <a:lnTo>
                  <a:pt x="567" y="38"/>
                </a:lnTo>
                <a:lnTo>
                  <a:pt x="568" y="37"/>
                </a:lnTo>
                <a:lnTo>
                  <a:pt x="570" y="37"/>
                </a:lnTo>
                <a:lnTo>
                  <a:pt x="572" y="37"/>
                </a:lnTo>
                <a:lnTo>
                  <a:pt x="574" y="37"/>
                </a:lnTo>
                <a:lnTo>
                  <a:pt x="575" y="37"/>
                </a:lnTo>
                <a:lnTo>
                  <a:pt x="577" y="37"/>
                </a:lnTo>
                <a:lnTo>
                  <a:pt x="577" y="35"/>
                </a:lnTo>
                <a:lnTo>
                  <a:pt x="579" y="35"/>
                </a:lnTo>
                <a:lnTo>
                  <a:pt x="579" y="33"/>
                </a:lnTo>
                <a:lnTo>
                  <a:pt x="581" y="33"/>
                </a:lnTo>
                <a:lnTo>
                  <a:pt x="581" y="31"/>
                </a:lnTo>
                <a:lnTo>
                  <a:pt x="582" y="31"/>
                </a:lnTo>
                <a:lnTo>
                  <a:pt x="584" y="31"/>
                </a:lnTo>
                <a:lnTo>
                  <a:pt x="586" y="31"/>
                </a:lnTo>
                <a:lnTo>
                  <a:pt x="588" y="31"/>
                </a:lnTo>
                <a:lnTo>
                  <a:pt x="589" y="31"/>
                </a:lnTo>
                <a:lnTo>
                  <a:pt x="591" y="31"/>
                </a:lnTo>
                <a:lnTo>
                  <a:pt x="593" y="31"/>
                </a:lnTo>
                <a:lnTo>
                  <a:pt x="595" y="31"/>
                </a:lnTo>
                <a:lnTo>
                  <a:pt x="596" y="31"/>
                </a:lnTo>
                <a:lnTo>
                  <a:pt x="598" y="31"/>
                </a:lnTo>
                <a:lnTo>
                  <a:pt x="600" y="31"/>
                </a:lnTo>
                <a:lnTo>
                  <a:pt x="602" y="31"/>
                </a:lnTo>
                <a:lnTo>
                  <a:pt x="603" y="31"/>
                </a:lnTo>
                <a:lnTo>
                  <a:pt x="605" y="31"/>
                </a:lnTo>
                <a:lnTo>
                  <a:pt x="607" y="31"/>
                </a:lnTo>
                <a:lnTo>
                  <a:pt x="609" y="30"/>
                </a:lnTo>
                <a:lnTo>
                  <a:pt x="610" y="30"/>
                </a:lnTo>
                <a:lnTo>
                  <a:pt x="612" y="30"/>
                </a:lnTo>
                <a:lnTo>
                  <a:pt x="614" y="30"/>
                </a:lnTo>
                <a:lnTo>
                  <a:pt x="616" y="30"/>
                </a:lnTo>
                <a:lnTo>
                  <a:pt x="617" y="3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750"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1"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2"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3" name="Freeform 449"/>
          <p:cNvSpPr>
            <a:spLocks/>
          </p:cNvSpPr>
          <p:nvPr/>
        </p:nvSpPr>
        <p:spPr bwMode="auto">
          <a:xfrm>
            <a:off x="2733675" y="2589213"/>
            <a:ext cx="1735138" cy="1725612"/>
          </a:xfrm>
          <a:custGeom>
            <a:avLst/>
            <a:gdLst>
              <a:gd name="T0" fmla="*/ 2147483647 w 1093"/>
              <a:gd name="T1" fmla="*/ 2147483647 h 1087"/>
              <a:gd name="T2" fmla="*/ 2147483647 w 1093"/>
              <a:gd name="T3" fmla="*/ 2147483647 h 1087"/>
              <a:gd name="T4" fmla="*/ 2147483647 w 1093"/>
              <a:gd name="T5" fmla="*/ 2147483647 h 1087"/>
              <a:gd name="T6" fmla="*/ 2147483647 w 1093"/>
              <a:gd name="T7" fmla="*/ 2147483647 h 1087"/>
              <a:gd name="T8" fmla="*/ 2147483647 w 1093"/>
              <a:gd name="T9" fmla="*/ 2147483647 h 1087"/>
              <a:gd name="T10" fmla="*/ 2147483647 w 1093"/>
              <a:gd name="T11" fmla="*/ 2147483647 h 1087"/>
              <a:gd name="T12" fmla="*/ 2147483647 w 1093"/>
              <a:gd name="T13" fmla="*/ 2147483647 h 1087"/>
              <a:gd name="T14" fmla="*/ 2147483647 w 1093"/>
              <a:gd name="T15" fmla="*/ 2147483647 h 1087"/>
              <a:gd name="T16" fmla="*/ 2147483647 w 1093"/>
              <a:gd name="T17" fmla="*/ 2147483647 h 1087"/>
              <a:gd name="T18" fmla="*/ 2147483647 w 1093"/>
              <a:gd name="T19" fmla="*/ 2147483647 h 1087"/>
              <a:gd name="T20" fmla="*/ 2147483647 w 1093"/>
              <a:gd name="T21" fmla="*/ 2147483647 h 1087"/>
              <a:gd name="T22" fmla="*/ 2147483647 w 1093"/>
              <a:gd name="T23" fmla="*/ 2147483647 h 1087"/>
              <a:gd name="T24" fmla="*/ 2147483647 w 1093"/>
              <a:gd name="T25" fmla="*/ 2147483647 h 1087"/>
              <a:gd name="T26" fmla="*/ 2147483647 w 1093"/>
              <a:gd name="T27" fmla="*/ 2147483647 h 1087"/>
              <a:gd name="T28" fmla="*/ 2147483647 w 1093"/>
              <a:gd name="T29" fmla="*/ 2147483647 h 1087"/>
              <a:gd name="T30" fmla="*/ 2147483647 w 1093"/>
              <a:gd name="T31" fmla="*/ 2147483647 h 1087"/>
              <a:gd name="T32" fmla="*/ 2147483647 w 1093"/>
              <a:gd name="T33" fmla="*/ 2147483647 h 1087"/>
              <a:gd name="T34" fmla="*/ 2147483647 w 1093"/>
              <a:gd name="T35" fmla="*/ 2147483647 h 1087"/>
              <a:gd name="T36" fmla="*/ 2147483647 w 1093"/>
              <a:gd name="T37" fmla="*/ 2147483647 h 1087"/>
              <a:gd name="T38" fmla="*/ 2147483647 w 1093"/>
              <a:gd name="T39" fmla="*/ 2147483647 h 1087"/>
              <a:gd name="T40" fmla="*/ 2147483647 w 1093"/>
              <a:gd name="T41" fmla="*/ 2147483647 h 1087"/>
              <a:gd name="T42" fmla="*/ 2147483647 w 1093"/>
              <a:gd name="T43" fmla="*/ 2147483647 h 1087"/>
              <a:gd name="T44" fmla="*/ 2147483647 w 1093"/>
              <a:gd name="T45" fmla="*/ 2147483647 h 1087"/>
              <a:gd name="T46" fmla="*/ 2147483647 w 1093"/>
              <a:gd name="T47" fmla="*/ 2147483647 h 1087"/>
              <a:gd name="T48" fmla="*/ 2147483647 w 1093"/>
              <a:gd name="T49" fmla="*/ 2147483647 h 1087"/>
              <a:gd name="T50" fmla="*/ 2147483647 w 1093"/>
              <a:gd name="T51" fmla="*/ 2147483647 h 1087"/>
              <a:gd name="T52" fmla="*/ 2147483647 w 1093"/>
              <a:gd name="T53" fmla="*/ 2147483647 h 1087"/>
              <a:gd name="T54" fmla="*/ 2147483647 w 1093"/>
              <a:gd name="T55" fmla="*/ 2147483647 h 1087"/>
              <a:gd name="T56" fmla="*/ 2147483647 w 1093"/>
              <a:gd name="T57" fmla="*/ 2147483647 h 1087"/>
              <a:gd name="T58" fmla="*/ 2147483647 w 1093"/>
              <a:gd name="T59" fmla="*/ 2147483647 h 1087"/>
              <a:gd name="T60" fmla="*/ 2147483647 w 1093"/>
              <a:gd name="T61" fmla="*/ 2147483647 h 1087"/>
              <a:gd name="T62" fmla="*/ 2147483647 w 1093"/>
              <a:gd name="T63" fmla="*/ 2147483647 h 1087"/>
              <a:gd name="T64" fmla="*/ 2147483647 w 1093"/>
              <a:gd name="T65" fmla="*/ 2147483647 h 1087"/>
              <a:gd name="T66" fmla="*/ 2147483647 w 1093"/>
              <a:gd name="T67" fmla="*/ 2147483647 h 1087"/>
              <a:gd name="T68" fmla="*/ 2147483647 w 1093"/>
              <a:gd name="T69" fmla="*/ 2147483647 h 1087"/>
              <a:gd name="T70" fmla="*/ 2147483647 w 1093"/>
              <a:gd name="T71" fmla="*/ 2147483647 h 1087"/>
              <a:gd name="T72" fmla="*/ 2147483647 w 1093"/>
              <a:gd name="T73" fmla="*/ 2147483647 h 1087"/>
              <a:gd name="T74" fmla="*/ 2147483647 w 1093"/>
              <a:gd name="T75" fmla="*/ 2147483647 h 1087"/>
              <a:gd name="T76" fmla="*/ 2147483647 w 1093"/>
              <a:gd name="T77" fmla="*/ 2147483647 h 1087"/>
              <a:gd name="T78" fmla="*/ 2147483647 w 1093"/>
              <a:gd name="T79" fmla="*/ 2147483647 h 1087"/>
              <a:gd name="T80" fmla="*/ 2147483647 w 1093"/>
              <a:gd name="T81" fmla="*/ 2147483647 h 1087"/>
              <a:gd name="T82" fmla="*/ 2147483647 w 1093"/>
              <a:gd name="T83" fmla="*/ 2147483647 h 1087"/>
              <a:gd name="T84" fmla="*/ 2147483647 w 1093"/>
              <a:gd name="T85" fmla="*/ 2147483647 h 1087"/>
              <a:gd name="T86" fmla="*/ 2147483647 w 1093"/>
              <a:gd name="T87" fmla="*/ 2147483647 h 1087"/>
              <a:gd name="T88" fmla="*/ 2147483647 w 1093"/>
              <a:gd name="T89" fmla="*/ 2147483647 h 1087"/>
              <a:gd name="T90" fmla="*/ 2147483647 w 1093"/>
              <a:gd name="T91" fmla="*/ 2147483647 h 1087"/>
              <a:gd name="T92" fmla="*/ 2147483647 w 1093"/>
              <a:gd name="T93" fmla="*/ 2147483647 h 1087"/>
              <a:gd name="T94" fmla="*/ 2147483647 w 1093"/>
              <a:gd name="T95" fmla="*/ 2147483647 h 1087"/>
              <a:gd name="T96" fmla="*/ 2147483647 w 1093"/>
              <a:gd name="T97" fmla="*/ 2147483647 h 1087"/>
              <a:gd name="T98" fmla="*/ 2147483647 w 1093"/>
              <a:gd name="T99" fmla="*/ 2147483647 h 1087"/>
              <a:gd name="T100" fmla="*/ 2147483647 w 1093"/>
              <a:gd name="T101" fmla="*/ 2147483647 h 1087"/>
              <a:gd name="T102" fmla="*/ 2147483647 w 1093"/>
              <a:gd name="T103" fmla="*/ 2147483647 h 1087"/>
              <a:gd name="T104" fmla="*/ 2147483647 w 1093"/>
              <a:gd name="T105" fmla="*/ 2147483647 h 1087"/>
              <a:gd name="T106" fmla="*/ 2147483647 w 1093"/>
              <a:gd name="T107" fmla="*/ 2147483647 h 1087"/>
              <a:gd name="T108" fmla="*/ 2147483647 w 1093"/>
              <a:gd name="T109" fmla="*/ 2147483647 h 1087"/>
              <a:gd name="T110" fmla="*/ 2147483647 w 1093"/>
              <a:gd name="T111" fmla="*/ 2147483647 h 1087"/>
              <a:gd name="T112" fmla="*/ 2147483647 w 1093"/>
              <a:gd name="T113" fmla="*/ 2147483647 h 1087"/>
              <a:gd name="T114" fmla="*/ 2147483647 w 1093"/>
              <a:gd name="T115" fmla="*/ 2147483647 h 1087"/>
              <a:gd name="T116" fmla="*/ 2147483647 w 1093"/>
              <a:gd name="T117" fmla="*/ 2147483647 h 1087"/>
              <a:gd name="T118" fmla="*/ 2147483647 w 1093"/>
              <a:gd name="T119" fmla="*/ 2147483647 h 1087"/>
              <a:gd name="T120" fmla="*/ 2147483647 w 1093"/>
              <a:gd name="T121" fmla="*/ 2147483647 h 1087"/>
              <a:gd name="T122" fmla="*/ 2147483647 w 1093"/>
              <a:gd name="T123" fmla="*/ 2147483647 h 1087"/>
              <a:gd name="T124" fmla="*/ 2147483647 w 1093"/>
              <a:gd name="T125" fmla="*/ 2147483647 h 10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3"/>
              <a:gd name="T190" fmla="*/ 0 h 1087"/>
              <a:gd name="T191" fmla="*/ 1093 w 1093"/>
              <a:gd name="T192" fmla="*/ 1087 h 10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54" name="Freeform 450"/>
          <p:cNvSpPr>
            <a:spLocks/>
          </p:cNvSpPr>
          <p:nvPr/>
        </p:nvSpPr>
        <p:spPr bwMode="auto">
          <a:xfrm>
            <a:off x="2933700" y="2589213"/>
            <a:ext cx="1535113" cy="360362"/>
          </a:xfrm>
          <a:custGeom>
            <a:avLst/>
            <a:gdLst>
              <a:gd name="T0" fmla="*/ 2147483647 w 967"/>
              <a:gd name="T1" fmla="*/ 2147483647 h 227"/>
              <a:gd name="T2" fmla="*/ 2147483647 w 967"/>
              <a:gd name="T3" fmla="*/ 2147483647 h 227"/>
              <a:gd name="T4" fmla="*/ 2147483647 w 967"/>
              <a:gd name="T5" fmla="*/ 2147483647 h 227"/>
              <a:gd name="T6" fmla="*/ 2147483647 w 967"/>
              <a:gd name="T7" fmla="*/ 2147483647 h 227"/>
              <a:gd name="T8" fmla="*/ 2147483647 w 967"/>
              <a:gd name="T9" fmla="*/ 2147483647 h 227"/>
              <a:gd name="T10" fmla="*/ 2147483647 w 967"/>
              <a:gd name="T11" fmla="*/ 2147483647 h 227"/>
              <a:gd name="T12" fmla="*/ 2147483647 w 967"/>
              <a:gd name="T13" fmla="*/ 2147483647 h 227"/>
              <a:gd name="T14" fmla="*/ 2147483647 w 967"/>
              <a:gd name="T15" fmla="*/ 2147483647 h 227"/>
              <a:gd name="T16" fmla="*/ 2147483647 w 967"/>
              <a:gd name="T17" fmla="*/ 2147483647 h 227"/>
              <a:gd name="T18" fmla="*/ 2147483647 w 967"/>
              <a:gd name="T19" fmla="*/ 2147483647 h 227"/>
              <a:gd name="T20" fmla="*/ 2147483647 w 967"/>
              <a:gd name="T21" fmla="*/ 2147483647 h 227"/>
              <a:gd name="T22" fmla="*/ 2147483647 w 967"/>
              <a:gd name="T23" fmla="*/ 2147483647 h 227"/>
              <a:gd name="T24" fmla="*/ 2147483647 w 967"/>
              <a:gd name="T25" fmla="*/ 2147483647 h 227"/>
              <a:gd name="T26" fmla="*/ 2147483647 w 967"/>
              <a:gd name="T27" fmla="*/ 2147483647 h 227"/>
              <a:gd name="T28" fmla="*/ 2147483647 w 967"/>
              <a:gd name="T29" fmla="*/ 2147483647 h 227"/>
              <a:gd name="T30" fmla="*/ 2147483647 w 967"/>
              <a:gd name="T31" fmla="*/ 2147483647 h 227"/>
              <a:gd name="T32" fmla="*/ 2147483647 w 967"/>
              <a:gd name="T33" fmla="*/ 2147483647 h 227"/>
              <a:gd name="T34" fmla="*/ 2147483647 w 967"/>
              <a:gd name="T35" fmla="*/ 2147483647 h 227"/>
              <a:gd name="T36" fmla="*/ 2147483647 w 967"/>
              <a:gd name="T37" fmla="*/ 2147483647 h 227"/>
              <a:gd name="T38" fmla="*/ 2147483647 w 967"/>
              <a:gd name="T39" fmla="*/ 2147483647 h 227"/>
              <a:gd name="T40" fmla="*/ 2147483647 w 967"/>
              <a:gd name="T41" fmla="*/ 2147483647 h 227"/>
              <a:gd name="T42" fmla="*/ 2147483647 w 967"/>
              <a:gd name="T43" fmla="*/ 2147483647 h 227"/>
              <a:gd name="T44" fmla="*/ 2147483647 w 967"/>
              <a:gd name="T45" fmla="*/ 2147483647 h 227"/>
              <a:gd name="T46" fmla="*/ 2147483647 w 967"/>
              <a:gd name="T47" fmla="*/ 2147483647 h 227"/>
              <a:gd name="T48" fmla="*/ 2147483647 w 967"/>
              <a:gd name="T49" fmla="*/ 2147483647 h 227"/>
              <a:gd name="T50" fmla="*/ 2147483647 w 967"/>
              <a:gd name="T51" fmla="*/ 2147483647 h 227"/>
              <a:gd name="T52" fmla="*/ 2147483647 w 967"/>
              <a:gd name="T53" fmla="*/ 2147483647 h 227"/>
              <a:gd name="T54" fmla="*/ 2147483647 w 967"/>
              <a:gd name="T55" fmla="*/ 2147483647 h 227"/>
              <a:gd name="T56" fmla="*/ 2147483647 w 967"/>
              <a:gd name="T57" fmla="*/ 2147483647 h 227"/>
              <a:gd name="T58" fmla="*/ 2147483647 w 967"/>
              <a:gd name="T59" fmla="*/ 2147483647 h 227"/>
              <a:gd name="T60" fmla="*/ 2147483647 w 967"/>
              <a:gd name="T61" fmla="*/ 2147483647 h 227"/>
              <a:gd name="T62" fmla="*/ 2147483647 w 967"/>
              <a:gd name="T63" fmla="*/ 2147483647 h 227"/>
              <a:gd name="T64" fmla="*/ 2147483647 w 967"/>
              <a:gd name="T65" fmla="*/ 2147483647 h 227"/>
              <a:gd name="T66" fmla="*/ 2147483647 w 967"/>
              <a:gd name="T67" fmla="*/ 2147483647 h 227"/>
              <a:gd name="T68" fmla="*/ 2147483647 w 967"/>
              <a:gd name="T69" fmla="*/ 2147483647 h 227"/>
              <a:gd name="T70" fmla="*/ 2147483647 w 967"/>
              <a:gd name="T71" fmla="*/ 2147483647 h 227"/>
              <a:gd name="T72" fmla="*/ 2147483647 w 967"/>
              <a:gd name="T73" fmla="*/ 2147483647 h 227"/>
              <a:gd name="T74" fmla="*/ 2147483647 w 967"/>
              <a:gd name="T75" fmla="*/ 2147483647 h 227"/>
              <a:gd name="T76" fmla="*/ 2147483647 w 967"/>
              <a:gd name="T77" fmla="*/ 2147483647 h 227"/>
              <a:gd name="T78" fmla="*/ 2147483647 w 967"/>
              <a:gd name="T79" fmla="*/ 2147483647 h 227"/>
              <a:gd name="T80" fmla="*/ 2147483647 w 967"/>
              <a:gd name="T81" fmla="*/ 2147483647 h 227"/>
              <a:gd name="T82" fmla="*/ 2147483647 w 967"/>
              <a:gd name="T83" fmla="*/ 2147483647 h 227"/>
              <a:gd name="T84" fmla="*/ 2147483647 w 967"/>
              <a:gd name="T85" fmla="*/ 2147483647 h 227"/>
              <a:gd name="T86" fmla="*/ 2147483647 w 967"/>
              <a:gd name="T87" fmla="*/ 2147483647 h 227"/>
              <a:gd name="T88" fmla="*/ 2147483647 w 967"/>
              <a:gd name="T89" fmla="*/ 2147483647 h 227"/>
              <a:gd name="T90" fmla="*/ 2147483647 w 967"/>
              <a:gd name="T91" fmla="*/ 2147483647 h 227"/>
              <a:gd name="T92" fmla="*/ 2147483647 w 967"/>
              <a:gd name="T93" fmla="*/ 2147483647 h 227"/>
              <a:gd name="T94" fmla="*/ 2147483647 w 967"/>
              <a:gd name="T95" fmla="*/ 2147483647 h 227"/>
              <a:gd name="T96" fmla="*/ 2147483647 w 967"/>
              <a:gd name="T97" fmla="*/ 2147483647 h 227"/>
              <a:gd name="T98" fmla="*/ 2147483647 w 967"/>
              <a:gd name="T99" fmla="*/ 2147483647 h 227"/>
              <a:gd name="T100" fmla="*/ 2147483647 w 967"/>
              <a:gd name="T101" fmla="*/ 2147483647 h 227"/>
              <a:gd name="T102" fmla="*/ 2147483647 w 967"/>
              <a:gd name="T103" fmla="*/ 2147483647 h 227"/>
              <a:gd name="T104" fmla="*/ 2147483647 w 967"/>
              <a:gd name="T105" fmla="*/ 2147483647 h 227"/>
              <a:gd name="T106" fmla="*/ 2147483647 w 967"/>
              <a:gd name="T107" fmla="*/ 2147483647 h 227"/>
              <a:gd name="T108" fmla="*/ 2147483647 w 967"/>
              <a:gd name="T109" fmla="*/ 2147483647 h 227"/>
              <a:gd name="T110" fmla="*/ 2147483647 w 967"/>
              <a:gd name="T111" fmla="*/ 2147483647 h 227"/>
              <a:gd name="T112" fmla="*/ 2147483647 w 967"/>
              <a:gd name="T113" fmla="*/ 2147483647 h 227"/>
              <a:gd name="T114" fmla="*/ 2147483647 w 967"/>
              <a:gd name="T115" fmla="*/ 2147483647 h 227"/>
              <a:gd name="T116" fmla="*/ 2147483647 w 967"/>
              <a:gd name="T117" fmla="*/ 2147483647 h 227"/>
              <a:gd name="T118" fmla="*/ 2147483647 w 967"/>
              <a:gd name="T119" fmla="*/ 2147483647 h 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7"/>
              <a:gd name="T181" fmla="*/ 0 h 227"/>
              <a:gd name="T182" fmla="*/ 967 w 967"/>
              <a:gd name="T183" fmla="*/ 227 h 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solidFill>
          <a:ln w="3">
            <a:solidFill>
              <a:srgbClr val="FFFFFF"/>
            </a:solidFill>
            <a:round/>
            <a:headEnd/>
            <a:tailEnd/>
          </a:ln>
        </p:spPr>
        <p:txBody>
          <a:bodyPr/>
          <a:lstStyle/>
          <a:p>
            <a:endParaRPr lang="en-US"/>
          </a:p>
        </p:txBody>
      </p:sp>
      <p:sp>
        <p:nvSpPr>
          <p:cNvPr id="26755"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6"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5" name="Freeform 453"/>
          <p:cNvSpPr>
            <a:spLocks noEditPoints="1"/>
          </p:cNvSpPr>
          <p:nvPr/>
        </p:nvSpPr>
        <p:spPr bwMode="auto">
          <a:xfrm>
            <a:off x="5948363" y="2716213"/>
            <a:ext cx="1152525" cy="1069975"/>
          </a:xfrm>
          <a:custGeom>
            <a:avLst/>
            <a:gdLst>
              <a:gd name="T0" fmla="*/ 698 w 726"/>
              <a:gd name="T1" fmla="*/ 363 h 674"/>
              <a:gd name="T2" fmla="*/ 706 w 726"/>
              <a:gd name="T3" fmla="*/ 340 h 674"/>
              <a:gd name="T4" fmla="*/ 687 w 726"/>
              <a:gd name="T5" fmla="*/ 314 h 674"/>
              <a:gd name="T6" fmla="*/ 703 w 726"/>
              <a:gd name="T7" fmla="*/ 288 h 674"/>
              <a:gd name="T8" fmla="*/ 719 w 726"/>
              <a:gd name="T9" fmla="*/ 188 h 674"/>
              <a:gd name="T10" fmla="*/ 717 w 726"/>
              <a:gd name="T11" fmla="*/ 218 h 674"/>
              <a:gd name="T12" fmla="*/ 708 w 726"/>
              <a:gd name="T13" fmla="*/ 222 h 674"/>
              <a:gd name="T14" fmla="*/ 724 w 726"/>
              <a:gd name="T15" fmla="*/ 237 h 674"/>
              <a:gd name="T16" fmla="*/ 712 w 726"/>
              <a:gd name="T17" fmla="*/ 270 h 674"/>
              <a:gd name="T18" fmla="*/ 708 w 726"/>
              <a:gd name="T19" fmla="*/ 251 h 674"/>
              <a:gd name="T20" fmla="*/ 699 w 726"/>
              <a:gd name="T21" fmla="*/ 264 h 674"/>
              <a:gd name="T22" fmla="*/ 696 w 726"/>
              <a:gd name="T23" fmla="*/ 276 h 674"/>
              <a:gd name="T24" fmla="*/ 706 w 726"/>
              <a:gd name="T25" fmla="*/ 298 h 674"/>
              <a:gd name="T26" fmla="*/ 682 w 726"/>
              <a:gd name="T27" fmla="*/ 305 h 674"/>
              <a:gd name="T28" fmla="*/ 694 w 726"/>
              <a:gd name="T29" fmla="*/ 318 h 674"/>
              <a:gd name="T30" fmla="*/ 686 w 726"/>
              <a:gd name="T31" fmla="*/ 346 h 674"/>
              <a:gd name="T32" fmla="*/ 673 w 726"/>
              <a:gd name="T33" fmla="*/ 372 h 674"/>
              <a:gd name="T34" fmla="*/ 673 w 726"/>
              <a:gd name="T35" fmla="*/ 398 h 674"/>
              <a:gd name="T36" fmla="*/ 661 w 726"/>
              <a:gd name="T37" fmla="*/ 426 h 674"/>
              <a:gd name="T38" fmla="*/ 635 w 726"/>
              <a:gd name="T39" fmla="*/ 440 h 674"/>
              <a:gd name="T40" fmla="*/ 649 w 726"/>
              <a:gd name="T41" fmla="*/ 457 h 674"/>
              <a:gd name="T42" fmla="*/ 630 w 726"/>
              <a:gd name="T43" fmla="*/ 496 h 674"/>
              <a:gd name="T44" fmla="*/ 619 w 726"/>
              <a:gd name="T45" fmla="*/ 513 h 674"/>
              <a:gd name="T46" fmla="*/ 604 w 726"/>
              <a:gd name="T47" fmla="*/ 557 h 674"/>
              <a:gd name="T48" fmla="*/ 591 w 726"/>
              <a:gd name="T49" fmla="*/ 595 h 674"/>
              <a:gd name="T50" fmla="*/ 572 w 726"/>
              <a:gd name="T51" fmla="*/ 618 h 674"/>
              <a:gd name="T52" fmla="*/ 541 w 726"/>
              <a:gd name="T53" fmla="*/ 621 h 674"/>
              <a:gd name="T54" fmla="*/ 515 w 726"/>
              <a:gd name="T55" fmla="*/ 634 h 674"/>
              <a:gd name="T56" fmla="*/ 485 w 726"/>
              <a:gd name="T57" fmla="*/ 639 h 674"/>
              <a:gd name="T58" fmla="*/ 455 w 726"/>
              <a:gd name="T59" fmla="*/ 634 h 674"/>
              <a:gd name="T60" fmla="*/ 429 w 726"/>
              <a:gd name="T61" fmla="*/ 623 h 674"/>
              <a:gd name="T62" fmla="*/ 401 w 726"/>
              <a:gd name="T63" fmla="*/ 611 h 674"/>
              <a:gd name="T64" fmla="*/ 378 w 726"/>
              <a:gd name="T65" fmla="*/ 590 h 674"/>
              <a:gd name="T66" fmla="*/ 343 w 726"/>
              <a:gd name="T67" fmla="*/ 585 h 674"/>
              <a:gd name="T68" fmla="*/ 312 w 726"/>
              <a:gd name="T69" fmla="*/ 586 h 674"/>
              <a:gd name="T70" fmla="*/ 279 w 726"/>
              <a:gd name="T71" fmla="*/ 590 h 674"/>
              <a:gd name="T72" fmla="*/ 239 w 726"/>
              <a:gd name="T73" fmla="*/ 602 h 674"/>
              <a:gd name="T74" fmla="*/ 188 w 726"/>
              <a:gd name="T75" fmla="*/ 628 h 674"/>
              <a:gd name="T76" fmla="*/ 124 w 726"/>
              <a:gd name="T77" fmla="*/ 571 h 674"/>
              <a:gd name="T78" fmla="*/ 104 w 726"/>
              <a:gd name="T79" fmla="*/ 585 h 674"/>
              <a:gd name="T80" fmla="*/ 97 w 726"/>
              <a:gd name="T81" fmla="*/ 620 h 674"/>
              <a:gd name="T82" fmla="*/ 70 w 726"/>
              <a:gd name="T83" fmla="*/ 630 h 674"/>
              <a:gd name="T84" fmla="*/ 42 w 726"/>
              <a:gd name="T85" fmla="*/ 670 h 674"/>
              <a:gd name="T86" fmla="*/ 15 w 726"/>
              <a:gd name="T87" fmla="*/ 641 h 674"/>
              <a:gd name="T88" fmla="*/ 5 w 726"/>
              <a:gd name="T89" fmla="*/ 621 h 674"/>
              <a:gd name="T90" fmla="*/ 28 w 726"/>
              <a:gd name="T91" fmla="*/ 569 h 674"/>
              <a:gd name="T92" fmla="*/ 78 w 726"/>
              <a:gd name="T93" fmla="*/ 469 h 674"/>
              <a:gd name="T94" fmla="*/ 111 w 726"/>
              <a:gd name="T95" fmla="*/ 365 h 674"/>
              <a:gd name="T96" fmla="*/ 134 w 726"/>
              <a:gd name="T97" fmla="*/ 337 h 674"/>
              <a:gd name="T98" fmla="*/ 160 w 726"/>
              <a:gd name="T99" fmla="*/ 307 h 674"/>
              <a:gd name="T100" fmla="*/ 186 w 726"/>
              <a:gd name="T101" fmla="*/ 290 h 674"/>
              <a:gd name="T102" fmla="*/ 249 w 726"/>
              <a:gd name="T103" fmla="*/ 295 h 674"/>
              <a:gd name="T104" fmla="*/ 314 w 726"/>
              <a:gd name="T105" fmla="*/ 297 h 674"/>
              <a:gd name="T106" fmla="*/ 317 w 726"/>
              <a:gd name="T107" fmla="*/ 260 h 674"/>
              <a:gd name="T108" fmla="*/ 309 w 726"/>
              <a:gd name="T109" fmla="*/ 194 h 674"/>
              <a:gd name="T110" fmla="*/ 343 w 726"/>
              <a:gd name="T111" fmla="*/ 161 h 674"/>
              <a:gd name="T112" fmla="*/ 363 w 726"/>
              <a:gd name="T113" fmla="*/ 131 h 674"/>
              <a:gd name="T114" fmla="*/ 385 w 726"/>
              <a:gd name="T115" fmla="*/ 101 h 674"/>
              <a:gd name="T116" fmla="*/ 408 w 726"/>
              <a:gd name="T117" fmla="*/ 68 h 674"/>
              <a:gd name="T118" fmla="*/ 429 w 726"/>
              <a:gd name="T119" fmla="*/ 38 h 674"/>
              <a:gd name="T120" fmla="*/ 448 w 726"/>
              <a:gd name="T121" fmla="*/ 10 h 674"/>
              <a:gd name="T122" fmla="*/ 530 w 726"/>
              <a:gd name="T123" fmla="*/ 49 h 674"/>
              <a:gd name="T124" fmla="*/ 631 w 726"/>
              <a:gd name="T125" fmla="*/ 12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758"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9"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0"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1"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2"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3"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4"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5"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6"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7"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8"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9"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0"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9"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0" name="Freeform 468"/>
          <p:cNvSpPr>
            <a:spLocks noEditPoints="1"/>
          </p:cNvSpPr>
          <p:nvPr/>
        </p:nvSpPr>
        <p:spPr bwMode="auto">
          <a:xfrm>
            <a:off x="7078663" y="3571875"/>
            <a:ext cx="112712" cy="166688"/>
          </a:xfrm>
          <a:custGeom>
            <a:avLst/>
            <a:gdLst>
              <a:gd name="T0" fmla="*/ 7 w 71"/>
              <a:gd name="T1" fmla="*/ 63 h 105"/>
              <a:gd name="T2" fmla="*/ 68 w 71"/>
              <a:gd name="T3" fmla="*/ 35 h 105"/>
              <a:gd name="T4" fmla="*/ 22 w 71"/>
              <a:gd name="T5" fmla="*/ 37 h 105"/>
              <a:gd name="T6" fmla="*/ 24 w 71"/>
              <a:gd name="T7" fmla="*/ 33 h 105"/>
              <a:gd name="T8" fmla="*/ 33 w 71"/>
              <a:gd name="T9" fmla="*/ 23 h 105"/>
              <a:gd name="T10" fmla="*/ 35 w 71"/>
              <a:gd name="T11" fmla="*/ 19 h 105"/>
              <a:gd name="T12" fmla="*/ 35 w 71"/>
              <a:gd name="T13" fmla="*/ 19 h 105"/>
              <a:gd name="T14" fmla="*/ 19 w 71"/>
              <a:gd name="T15" fmla="*/ 33 h 105"/>
              <a:gd name="T16" fmla="*/ 15 w 71"/>
              <a:gd name="T17" fmla="*/ 35 h 105"/>
              <a:gd name="T18" fmla="*/ 17 w 71"/>
              <a:gd name="T19" fmla="*/ 40 h 105"/>
              <a:gd name="T20" fmla="*/ 19 w 71"/>
              <a:gd name="T21" fmla="*/ 46 h 105"/>
              <a:gd name="T22" fmla="*/ 14 w 71"/>
              <a:gd name="T23" fmla="*/ 47 h 105"/>
              <a:gd name="T24" fmla="*/ 10 w 71"/>
              <a:gd name="T25" fmla="*/ 46 h 105"/>
              <a:gd name="T26" fmla="*/ 10 w 71"/>
              <a:gd name="T27" fmla="*/ 39 h 105"/>
              <a:gd name="T28" fmla="*/ 12 w 71"/>
              <a:gd name="T29" fmla="*/ 26 h 105"/>
              <a:gd name="T30" fmla="*/ 12 w 71"/>
              <a:gd name="T31" fmla="*/ 18 h 105"/>
              <a:gd name="T32" fmla="*/ 15 w 71"/>
              <a:gd name="T33" fmla="*/ 19 h 105"/>
              <a:gd name="T34" fmla="*/ 15 w 71"/>
              <a:gd name="T35" fmla="*/ 25 h 105"/>
              <a:gd name="T36" fmla="*/ 12 w 71"/>
              <a:gd name="T37" fmla="*/ 14 h 105"/>
              <a:gd name="T38" fmla="*/ 14 w 71"/>
              <a:gd name="T39" fmla="*/ 16 h 105"/>
              <a:gd name="T40" fmla="*/ 49 w 71"/>
              <a:gd name="T41" fmla="*/ 11 h 105"/>
              <a:gd name="T42" fmla="*/ 54 w 71"/>
              <a:gd name="T43" fmla="*/ 19 h 105"/>
              <a:gd name="T44" fmla="*/ 59 w 71"/>
              <a:gd name="T45" fmla="*/ 26 h 105"/>
              <a:gd name="T46" fmla="*/ 59 w 71"/>
              <a:gd name="T47" fmla="*/ 33 h 105"/>
              <a:gd name="T48" fmla="*/ 59 w 71"/>
              <a:gd name="T49" fmla="*/ 39 h 105"/>
              <a:gd name="T50" fmla="*/ 59 w 71"/>
              <a:gd name="T51" fmla="*/ 44 h 105"/>
              <a:gd name="T52" fmla="*/ 57 w 71"/>
              <a:gd name="T53" fmla="*/ 53 h 105"/>
              <a:gd name="T54" fmla="*/ 59 w 71"/>
              <a:gd name="T55" fmla="*/ 65 h 105"/>
              <a:gd name="T56" fmla="*/ 59 w 71"/>
              <a:gd name="T57" fmla="*/ 70 h 105"/>
              <a:gd name="T58" fmla="*/ 61 w 71"/>
              <a:gd name="T59" fmla="*/ 75 h 105"/>
              <a:gd name="T60" fmla="*/ 64 w 71"/>
              <a:gd name="T61" fmla="*/ 86 h 105"/>
              <a:gd name="T62" fmla="*/ 66 w 71"/>
              <a:gd name="T63" fmla="*/ 91 h 105"/>
              <a:gd name="T64" fmla="*/ 70 w 71"/>
              <a:gd name="T65" fmla="*/ 98 h 105"/>
              <a:gd name="T66" fmla="*/ 64 w 71"/>
              <a:gd name="T67" fmla="*/ 103 h 105"/>
              <a:gd name="T68" fmla="*/ 56 w 71"/>
              <a:gd name="T69" fmla="*/ 105 h 105"/>
              <a:gd name="T70" fmla="*/ 40 w 71"/>
              <a:gd name="T71" fmla="*/ 105 h 105"/>
              <a:gd name="T72" fmla="*/ 17 w 71"/>
              <a:gd name="T73" fmla="*/ 105 h 105"/>
              <a:gd name="T74" fmla="*/ 8 w 71"/>
              <a:gd name="T75" fmla="*/ 105 h 105"/>
              <a:gd name="T76" fmla="*/ 3 w 71"/>
              <a:gd name="T77" fmla="*/ 100 h 105"/>
              <a:gd name="T78" fmla="*/ 0 w 71"/>
              <a:gd name="T79" fmla="*/ 93 h 105"/>
              <a:gd name="T80" fmla="*/ 1 w 71"/>
              <a:gd name="T81" fmla="*/ 84 h 105"/>
              <a:gd name="T82" fmla="*/ 0 w 71"/>
              <a:gd name="T83" fmla="*/ 75 h 105"/>
              <a:gd name="T84" fmla="*/ 1 w 71"/>
              <a:gd name="T85" fmla="*/ 68 h 105"/>
              <a:gd name="T86" fmla="*/ 1 w 71"/>
              <a:gd name="T87" fmla="*/ 61 h 105"/>
              <a:gd name="T88" fmla="*/ 7 w 71"/>
              <a:gd name="T89" fmla="*/ 63 h 105"/>
              <a:gd name="T90" fmla="*/ 7 w 71"/>
              <a:gd name="T91" fmla="*/ 70 h 105"/>
              <a:gd name="T92" fmla="*/ 8 w 71"/>
              <a:gd name="T93" fmla="*/ 74 h 105"/>
              <a:gd name="T94" fmla="*/ 8 w 71"/>
              <a:gd name="T95" fmla="*/ 68 h 105"/>
              <a:gd name="T96" fmla="*/ 10 w 71"/>
              <a:gd name="T97" fmla="*/ 67 h 105"/>
              <a:gd name="T98" fmla="*/ 12 w 71"/>
              <a:gd name="T99" fmla="*/ 61 h 105"/>
              <a:gd name="T100" fmla="*/ 17 w 71"/>
              <a:gd name="T101" fmla="*/ 54 h 105"/>
              <a:gd name="T102" fmla="*/ 26 w 71"/>
              <a:gd name="T103" fmla="*/ 51 h 105"/>
              <a:gd name="T104" fmla="*/ 29 w 71"/>
              <a:gd name="T105" fmla="*/ 49 h 105"/>
              <a:gd name="T106" fmla="*/ 33 w 71"/>
              <a:gd name="T107" fmla="*/ 46 h 105"/>
              <a:gd name="T108" fmla="*/ 33 w 71"/>
              <a:gd name="T109" fmla="*/ 40 h 105"/>
              <a:gd name="T110" fmla="*/ 36 w 71"/>
              <a:gd name="T111" fmla="*/ 35 h 105"/>
              <a:gd name="T112" fmla="*/ 38 w 71"/>
              <a:gd name="T113" fmla="*/ 25 h 105"/>
              <a:gd name="T114" fmla="*/ 36 w 71"/>
              <a:gd name="T115" fmla="*/ 18 h 105"/>
              <a:gd name="T116" fmla="*/ 36 w 71"/>
              <a:gd name="T117" fmla="*/ 7 h 105"/>
              <a:gd name="T118" fmla="*/ 36 w 71"/>
              <a:gd name="T119" fmla="*/ 4 h 105"/>
              <a:gd name="T120" fmla="*/ 43 w 71"/>
              <a:gd name="T12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05">
                <a:moveTo>
                  <a:pt x="8" y="63"/>
                </a:moveTo>
                <a:lnTo>
                  <a:pt x="10" y="65"/>
                </a:lnTo>
                <a:lnTo>
                  <a:pt x="8" y="65"/>
                </a:lnTo>
                <a:lnTo>
                  <a:pt x="8" y="65"/>
                </a:lnTo>
                <a:lnTo>
                  <a:pt x="7" y="67"/>
                </a:lnTo>
                <a:lnTo>
                  <a:pt x="7" y="67"/>
                </a:lnTo>
                <a:lnTo>
                  <a:pt x="7" y="63"/>
                </a:lnTo>
                <a:lnTo>
                  <a:pt x="7" y="63"/>
                </a:lnTo>
                <a:lnTo>
                  <a:pt x="8" y="63"/>
                </a:lnTo>
                <a:lnTo>
                  <a:pt x="8" y="63"/>
                </a:lnTo>
                <a:lnTo>
                  <a:pt x="8" y="63"/>
                </a:lnTo>
                <a:lnTo>
                  <a:pt x="8" y="63"/>
                </a:lnTo>
                <a:lnTo>
                  <a:pt x="8" y="63"/>
                </a:lnTo>
                <a:close/>
                <a:moveTo>
                  <a:pt x="68" y="35"/>
                </a:moveTo>
                <a:lnTo>
                  <a:pt x="68" y="35"/>
                </a:lnTo>
                <a:lnTo>
                  <a:pt x="68" y="35"/>
                </a:lnTo>
                <a:lnTo>
                  <a:pt x="66" y="35"/>
                </a:lnTo>
                <a:lnTo>
                  <a:pt x="68" y="33"/>
                </a:lnTo>
                <a:lnTo>
                  <a:pt x="68" y="33"/>
                </a:lnTo>
                <a:lnTo>
                  <a:pt x="68" y="35"/>
                </a:lnTo>
                <a:close/>
                <a:moveTo>
                  <a:pt x="22" y="37"/>
                </a:moveTo>
                <a:lnTo>
                  <a:pt x="22" y="39"/>
                </a:lnTo>
                <a:lnTo>
                  <a:pt x="21" y="37"/>
                </a:lnTo>
                <a:lnTo>
                  <a:pt x="22" y="35"/>
                </a:lnTo>
                <a:lnTo>
                  <a:pt x="22" y="35"/>
                </a:lnTo>
                <a:lnTo>
                  <a:pt x="22" y="33"/>
                </a:lnTo>
                <a:lnTo>
                  <a:pt x="22" y="33"/>
                </a:lnTo>
                <a:lnTo>
                  <a:pt x="24" y="33"/>
                </a:lnTo>
                <a:lnTo>
                  <a:pt x="24" y="33"/>
                </a:lnTo>
                <a:lnTo>
                  <a:pt x="24" y="35"/>
                </a:lnTo>
                <a:lnTo>
                  <a:pt x="22" y="37"/>
                </a:lnTo>
                <a:lnTo>
                  <a:pt x="22" y="37"/>
                </a:lnTo>
                <a:close/>
                <a:moveTo>
                  <a:pt x="35" y="23"/>
                </a:moveTo>
                <a:lnTo>
                  <a:pt x="35" y="23"/>
                </a:lnTo>
                <a:lnTo>
                  <a:pt x="33" y="23"/>
                </a:lnTo>
                <a:lnTo>
                  <a:pt x="33" y="21"/>
                </a:lnTo>
                <a:lnTo>
                  <a:pt x="33" y="21"/>
                </a:lnTo>
                <a:lnTo>
                  <a:pt x="33" y="21"/>
                </a:lnTo>
                <a:lnTo>
                  <a:pt x="35" y="23"/>
                </a:lnTo>
                <a:lnTo>
                  <a:pt x="35" y="23"/>
                </a:lnTo>
                <a:lnTo>
                  <a:pt x="35" y="23"/>
                </a:lnTo>
                <a:close/>
                <a:moveTo>
                  <a:pt x="35" y="19"/>
                </a:moveTo>
                <a:lnTo>
                  <a:pt x="35" y="19"/>
                </a:lnTo>
                <a:lnTo>
                  <a:pt x="33" y="19"/>
                </a:lnTo>
                <a:lnTo>
                  <a:pt x="33" y="19"/>
                </a:lnTo>
                <a:lnTo>
                  <a:pt x="35" y="18"/>
                </a:lnTo>
                <a:lnTo>
                  <a:pt x="35" y="18"/>
                </a:lnTo>
                <a:lnTo>
                  <a:pt x="35" y="19"/>
                </a:lnTo>
                <a:lnTo>
                  <a:pt x="35" y="19"/>
                </a:lnTo>
                <a:close/>
                <a:moveTo>
                  <a:pt x="17" y="30"/>
                </a:moveTo>
                <a:lnTo>
                  <a:pt x="19" y="30"/>
                </a:lnTo>
                <a:lnTo>
                  <a:pt x="19" y="30"/>
                </a:lnTo>
                <a:lnTo>
                  <a:pt x="21" y="30"/>
                </a:lnTo>
                <a:lnTo>
                  <a:pt x="21" y="30"/>
                </a:lnTo>
                <a:lnTo>
                  <a:pt x="19" y="32"/>
                </a:lnTo>
                <a:lnTo>
                  <a:pt x="19" y="33"/>
                </a:lnTo>
                <a:lnTo>
                  <a:pt x="19" y="35"/>
                </a:lnTo>
                <a:lnTo>
                  <a:pt x="17" y="35"/>
                </a:lnTo>
                <a:lnTo>
                  <a:pt x="17" y="35"/>
                </a:lnTo>
                <a:lnTo>
                  <a:pt x="17" y="35"/>
                </a:lnTo>
                <a:lnTo>
                  <a:pt x="17" y="35"/>
                </a:lnTo>
                <a:lnTo>
                  <a:pt x="17" y="33"/>
                </a:lnTo>
                <a:lnTo>
                  <a:pt x="15" y="35"/>
                </a:lnTo>
                <a:lnTo>
                  <a:pt x="15" y="35"/>
                </a:lnTo>
                <a:lnTo>
                  <a:pt x="15" y="37"/>
                </a:lnTo>
                <a:lnTo>
                  <a:pt x="17" y="39"/>
                </a:lnTo>
                <a:lnTo>
                  <a:pt x="17" y="39"/>
                </a:lnTo>
                <a:lnTo>
                  <a:pt x="17" y="40"/>
                </a:lnTo>
                <a:lnTo>
                  <a:pt x="17" y="40"/>
                </a:lnTo>
                <a:lnTo>
                  <a:pt x="17" y="40"/>
                </a:lnTo>
                <a:lnTo>
                  <a:pt x="17" y="40"/>
                </a:lnTo>
                <a:lnTo>
                  <a:pt x="17" y="42"/>
                </a:lnTo>
                <a:lnTo>
                  <a:pt x="17" y="42"/>
                </a:lnTo>
                <a:lnTo>
                  <a:pt x="17" y="42"/>
                </a:lnTo>
                <a:lnTo>
                  <a:pt x="17" y="44"/>
                </a:lnTo>
                <a:lnTo>
                  <a:pt x="19" y="44"/>
                </a:lnTo>
                <a:lnTo>
                  <a:pt x="19" y="46"/>
                </a:lnTo>
                <a:lnTo>
                  <a:pt x="19" y="46"/>
                </a:lnTo>
                <a:lnTo>
                  <a:pt x="19" y="46"/>
                </a:lnTo>
                <a:lnTo>
                  <a:pt x="17" y="47"/>
                </a:lnTo>
                <a:lnTo>
                  <a:pt x="17" y="47"/>
                </a:lnTo>
                <a:lnTo>
                  <a:pt x="17" y="47"/>
                </a:lnTo>
                <a:lnTo>
                  <a:pt x="15" y="47"/>
                </a:lnTo>
                <a:lnTo>
                  <a:pt x="14" y="47"/>
                </a:lnTo>
                <a:lnTo>
                  <a:pt x="14" y="47"/>
                </a:lnTo>
                <a:lnTo>
                  <a:pt x="14" y="47"/>
                </a:lnTo>
                <a:lnTo>
                  <a:pt x="12" y="47"/>
                </a:lnTo>
                <a:lnTo>
                  <a:pt x="12" y="47"/>
                </a:lnTo>
                <a:lnTo>
                  <a:pt x="10" y="47"/>
                </a:lnTo>
                <a:lnTo>
                  <a:pt x="10" y="47"/>
                </a:lnTo>
                <a:lnTo>
                  <a:pt x="10" y="46"/>
                </a:lnTo>
                <a:lnTo>
                  <a:pt x="10" y="44"/>
                </a:lnTo>
                <a:lnTo>
                  <a:pt x="10" y="44"/>
                </a:lnTo>
                <a:lnTo>
                  <a:pt x="10" y="42"/>
                </a:lnTo>
                <a:lnTo>
                  <a:pt x="10" y="42"/>
                </a:lnTo>
                <a:lnTo>
                  <a:pt x="10" y="42"/>
                </a:lnTo>
                <a:lnTo>
                  <a:pt x="10" y="39"/>
                </a:lnTo>
                <a:lnTo>
                  <a:pt x="10" y="39"/>
                </a:lnTo>
                <a:lnTo>
                  <a:pt x="10" y="33"/>
                </a:lnTo>
                <a:lnTo>
                  <a:pt x="12" y="33"/>
                </a:lnTo>
                <a:lnTo>
                  <a:pt x="12" y="28"/>
                </a:lnTo>
                <a:lnTo>
                  <a:pt x="12" y="28"/>
                </a:lnTo>
                <a:lnTo>
                  <a:pt x="12" y="28"/>
                </a:lnTo>
                <a:lnTo>
                  <a:pt x="12" y="26"/>
                </a:lnTo>
                <a:lnTo>
                  <a:pt x="12" y="26"/>
                </a:lnTo>
                <a:lnTo>
                  <a:pt x="12" y="25"/>
                </a:lnTo>
                <a:lnTo>
                  <a:pt x="12" y="21"/>
                </a:lnTo>
                <a:lnTo>
                  <a:pt x="12" y="21"/>
                </a:lnTo>
                <a:lnTo>
                  <a:pt x="12" y="19"/>
                </a:lnTo>
                <a:lnTo>
                  <a:pt x="12" y="19"/>
                </a:lnTo>
                <a:lnTo>
                  <a:pt x="12" y="18"/>
                </a:lnTo>
                <a:lnTo>
                  <a:pt x="12" y="18"/>
                </a:lnTo>
                <a:lnTo>
                  <a:pt x="14" y="16"/>
                </a:lnTo>
                <a:lnTo>
                  <a:pt x="14" y="16"/>
                </a:lnTo>
                <a:lnTo>
                  <a:pt x="14" y="18"/>
                </a:lnTo>
                <a:lnTo>
                  <a:pt x="14" y="18"/>
                </a:lnTo>
                <a:lnTo>
                  <a:pt x="15" y="18"/>
                </a:lnTo>
                <a:lnTo>
                  <a:pt x="15" y="19"/>
                </a:lnTo>
                <a:lnTo>
                  <a:pt x="15" y="19"/>
                </a:lnTo>
                <a:lnTo>
                  <a:pt x="15" y="19"/>
                </a:lnTo>
                <a:lnTo>
                  <a:pt x="15" y="19"/>
                </a:lnTo>
                <a:lnTo>
                  <a:pt x="15" y="21"/>
                </a:lnTo>
                <a:lnTo>
                  <a:pt x="15" y="21"/>
                </a:lnTo>
                <a:lnTo>
                  <a:pt x="15" y="23"/>
                </a:lnTo>
                <a:lnTo>
                  <a:pt x="15" y="23"/>
                </a:lnTo>
                <a:lnTo>
                  <a:pt x="15" y="25"/>
                </a:lnTo>
                <a:lnTo>
                  <a:pt x="15" y="26"/>
                </a:lnTo>
                <a:lnTo>
                  <a:pt x="15" y="28"/>
                </a:lnTo>
                <a:lnTo>
                  <a:pt x="17" y="30"/>
                </a:lnTo>
                <a:close/>
                <a:moveTo>
                  <a:pt x="14" y="16"/>
                </a:moveTo>
                <a:lnTo>
                  <a:pt x="12" y="16"/>
                </a:lnTo>
                <a:lnTo>
                  <a:pt x="12" y="14"/>
                </a:lnTo>
                <a:lnTo>
                  <a:pt x="12" y="14"/>
                </a:lnTo>
                <a:lnTo>
                  <a:pt x="12" y="14"/>
                </a:lnTo>
                <a:lnTo>
                  <a:pt x="12" y="12"/>
                </a:lnTo>
                <a:lnTo>
                  <a:pt x="14" y="12"/>
                </a:lnTo>
                <a:lnTo>
                  <a:pt x="14" y="12"/>
                </a:lnTo>
                <a:lnTo>
                  <a:pt x="14" y="14"/>
                </a:lnTo>
                <a:lnTo>
                  <a:pt x="14" y="14"/>
                </a:lnTo>
                <a:lnTo>
                  <a:pt x="14" y="16"/>
                </a:lnTo>
                <a:lnTo>
                  <a:pt x="14" y="16"/>
                </a:lnTo>
                <a:close/>
                <a:moveTo>
                  <a:pt x="43" y="6"/>
                </a:moveTo>
                <a:lnTo>
                  <a:pt x="45" y="6"/>
                </a:lnTo>
                <a:lnTo>
                  <a:pt x="45" y="6"/>
                </a:lnTo>
                <a:lnTo>
                  <a:pt x="47" y="7"/>
                </a:lnTo>
                <a:lnTo>
                  <a:pt x="47" y="9"/>
                </a:lnTo>
                <a:lnTo>
                  <a:pt x="49" y="11"/>
                </a:lnTo>
                <a:lnTo>
                  <a:pt x="49" y="11"/>
                </a:lnTo>
                <a:lnTo>
                  <a:pt x="50" y="12"/>
                </a:lnTo>
                <a:lnTo>
                  <a:pt x="52" y="14"/>
                </a:lnTo>
                <a:lnTo>
                  <a:pt x="52" y="16"/>
                </a:lnTo>
                <a:lnTo>
                  <a:pt x="54" y="18"/>
                </a:lnTo>
                <a:lnTo>
                  <a:pt x="54" y="19"/>
                </a:lnTo>
                <a:lnTo>
                  <a:pt x="54" y="19"/>
                </a:lnTo>
                <a:lnTo>
                  <a:pt x="56" y="21"/>
                </a:lnTo>
                <a:lnTo>
                  <a:pt x="56" y="21"/>
                </a:lnTo>
                <a:lnTo>
                  <a:pt x="57" y="23"/>
                </a:lnTo>
                <a:lnTo>
                  <a:pt x="57" y="23"/>
                </a:lnTo>
                <a:lnTo>
                  <a:pt x="57" y="23"/>
                </a:lnTo>
                <a:lnTo>
                  <a:pt x="57" y="25"/>
                </a:lnTo>
                <a:lnTo>
                  <a:pt x="59" y="26"/>
                </a:lnTo>
                <a:lnTo>
                  <a:pt x="59" y="28"/>
                </a:lnTo>
                <a:lnTo>
                  <a:pt x="59" y="28"/>
                </a:lnTo>
                <a:lnTo>
                  <a:pt x="59" y="28"/>
                </a:lnTo>
                <a:lnTo>
                  <a:pt x="59" y="28"/>
                </a:lnTo>
                <a:lnTo>
                  <a:pt x="59" y="32"/>
                </a:lnTo>
                <a:lnTo>
                  <a:pt x="59" y="32"/>
                </a:lnTo>
                <a:lnTo>
                  <a:pt x="59" y="33"/>
                </a:lnTo>
                <a:lnTo>
                  <a:pt x="59" y="33"/>
                </a:lnTo>
                <a:lnTo>
                  <a:pt x="59" y="37"/>
                </a:lnTo>
                <a:lnTo>
                  <a:pt x="59" y="37"/>
                </a:lnTo>
                <a:lnTo>
                  <a:pt x="59" y="37"/>
                </a:lnTo>
                <a:lnTo>
                  <a:pt x="61" y="37"/>
                </a:lnTo>
                <a:lnTo>
                  <a:pt x="61" y="39"/>
                </a:lnTo>
                <a:lnTo>
                  <a:pt x="59" y="39"/>
                </a:lnTo>
                <a:lnTo>
                  <a:pt x="59" y="40"/>
                </a:lnTo>
                <a:lnTo>
                  <a:pt x="59" y="40"/>
                </a:lnTo>
                <a:lnTo>
                  <a:pt x="59" y="40"/>
                </a:lnTo>
                <a:lnTo>
                  <a:pt x="59" y="42"/>
                </a:lnTo>
                <a:lnTo>
                  <a:pt x="59" y="44"/>
                </a:lnTo>
                <a:lnTo>
                  <a:pt x="59" y="44"/>
                </a:lnTo>
                <a:lnTo>
                  <a:pt x="59" y="44"/>
                </a:lnTo>
                <a:lnTo>
                  <a:pt x="59" y="44"/>
                </a:lnTo>
                <a:lnTo>
                  <a:pt x="59" y="47"/>
                </a:lnTo>
                <a:lnTo>
                  <a:pt x="59" y="47"/>
                </a:lnTo>
                <a:lnTo>
                  <a:pt x="59" y="49"/>
                </a:lnTo>
                <a:lnTo>
                  <a:pt x="57" y="49"/>
                </a:lnTo>
                <a:lnTo>
                  <a:pt x="57" y="53"/>
                </a:lnTo>
                <a:lnTo>
                  <a:pt x="57" y="53"/>
                </a:lnTo>
                <a:lnTo>
                  <a:pt x="57" y="56"/>
                </a:lnTo>
                <a:lnTo>
                  <a:pt x="57" y="56"/>
                </a:lnTo>
                <a:lnTo>
                  <a:pt x="57" y="60"/>
                </a:lnTo>
                <a:lnTo>
                  <a:pt x="57" y="60"/>
                </a:lnTo>
                <a:lnTo>
                  <a:pt x="57" y="61"/>
                </a:lnTo>
                <a:lnTo>
                  <a:pt x="59" y="63"/>
                </a:lnTo>
                <a:lnTo>
                  <a:pt x="59" y="65"/>
                </a:lnTo>
                <a:lnTo>
                  <a:pt x="59" y="65"/>
                </a:lnTo>
                <a:lnTo>
                  <a:pt x="59" y="67"/>
                </a:lnTo>
                <a:lnTo>
                  <a:pt x="59" y="68"/>
                </a:lnTo>
                <a:lnTo>
                  <a:pt x="59" y="68"/>
                </a:lnTo>
                <a:lnTo>
                  <a:pt x="59" y="68"/>
                </a:lnTo>
                <a:lnTo>
                  <a:pt x="59" y="70"/>
                </a:lnTo>
                <a:lnTo>
                  <a:pt x="59" y="70"/>
                </a:lnTo>
                <a:lnTo>
                  <a:pt x="59" y="72"/>
                </a:lnTo>
                <a:lnTo>
                  <a:pt x="61" y="72"/>
                </a:lnTo>
                <a:lnTo>
                  <a:pt x="61" y="72"/>
                </a:lnTo>
                <a:lnTo>
                  <a:pt x="61" y="74"/>
                </a:lnTo>
                <a:lnTo>
                  <a:pt x="61" y="75"/>
                </a:lnTo>
                <a:lnTo>
                  <a:pt x="61" y="75"/>
                </a:lnTo>
                <a:lnTo>
                  <a:pt x="61" y="75"/>
                </a:lnTo>
                <a:lnTo>
                  <a:pt x="63" y="77"/>
                </a:lnTo>
                <a:lnTo>
                  <a:pt x="63" y="79"/>
                </a:lnTo>
                <a:lnTo>
                  <a:pt x="63" y="81"/>
                </a:lnTo>
                <a:lnTo>
                  <a:pt x="63" y="82"/>
                </a:lnTo>
                <a:lnTo>
                  <a:pt x="63" y="82"/>
                </a:lnTo>
                <a:lnTo>
                  <a:pt x="63" y="84"/>
                </a:lnTo>
                <a:lnTo>
                  <a:pt x="64" y="86"/>
                </a:lnTo>
                <a:lnTo>
                  <a:pt x="64" y="88"/>
                </a:lnTo>
                <a:lnTo>
                  <a:pt x="64" y="88"/>
                </a:lnTo>
                <a:lnTo>
                  <a:pt x="64" y="88"/>
                </a:lnTo>
                <a:lnTo>
                  <a:pt x="64" y="89"/>
                </a:lnTo>
                <a:lnTo>
                  <a:pt x="64" y="89"/>
                </a:lnTo>
                <a:lnTo>
                  <a:pt x="66" y="91"/>
                </a:lnTo>
                <a:lnTo>
                  <a:pt x="66" y="91"/>
                </a:lnTo>
                <a:lnTo>
                  <a:pt x="66" y="93"/>
                </a:lnTo>
                <a:lnTo>
                  <a:pt x="68" y="96"/>
                </a:lnTo>
                <a:lnTo>
                  <a:pt x="68" y="96"/>
                </a:lnTo>
                <a:lnTo>
                  <a:pt x="70" y="96"/>
                </a:lnTo>
                <a:lnTo>
                  <a:pt x="70" y="96"/>
                </a:lnTo>
                <a:lnTo>
                  <a:pt x="70" y="98"/>
                </a:lnTo>
                <a:lnTo>
                  <a:pt x="70" y="98"/>
                </a:lnTo>
                <a:lnTo>
                  <a:pt x="71" y="98"/>
                </a:lnTo>
                <a:lnTo>
                  <a:pt x="71" y="100"/>
                </a:lnTo>
                <a:lnTo>
                  <a:pt x="70" y="100"/>
                </a:lnTo>
                <a:lnTo>
                  <a:pt x="70" y="100"/>
                </a:lnTo>
                <a:lnTo>
                  <a:pt x="66" y="102"/>
                </a:lnTo>
                <a:lnTo>
                  <a:pt x="64" y="103"/>
                </a:lnTo>
                <a:lnTo>
                  <a:pt x="64" y="103"/>
                </a:lnTo>
                <a:lnTo>
                  <a:pt x="64" y="103"/>
                </a:lnTo>
                <a:lnTo>
                  <a:pt x="63" y="103"/>
                </a:lnTo>
                <a:lnTo>
                  <a:pt x="61" y="103"/>
                </a:lnTo>
                <a:lnTo>
                  <a:pt x="61" y="103"/>
                </a:lnTo>
                <a:lnTo>
                  <a:pt x="59" y="103"/>
                </a:lnTo>
                <a:lnTo>
                  <a:pt x="59" y="103"/>
                </a:lnTo>
                <a:lnTo>
                  <a:pt x="56" y="105"/>
                </a:lnTo>
                <a:lnTo>
                  <a:pt x="52" y="103"/>
                </a:lnTo>
                <a:lnTo>
                  <a:pt x="50" y="105"/>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7" y="105"/>
                </a:lnTo>
                <a:lnTo>
                  <a:pt x="15" y="105"/>
                </a:lnTo>
                <a:lnTo>
                  <a:pt x="14" y="105"/>
                </a:lnTo>
                <a:lnTo>
                  <a:pt x="14" y="105"/>
                </a:lnTo>
                <a:lnTo>
                  <a:pt x="12" y="105"/>
                </a:lnTo>
                <a:lnTo>
                  <a:pt x="12" y="105"/>
                </a:lnTo>
                <a:lnTo>
                  <a:pt x="10" y="105"/>
                </a:lnTo>
                <a:lnTo>
                  <a:pt x="8" y="105"/>
                </a:lnTo>
                <a:lnTo>
                  <a:pt x="7" y="105"/>
                </a:lnTo>
                <a:lnTo>
                  <a:pt x="5" y="105"/>
                </a:lnTo>
                <a:lnTo>
                  <a:pt x="5" y="103"/>
                </a:lnTo>
                <a:lnTo>
                  <a:pt x="3" y="103"/>
                </a:lnTo>
                <a:lnTo>
                  <a:pt x="3" y="102"/>
                </a:lnTo>
                <a:lnTo>
                  <a:pt x="3" y="102"/>
                </a:lnTo>
                <a:lnTo>
                  <a:pt x="3" y="100"/>
                </a:lnTo>
                <a:lnTo>
                  <a:pt x="3" y="100"/>
                </a:lnTo>
                <a:lnTo>
                  <a:pt x="3" y="98"/>
                </a:lnTo>
                <a:lnTo>
                  <a:pt x="1" y="96"/>
                </a:lnTo>
                <a:lnTo>
                  <a:pt x="1" y="96"/>
                </a:lnTo>
                <a:lnTo>
                  <a:pt x="1" y="95"/>
                </a:lnTo>
                <a:lnTo>
                  <a:pt x="1" y="93"/>
                </a:lnTo>
                <a:lnTo>
                  <a:pt x="0" y="93"/>
                </a:lnTo>
                <a:lnTo>
                  <a:pt x="0" y="93"/>
                </a:lnTo>
                <a:lnTo>
                  <a:pt x="1" y="91"/>
                </a:lnTo>
                <a:lnTo>
                  <a:pt x="1" y="88"/>
                </a:lnTo>
                <a:lnTo>
                  <a:pt x="0" y="88"/>
                </a:lnTo>
                <a:lnTo>
                  <a:pt x="0" y="88"/>
                </a:lnTo>
                <a:lnTo>
                  <a:pt x="1" y="88"/>
                </a:lnTo>
                <a:lnTo>
                  <a:pt x="1" y="84"/>
                </a:lnTo>
                <a:lnTo>
                  <a:pt x="0" y="82"/>
                </a:lnTo>
                <a:lnTo>
                  <a:pt x="0" y="82"/>
                </a:lnTo>
                <a:lnTo>
                  <a:pt x="0" y="81"/>
                </a:lnTo>
                <a:lnTo>
                  <a:pt x="0" y="81"/>
                </a:lnTo>
                <a:lnTo>
                  <a:pt x="0" y="81"/>
                </a:lnTo>
                <a:lnTo>
                  <a:pt x="0" y="77"/>
                </a:lnTo>
                <a:lnTo>
                  <a:pt x="0" y="75"/>
                </a:lnTo>
                <a:lnTo>
                  <a:pt x="0" y="75"/>
                </a:lnTo>
                <a:lnTo>
                  <a:pt x="1" y="75"/>
                </a:lnTo>
                <a:lnTo>
                  <a:pt x="1" y="74"/>
                </a:lnTo>
                <a:lnTo>
                  <a:pt x="1" y="72"/>
                </a:lnTo>
                <a:lnTo>
                  <a:pt x="1" y="70"/>
                </a:lnTo>
                <a:lnTo>
                  <a:pt x="1" y="70"/>
                </a:lnTo>
                <a:lnTo>
                  <a:pt x="1" y="68"/>
                </a:lnTo>
                <a:lnTo>
                  <a:pt x="0" y="68"/>
                </a:lnTo>
                <a:lnTo>
                  <a:pt x="0" y="67"/>
                </a:lnTo>
                <a:lnTo>
                  <a:pt x="0" y="67"/>
                </a:lnTo>
                <a:lnTo>
                  <a:pt x="0" y="65"/>
                </a:lnTo>
                <a:lnTo>
                  <a:pt x="1" y="63"/>
                </a:lnTo>
                <a:lnTo>
                  <a:pt x="1" y="61"/>
                </a:lnTo>
                <a:lnTo>
                  <a:pt x="1" y="61"/>
                </a:lnTo>
                <a:lnTo>
                  <a:pt x="3" y="60"/>
                </a:lnTo>
                <a:lnTo>
                  <a:pt x="5" y="60"/>
                </a:lnTo>
                <a:lnTo>
                  <a:pt x="5" y="60"/>
                </a:lnTo>
                <a:lnTo>
                  <a:pt x="5" y="60"/>
                </a:lnTo>
                <a:lnTo>
                  <a:pt x="7" y="61"/>
                </a:lnTo>
                <a:lnTo>
                  <a:pt x="7" y="63"/>
                </a:lnTo>
                <a:lnTo>
                  <a:pt x="7" y="63"/>
                </a:lnTo>
                <a:lnTo>
                  <a:pt x="7" y="63"/>
                </a:lnTo>
                <a:lnTo>
                  <a:pt x="5" y="65"/>
                </a:lnTo>
                <a:lnTo>
                  <a:pt x="5" y="67"/>
                </a:lnTo>
                <a:lnTo>
                  <a:pt x="7" y="67"/>
                </a:lnTo>
                <a:lnTo>
                  <a:pt x="7" y="68"/>
                </a:lnTo>
                <a:lnTo>
                  <a:pt x="7" y="68"/>
                </a:lnTo>
                <a:lnTo>
                  <a:pt x="7" y="70"/>
                </a:lnTo>
                <a:lnTo>
                  <a:pt x="7" y="72"/>
                </a:lnTo>
                <a:lnTo>
                  <a:pt x="8" y="72"/>
                </a:lnTo>
                <a:lnTo>
                  <a:pt x="8" y="74"/>
                </a:lnTo>
                <a:lnTo>
                  <a:pt x="8" y="74"/>
                </a:lnTo>
                <a:lnTo>
                  <a:pt x="8" y="74"/>
                </a:lnTo>
                <a:lnTo>
                  <a:pt x="8" y="74"/>
                </a:lnTo>
                <a:lnTo>
                  <a:pt x="8" y="74"/>
                </a:lnTo>
                <a:lnTo>
                  <a:pt x="8" y="74"/>
                </a:lnTo>
                <a:lnTo>
                  <a:pt x="8" y="74"/>
                </a:lnTo>
                <a:lnTo>
                  <a:pt x="8" y="72"/>
                </a:lnTo>
                <a:lnTo>
                  <a:pt x="8" y="72"/>
                </a:lnTo>
                <a:lnTo>
                  <a:pt x="8" y="70"/>
                </a:lnTo>
                <a:lnTo>
                  <a:pt x="8" y="68"/>
                </a:lnTo>
                <a:lnTo>
                  <a:pt x="8" y="68"/>
                </a:lnTo>
                <a:lnTo>
                  <a:pt x="8" y="67"/>
                </a:lnTo>
                <a:lnTo>
                  <a:pt x="8" y="67"/>
                </a:lnTo>
                <a:lnTo>
                  <a:pt x="8" y="65"/>
                </a:lnTo>
                <a:lnTo>
                  <a:pt x="8" y="65"/>
                </a:lnTo>
                <a:lnTo>
                  <a:pt x="10" y="65"/>
                </a:lnTo>
                <a:lnTo>
                  <a:pt x="10" y="65"/>
                </a:lnTo>
                <a:lnTo>
                  <a:pt x="10" y="67"/>
                </a:lnTo>
                <a:lnTo>
                  <a:pt x="10" y="67"/>
                </a:lnTo>
                <a:lnTo>
                  <a:pt x="10" y="65"/>
                </a:lnTo>
                <a:lnTo>
                  <a:pt x="10" y="65"/>
                </a:lnTo>
                <a:lnTo>
                  <a:pt x="10" y="63"/>
                </a:lnTo>
                <a:lnTo>
                  <a:pt x="12" y="63"/>
                </a:lnTo>
                <a:lnTo>
                  <a:pt x="12" y="61"/>
                </a:lnTo>
                <a:lnTo>
                  <a:pt x="12" y="61"/>
                </a:lnTo>
                <a:lnTo>
                  <a:pt x="12" y="60"/>
                </a:lnTo>
                <a:lnTo>
                  <a:pt x="12" y="60"/>
                </a:lnTo>
                <a:lnTo>
                  <a:pt x="12" y="58"/>
                </a:lnTo>
                <a:lnTo>
                  <a:pt x="12" y="58"/>
                </a:lnTo>
                <a:lnTo>
                  <a:pt x="14" y="56"/>
                </a:lnTo>
                <a:lnTo>
                  <a:pt x="14" y="56"/>
                </a:lnTo>
                <a:lnTo>
                  <a:pt x="17" y="54"/>
                </a:lnTo>
                <a:lnTo>
                  <a:pt x="17" y="54"/>
                </a:lnTo>
                <a:lnTo>
                  <a:pt x="17" y="54"/>
                </a:lnTo>
                <a:lnTo>
                  <a:pt x="19" y="54"/>
                </a:lnTo>
                <a:lnTo>
                  <a:pt x="21" y="53"/>
                </a:lnTo>
                <a:lnTo>
                  <a:pt x="21" y="53"/>
                </a:lnTo>
                <a:lnTo>
                  <a:pt x="24" y="51"/>
                </a:lnTo>
                <a:lnTo>
                  <a:pt x="26" y="51"/>
                </a:lnTo>
                <a:lnTo>
                  <a:pt x="26" y="51"/>
                </a:lnTo>
                <a:lnTo>
                  <a:pt x="28" y="51"/>
                </a:lnTo>
                <a:lnTo>
                  <a:pt x="28" y="51"/>
                </a:lnTo>
                <a:lnTo>
                  <a:pt x="28" y="49"/>
                </a:lnTo>
                <a:lnTo>
                  <a:pt x="28" y="49"/>
                </a:lnTo>
                <a:lnTo>
                  <a:pt x="29" y="49"/>
                </a:lnTo>
                <a:lnTo>
                  <a:pt x="29" y="49"/>
                </a:lnTo>
                <a:lnTo>
                  <a:pt x="29" y="49"/>
                </a:lnTo>
                <a:lnTo>
                  <a:pt x="31" y="49"/>
                </a:lnTo>
                <a:lnTo>
                  <a:pt x="31" y="47"/>
                </a:lnTo>
                <a:lnTo>
                  <a:pt x="31" y="47"/>
                </a:lnTo>
                <a:lnTo>
                  <a:pt x="31" y="47"/>
                </a:lnTo>
                <a:lnTo>
                  <a:pt x="31" y="46"/>
                </a:lnTo>
                <a:lnTo>
                  <a:pt x="33" y="46"/>
                </a:lnTo>
                <a:lnTo>
                  <a:pt x="33" y="44"/>
                </a:lnTo>
                <a:lnTo>
                  <a:pt x="33" y="44"/>
                </a:lnTo>
                <a:lnTo>
                  <a:pt x="33" y="44"/>
                </a:lnTo>
                <a:lnTo>
                  <a:pt x="33" y="44"/>
                </a:lnTo>
                <a:lnTo>
                  <a:pt x="33" y="42"/>
                </a:lnTo>
                <a:lnTo>
                  <a:pt x="33" y="42"/>
                </a:lnTo>
                <a:lnTo>
                  <a:pt x="33" y="40"/>
                </a:lnTo>
                <a:lnTo>
                  <a:pt x="33" y="40"/>
                </a:lnTo>
                <a:lnTo>
                  <a:pt x="35" y="39"/>
                </a:lnTo>
                <a:lnTo>
                  <a:pt x="35" y="39"/>
                </a:lnTo>
                <a:lnTo>
                  <a:pt x="35" y="39"/>
                </a:lnTo>
                <a:lnTo>
                  <a:pt x="35" y="39"/>
                </a:lnTo>
                <a:lnTo>
                  <a:pt x="36" y="37"/>
                </a:lnTo>
                <a:lnTo>
                  <a:pt x="36" y="35"/>
                </a:lnTo>
                <a:lnTo>
                  <a:pt x="36" y="33"/>
                </a:lnTo>
                <a:lnTo>
                  <a:pt x="36" y="33"/>
                </a:lnTo>
                <a:lnTo>
                  <a:pt x="36" y="32"/>
                </a:lnTo>
                <a:lnTo>
                  <a:pt x="36" y="28"/>
                </a:lnTo>
                <a:lnTo>
                  <a:pt x="38" y="26"/>
                </a:lnTo>
                <a:lnTo>
                  <a:pt x="38" y="26"/>
                </a:lnTo>
                <a:lnTo>
                  <a:pt x="38" y="25"/>
                </a:lnTo>
                <a:lnTo>
                  <a:pt x="38" y="25"/>
                </a:lnTo>
                <a:lnTo>
                  <a:pt x="38" y="23"/>
                </a:lnTo>
                <a:lnTo>
                  <a:pt x="38" y="21"/>
                </a:lnTo>
                <a:lnTo>
                  <a:pt x="36" y="21"/>
                </a:lnTo>
                <a:lnTo>
                  <a:pt x="36" y="19"/>
                </a:lnTo>
                <a:lnTo>
                  <a:pt x="36" y="18"/>
                </a:lnTo>
                <a:lnTo>
                  <a:pt x="36" y="18"/>
                </a:lnTo>
                <a:lnTo>
                  <a:pt x="36" y="16"/>
                </a:lnTo>
                <a:lnTo>
                  <a:pt x="36" y="16"/>
                </a:lnTo>
                <a:lnTo>
                  <a:pt x="36" y="14"/>
                </a:lnTo>
                <a:lnTo>
                  <a:pt x="35" y="12"/>
                </a:lnTo>
                <a:lnTo>
                  <a:pt x="35" y="12"/>
                </a:lnTo>
                <a:lnTo>
                  <a:pt x="36" y="11"/>
                </a:lnTo>
                <a:lnTo>
                  <a:pt x="36" y="7"/>
                </a:lnTo>
                <a:lnTo>
                  <a:pt x="36" y="7"/>
                </a:lnTo>
                <a:lnTo>
                  <a:pt x="36" y="6"/>
                </a:lnTo>
                <a:lnTo>
                  <a:pt x="36" y="6"/>
                </a:lnTo>
                <a:lnTo>
                  <a:pt x="36" y="4"/>
                </a:lnTo>
                <a:lnTo>
                  <a:pt x="36" y="4"/>
                </a:lnTo>
                <a:lnTo>
                  <a:pt x="36" y="4"/>
                </a:lnTo>
                <a:lnTo>
                  <a:pt x="36" y="4"/>
                </a:lnTo>
                <a:lnTo>
                  <a:pt x="36" y="2"/>
                </a:lnTo>
                <a:lnTo>
                  <a:pt x="38" y="0"/>
                </a:lnTo>
                <a:lnTo>
                  <a:pt x="42" y="0"/>
                </a:lnTo>
                <a:lnTo>
                  <a:pt x="42" y="2"/>
                </a:lnTo>
                <a:lnTo>
                  <a:pt x="42" y="2"/>
                </a:lnTo>
                <a:lnTo>
                  <a:pt x="43" y="4"/>
                </a:lnTo>
                <a:lnTo>
                  <a:pt x="43" y="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1" name="Freeform 469"/>
          <p:cNvSpPr>
            <a:spLocks noEditPoints="1"/>
          </p:cNvSpPr>
          <p:nvPr/>
        </p:nvSpPr>
        <p:spPr bwMode="auto">
          <a:xfrm>
            <a:off x="7124700" y="3730625"/>
            <a:ext cx="166688" cy="246063"/>
          </a:xfrm>
          <a:custGeom>
            <a:avLst/>
            <a:gdLst>
              <a:gd name="T0" fmla="*/ 27 w 105"/>
              <a:gd name="T1" fmla="*/ 141 h 155"/>
              <a:gd name="T2" fmla="*/ 18 w 105"/>
              <a:gd name="T3" fmla="*/ 132 h 155"/>
              <a:gd name="T4" fmla="*/ 47 w 105"/>
              <a:gd name="T5" fmla="*/ 129 h 155"/>
              <a:gd name="T6" fmla="*/ 9 w 105"/>
              <a:gd name="T7" fmla="*/ 122 h 155"/>
              <a:gd name="T8" fmla="*/ 9 w 105"/>
              <a:gd name="T9" fmla="*/ 120 h 155"/>
              <a:gd name="T10" fmla="*/ 28 w 105"/>
              <a:gd name="T11" fmla="*/ 115 h 155"/>
              <a:gd name="T12" fmla="*/ 13 w 105"/>
              <a:gd name="T13" fmla="*/ 111 h 155"/>
              <a:gd name="T14" fmla="*/ 23 w 105"/>
              <a:gd name="T15" fmla="*/ 108 h 155"/>
              <a:gd name="T16" fmla="*/ 74 w 105"/>
              <a:gd name="T17" fmla="*/ 43 h 155"/>
              <a:gd name="T18" fmla="*/ 46 w 105"/>
              <a:gd name="T19" fmla="*/ 5 h 155"/>
              <a:gd name="T20" fmla="*/ 47 w 105"/>
              <a:gd name="T21" fmla="*/ 14 h 155"/>
              <a:gd name="T22" fmla="*/ 53 w 105"/>
              <a:gd name="T23" fmla="*/ 21 h 155"/>
              <a:gd name="T24" fmla="*/ 53 w 105"/>
              <a:gd name="T25" fmla="*/ 38 h 155"/>
              <a:gd name="T26" fmla="*/ 56 w 105"/>
              <a:gd name="T27" fmla="*/ 50 h 155"/>
              <a:gd name="T28" fmla="*/ 49 w 105"/>
              <a:gd name="T29" fmla="*/ 59 h 155"/>
              <a:gd name="T30" fmla="*/ 53 w 105"/>
              <a:gd name="T31" fmla="*/ 57 h 155"/>
              <a:gd name="T32" fmla="*/ 60 w 105"/>
              <a:gd name="T33" fmla="*/ 57 h 155"/>
              <a:gd name="T34" fmla="*/ 63 w 105"/>
              <a:gd name="T35" fmla="*/ 59 h 155"/>
              <a:gd name="T36" fmla="*/ 68 w 105"/>
              <a:gd name="T37" fmla="*/ 52 h 155"/>
              <a:gd name="T38" fmla="*/ 74 w 105"/>
              <a:gd name="T39" fmla="*/ 59 h 155"/>
              <a:gd name="T40" fmla="*/ 81 w 105"/>
              <a:gd name="T41" fmla="*/ 61 h 155"/>
              <a:gd name="T42" fmla="*/ 79 w 105"/>
              <a:gd name="T43" fmla="*/ 54 h 155"/>
              <a:gd name="T44" fmla="*/ 72 w 105"/>
              <a:gd name="T45" fmla="*/ 43 h 155"/>
              <a:gd name="T46" fmla="*/ 75 w 105"/>
              <a:gd name="T47" fmla="*/ 36 h 155"/>
              <a:gd name="T48" fmla="*/ 82 w 105"/>
              <a:gd name="T49" fmla="*/ 40 h 155"/>
              <a:gd name="T50" fmla="*/ 88 w 105"/>
              <a:gd name="T51" fmla="*/ 52 h 155"/>
              <a:gd name="T52" fmla="*/ 89 w 105"/>
              <a:gd name="T53" fmla="*/ 63 h 155"/>
              <a:gd name="T54" fmla="*/ 89 w 105"/>
              <a:gd name="T55" fmla="*/ 77 h 155"/>
              <a:gd name="T56" fmla="*/ 93 w 105"/>
              <a:gd name="T57" fmla="*/ 96 h 155"/>
              <a:gd name="T58" fmla="*/ 96 w 105"/>
              <a:gd name="T59" fmla="*/ 106 h 155"/>
              <a:gd name="T60" fmla="*/ 102 w 105"/>
              <a:gd name="T61" fmla="*/ 118 h 155"/>
              <a:gd name="T62" fmla="*/ 103 w 105"/>
              <a:gd name="T63" fmla="*/ 127 h 155"/>
              <a:gd name="T64" fmla="*/ 100 w 105"/>
              <a:gd name="T65" fmla="*/ 139 h 155"/>
              <a:gd name="T66" fmla="*/ 93 w 105"/>
              <a:gd name="T67" fmla="*/ 148 h 155"/>
              <a:gd name="T68" fmla="*/ 79 w 105"/>
              <a:gd name="T69" fmla="*/ 155 h 155"/>
              <a:gd name="T70" fmla="*/ 68 w 105"/>
              <a:gd name="T71" fmla="*/ 146 h 155"/>
              <a:gd name="T72" fmla="*/ 61 w 105"/>
              <a:gd name="T73" fmla="*/ 134 h 155"/>
              <a:gd name="T74" fmla="*/ 56 w 105"/>
              <a:gd name="T75" fmla="*/ 124 h 155"/>
              <a:gd name="T76" fmla="*/ 53 w 105"/>
              <a:gd name="T77" fmla="*/ 108 h 155"/>
              <a:gd name="T78" fmla="*/ 49 w 105"/>
              <a:gd name="T79" fmla="*/ 98 h 155"/>
              <a:gd name="T80" fmla="*/ 44 w 105"/>
              <a:gd name="T81" fmla="*/ 101 h 155"/>
              <a:gd name="T82" fmla="*/ 39 w 105"/>
              <a:gd name="T83" fmla="*/ 98 h 155"/>
              <a:gd name="T84" fmla="*/ 46 w 105"/>
              <a:gd name="T85" fmla="*/ 104 h 155"/>
              <a:gd name="T86" fmla="*/ 49 w 105"/>
              <a:gd name="T87" fmla="*/ 115 h 155"/>
              <a:gd name="T88" fmla="*/ 47 w 105"/>
              <a:gd name="T89" fmla="*/ 124 h 155"/>
              <a:gd name="T90" fmla="*/ 44 w 105"/>
              <a:gd name="T91" fmla="*/ 120 h 155"/>
              <a:gd name="T92" fmla="*/ 39 w 105"/>
              <a:gd name="T93" fmla="*/ 115 h 155"/>
              <a:gd name="T94" fmla="*/ 37 w 105"/>
              <a:gd name="T95" fmla="*/ 103 h 155"/>
              <a:gd name="T96" fmla="*/ 35 w 105"/>
              <a:gd name="T97" fmla="*/ 106 h 155"/>
              <a:gd name="T98" fmla="*/ 27 w 105"/>
              <a:gd name="T99" fmla="*/ 94 h 155"/>
              <a:gd name="T100" fmla="*/ 23 w 105"/>
              <a:gd name="T101" fmla="*/ 91 h 155"/>
              <a:gd name="T102" fmla="*/ 18 w 105"/>
              <a:gd name="T103" fmla="*/ 78 h 155"/>
              <a:gd name="T104" fmla="*/ 14 w 105"/>
              <a:gd name="T105" fmla="*/ 70 h 155"/>
              <a:gd name="T106" fmla="*/ 7 w 105"/>
              <a:gd name="T107" fmla="*/ 64 h 155"/>
              <a:gd name="T108" fmla="*/ 2 w 105"/>
              <a:gd name="T109" fmla="*/ 50 h 155"/>
              <a:gd name="T110" fmla="*/ 0 w 105"/>
              <a:gd name="T111" fmla="*/ 40 h 155"/>
              <a:gd name="T112" fmla="*/ 2 w 105"/>
              <a:gd name="T113" fmla="*/ 31 h 155"/>
              <a:gd name="T114" fmla="*/ 4 w 105"/>
              <a:gd name="T115" fmla="*/ 19 h 155"/>
              <a:gd name="T116" fmla="*/ 2 w 105"/>
              <a:gd name="T117" fmla="*/ 7 h 155"/>
              <a:gd name="T118" fmla="*/ 20 w 105"/>
              <a:gd name="T119" fmla="*/ 3 h 155"/>
              <a:gd name="T120" fmla="*/ 35 w 105"/>
              <a:gd name="T121"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2"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775"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6"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7" name="Freeform 473"/>
          <p:cNvSpPr>
            <a:spLocks/>
          </p:cNvSpPr>
          <p:nvPr/>
        </p:nvSpPr>
        <p:spPr bwMode="auto">
          <a:xfrm>
            <a:off x="2163763" y="3287713"/>
            <a:ext cx="1476375" cy="1381125"/>
          </a:xfrm>
          <a:custGeom>
            <a:avLst/>
            <a:gdLst>
              <a:gd name="T0" fmla="*/ 2147483647 w 930"/>
              <a:gd name="T1" fmla="*/ 2147483647 h 870"/>
              <a:gd name="T2" fmla="*/ 2147483647 w 930"/>
              <a:gd name="T3" fmla="*/ 2147483647 h 870"/>
              <a:gd name="T4" fmla="*/ 2147483647 w 930"/>
              <a:gd name="T5" fmla="*/ 2147483647 h 870"/>
              <a:gd name="T6" fmla="*/ 2147483647 w 930"/>
              <a:gd name="T7" fmla="*/ 2147483647 h 870"/>
              <a:gd name="T8" fmla="*/ 2147483647 w 930"/>
              <a:gd name="T9" fmla="*/ 2147483647 h 870"/>
              <a:gd name="T10" fmla="*/ 2147483647 w 930"/>
              <a:gd name="T11" fmla="*/ 2147483647 h 870"/>
              <a:gd name="T12" fmla="*/ 2147483647 w 930"/>
              <a:gd name="T13" fmla="*/ 2147483647 h 870"/>
              <a:gd name="T14" fmla="*/ 2147483647 w 930"/>
              <a:gd name="T15" fmla="*/ 2147483647 h 870"/>
              <a:gd name="T16" fmla="*/ 2147483647 w 930"/>
              <a:gd name="T17" fmla="*/ 2147483647 h 870"/>
              <a:gd name="T18" fmla="*/ 2147483647 w 930"/>
              <a:gd name="T19" fmla="*/ 2147483647 h 870"/>
              <a:gd name="T20" fmla="*/ 2147483647 w 930"/>
              <a:gd name="T21" fmla="*/ 2147483647 h 870"/>
              <a:gd name="T22" fmla="*/ 2147483647 w 930"/>
              <a:gd name="T23" fmla="*/ 2147483647 h 870"/>
              <a:gd name="T24" fmla="*/ 2147483647 w 930"/>
              <a:gd name="T25" fmla="*/ 2147483647 h 870"/>
              <a:gd name="T26" fmla="*/ 2147483647 w 930"/>
              <a:gd name="T27" fmla="*/ 2147483647 h 870"/>
              <a:gd name="T28" fmla="*/ 2147483647 w 930"/>
              <a:gd name="T29" fmla="*/ 2147483647 h 870"/>
              <a:gd name="T30" fmla="*/ 2147483647 w 930"/>
              <a:gd name="T31" fmla="*/ 2147483647 h 870"/>
              <a:gd name="T32" fmla="*/ 2147483647 w 930"/>
              <a:gd name="T33" fmla="*/ 2147483647 h 870"/>
              <a:gd name="T34" fmla="*/ 2147483647 w 930"/>
              <a:gd name="T35" fmla="*/ 2147483647 h 870"/>
              <a:gd name="T36" fmla="*/ 2147483647 w 930"/>
              <a:gd name="T37" fmla="*/ 2147483647 h 870"/>
              <a:gd name="T38" fmla="*/ 2147483647 w 930"/>
              <a:gd name="T39" fmla="*/ 2147483647 h 870"/>
              <a:gd name="T40" fmla="*/ 0 w 930"/>
              <a:gd name="T41" fmla="*/ 2147483647 h 870"/>
              <a:gd name="T42" fmla="*/ 2147483647 w 930"/>
              <a:gd name="T43" fmla="*/ 2147483647 h 870"/>
              <a:gd name="T44" fmla="*/ 2147483647 w 930"/>
              <a:gd name="T45" fmla="*/ 2147483647 h 870"/>
              <a:gd name="T46" fmla="*/ 2147483647 w 930"/>
              <a:gd name="T47" fmla="*/ 2147483647 h 870"/>
              <a:gd name="T48" fmla="*/ 2147483647 w 930"/>
              <a:gd name="T49" fmla="*/ 2147483647 h 870"/>
              <a:gd name="T50" fmla="*/ 2147483647 w 930"/>
              <a:gd name="T51" fmla="*/ 2147483647 h 870"/>
              <a:gd name="T52" fmla="*/ 2147483647 w 930"/>
              <a:gd name="T53" fmla="*/ 2147483647 h 870"/>
              <a:gd name="T54" fmla="*/ 2147483647 w 930"/>
              <a:gd name="T55" fmla="*/ 2147483647 h 870"/>
              <a:gd name="T56" fmla="*/ 2147483647 w 930"/>
              <a:gd name="T57" fmla="*/ 2147483647 h 870"/>
              <a:gd name="T58" fmla="*/ 2147483647 w 930"/>
              <a:gd name="T59" fmla="*/ 2147483647 h 870"/>
              <a:gd name="T60" fmla="*/ 2147483647 w 930"/>
              <a:gd name="T61" fmla="*/ 2147483647 h 870"/>
              <a:gd name="T62" fmla="*/ 2147483647 w 930"/>
              <a:gd name="T63" fmla="*/ 2147483647 h 870"/>
              <a:gd name="T64" fmla="*/ 2147483647 w 930"/>
              <a:gd name="T65" fmla="*/ 2147483647 h 870"/>
              <a:gd name="T66" fmla="*/ 2147483647 w 930"/>
              <a:gd name="T67" fmla="*/ 2147483647 h 870"/>
              <a:gd name="T68" fmla="*/ 2147483647 w 930"/>
              <a:gd name="T69" fmla="*/ 2147483647 h 870"/>
              <a:gd name="T70" fmla="*/ 2147483647 w 930"/>
              <a:gd name="T71" fmla="*/ 2147483647 h 870"/>
              <a:gd name="T72" fmla="*/ 2147483647 w 930"/>
              <a:gd name="T73" fmla="*/ 2147483647 h 870"/>
              <a:gd name="T74" fmla="*/ 2147483647 w 930"/>
              <a:gd name="T75" fmla="*/ 2147483647 h 870"/>
              <a:gd name="T76" fmla="*/ 2147483647 w 930"/>
              <a:gd name="T77" fmla="*/ 2147483647 h 870"/>
              <a:gd name="T78" fmla="*/ 2147483647 w 930"/>
              <a:gd name="T79" fmla="*/ 2147483647 h 870"/>
              <a:gd name="T80" fmla="*/ 2147483647 w 930"/>
              <a:gd name="T81" fmla="*/ 2147483647 h 870"/>
              <a:gd name="T82" fmla="*/ 2147483647 w 930"/>
              <a:gd name="T83" fmla="*/ 2147483647 h 870"/>
              <a:gd name="T84" fmla="*/ 2147483647 w 930"/>
              <a:gd name="T85" fmla="*/ 2147483647 h 870"/>
              <a:gd name="T86" fmla="*/ 2147483647 w 930"/>
              <a:gd name="T87" fmla="*/ 2147483647 h 870"/>
              <a:gd name="T88" fmla="*/ 2147483647 w 930"/>
              <a:gd name="T89" fmla="*/ 2147483647 h 870"/>
              <a:gd name="T90" fmla="*/ 2147483647 w 930"/>
              <a:gd name="T91" fmla="*/ 2147483647 h 870"/>
              <a:gd name="T92" fmla="*/ 2147483647 w 930"/>
              <a:gd name="T93" fmla="*/ 2147483647 h 870"/>
              <a:gd name="T94" fmla="*/ 2147483647 w 930"/>
              <a:gd name="T95" fmla="*/ 2147483647 h 870"/>
              <a:gd name="T96" fmla="*/ 2147483647 w 930"/>
              <a:gd name="T97" fmla="*/ 2147483647 h 870"/>
              <a:gd name="T98" fmla="*/ 2147483647 w 930"/>
              <a:gd name="T99" fmla="*/ 2147483647 h 870"/>
              <a:gd name="T100" fmla="*/ 2147483647 w 930"/>
              <a:gd name="T101" fmla="*/ 2147483647 h 870"/>
              <a:gd name="T102" fmla="*/ 2147483647 w 930"/>
              <a:gd name="T103" fmla="*/ 2147483647 h 870"/>
              <a:gd name="T104" fmla="*/ 2147483647 w 930"/>
              <a:gd name="T105" fmla="*/ 2147483647 h 870"/>
              <a:gd name="T106" fmla="*/ 2147483647 w 930"/>
              <a:gd name="T107" fmla="*/ 2147483647 h 870"/>
              <a:gd name="T108" fmla="*/ 2147483647 w 930"/>
              <a:gd name="T109" fmla="*/ 2147483647 h 870"/>
              <a:gd name="T110" fmla="*/ 2147483647 w 930"/>
              <a:gd name="T111" fmla="*/ 2147483647 h 870"/>
              <a:gd name="T112" fmla="*/ 2147483647 w 930"/>
              <a:gd name="T113" fmla="*/ 2147483647 h 870"/>
              <a:gd name="T114" fmla="*/ 2147483647 w 930"/>
              <a:gd name="T115" fmla="*/ 2147483647 h 870"/>
              <a:gd name="T116" fmla="*/ 2147483647 w 930"/>
              <a:gd name="T117" fmla="*/ 2147483647 h 870"/>
              <a:gd name="T118" fmla="*/ 2147483647 w 930"/>
              <a:gd name="T119" fmla="*/ 2147483647 h 870"/>
              <a:gd name="T120" fmla="*/ 2147483647 w 930"/>
              <a:gd name="T121" fmla="*/ 2147483647 h 8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30"/>
              <a:gd name="T184" fmla="*/ 0 h 870"/>
              <a:gd name="T185" fmla="*/ 930 w 930"/>
              <a:gd name="T186" fmla="*/ 870 h 8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78"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9"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8"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159" name="Freeform 477"/>
          <p:cNvSpPr>
            <a:spLocks/>
          </p:cNvSpPr>
          <p:nvPr/>
        </p:nvSpPr>
        <p:spPr bwMode="auto">
          <a:xfrm>
            <a:off x="4200525" y="5151438"/>
            <a:ext cx="904875" cy="992187"/>
          </a:xfrm>
          <a:custGeom>
            <a:avLst/>
            <a:gdLst>
              <a:gd name="T0" fmla="*/ 553 w 570"/>
              <a:gd name="T1" fmla="*/ 288 h 625"/>
              <a:gd name="T2" fmla="*/ 534 w 570"/>
              <a:gd name="T3" fmla="*/ 304 h 625"/>
              <a:gd name="T4" fmla="*/ 511 w 570"/>
              <a:gd name="T5" fmla="*/ 316 h 625"/>
              <a:gd name="T6" fmla="*/ 500 w 570"/>
              <a:gd name="T7" fmla="*/ 337 h 625"/>
              <a:gd name="T8" fmla="*/ 478 w 570"/>
              <a:gd name="T9" fmla="*/ 353 h 625"/>
              <a:gd name="T10" fmla="*/ 452 w 570"/>
              <a:gd name="T11" fmla="*/ 363 h 625"/>
              <a:gd name="T12" fmla="*/ 453 w 570"/>
              <a:gd name="T13" fmla="*/ 381 h 625"/>
              <a:gd name="T14" fmla="*/ 464 w 570"/>
              <a:gd name="T15" fmla="*/ 403 h 625"/>
              <a:gd name="T16" fmla="*/ 471 w 570"/>
              <a:gd name="T17" fmla="*/ 423 h 625"/>
              <a:gd name="T18" fmla="*/ 479 w 570"/>
              <a:gd name="T19" fmla="*/ 445 h 625"/>
              <a:gd name="T20" fmla="*/ 471 w 570"/>
              <a:gd name="T21" fmla="*/ 468 h 625"/>
              <a:gd name="T22" fmla="*/ 455 w 570"/>
              <a:gd name="T23" fmla="*/ 491 h 625"/>
              <a:gd name="T24" fmla="*/ 446 w 570"/>
              <a:gd name="T25" fmla="*/ 505 h 625"/>
              <a:gd name="T26" fmla="*/ 434 w 570"/>
              <a:gd name="T27" fmla="*/ 506 h 625"/>
              <a:gd name="T28" fmla="*/ 413 w 570"/>
              <a:gd name="T29" fmla="*/ 513 h 625"/>
              <a:gd name="T30" fmla="*/ 406 w 570"/>
              <a:gd name="T31" fmla="*/ 532 h 625"/>
              <a:gd name="T32" fmla="*/ 408 w 570"/>
              <a:gd name="T33" fmla="*/ 543 h 625"/>
              <a:gd name="T34" fmla="*/ 390 w 570"/>
              <a:gd name="T35" fmla="*/ 555 h 625"/>
              <a:gd name="T36" fmla="*/ 370 w 570"/>
              <a:gd name="T37" fmla="*/ 571 h 625"/>
              <a:gd name="T38" fmla="*/ 350 w 570"/>
              <a:gd name="T39" fmla="*/ 585 h 625"/>
              <a:gd name="T40" fmla="*/ 331 w 570"/>
              <a:gd name="T41" fmla="*/ 597 h 625"/>
              <a:gd name="T42" fmla="*/ 314 w 570"/>
              <a:gd name="T43" fmla="*/ 616 h 625"/>
              <a:gd name="T44" fmla="*/ 289 w 570"/>
              <a:gd name="T45" fmla="*/ 623 h 625"/>
              <a:gd name="T46" fmla="*/ 263 w 570"/>
              <a:gd name="T47" fmla="*/ 623 h 625"/>
              <a:gd name="T48" fmla="*/ 260 w 570"/>
              <a:gd name="T49" fmla="*/ 595 h 625"/>
              <a:gd name="T50" fmla="*/ 249 w 570"/>
              <a:gd name="T51" fmla="*/ 492 h 625"/>
              <a:gd name="T52" fmla="*/ 223 w 570"/>
              <a:gd name="T53" fmla="*/ 426 h 625"/>
              <a:gd name="T54" fmla="*/ 172 w 570"/>
              <a:gd name="T55" fmla="*/ 354 h 625"/>
              <a:gd name="T56" fmla="*/ 122 w 570"/>
              <a:gd name="T57" fmla="*/ 309 h 625"/>
              <a:gd name="T58" fmla="*/ 97 w 570"/>
              <a:gd name="T59" fmla="*/ 267 h 625"/>
              <a:gd name="T60" fmla="*/ 73 w 570"/>
              <a:gd name="T61" fmla="*/ 251 h 625"/>
              <a:gd name="T62" fmla="*/ 55 w 570"/>
              <a:gd name="T63" fmla="*/ 227 h 625"/>
              <a:gd name="T64" fmla="*/ 40 w 570"/>
              <a:gd name="T65" fmla="*/ 199 h 625"/>
              <a:gd name="T66" fmla="*/ 31 w 570"/>
              <a:gd name="T67" fmla="*/ 182 h 625"/>
              <a:gd name="T68" fmla="*/ 27 w 570"/>
              <a:gd name="T69" fmla="*/ 171 h 625"/>
              <a:gd name="T70" fmla="*/ 22 w 570"/>
              <a:gd name="T71" fmla="*/ 148 h 625"/>
              <a:gd name="T72" fmla="*/ 5 w 570"/>
              <a:gd name="T73" fmla="*/ 128 h 625"/>
              <a:gd name="T74" fmla="*/ 7 w 570"/>
              <a:gd name="T75" fmla="*/ 103 h 625"/>
              <a:gd name="T76" fmla="*/ 20 w 570"/>
              <a:gd name="T77" fmla="*/ 79 h 625"/>
              <a:gd name="T78" fmla="*/ 43 w 570"/>
              <a:gd name="T79" fmla="*/ 63 h 625"/>
              <a:gd name="T80" fmla="*/ 71 w 570"/>
              <a:gd name="T81" fmla="*/ 68 h 625"/>
              <a:gd name="T82" fmla="*/ 90 w 570"/>
              <a:gd name="T83" fmla="*/ 61 h 625"/>
              <a:gd name="T84" fmla="*/ 150 w 570"/>
              <a:gd name="T85" fmla="*/ 51 h 625"/>
              <a:gd name="T86" fmla="*/ 174 w 570"/>
              <a:gd name="T87" fmla="*/ 46 h 625"/>
              <a:gd name="T88" fmla="*/ 202 w 570"/>
              <a:gd name="T89" fmla="*/ 49 h 625"/>
              <a:gd name="T90" fmla="*/ 232 w 570"/>
              <a:gd name="T91" fmla="*/ 49 h 625"/>
              <a:gd name="T92" fmla="*/ 263 w 570"/>
              <a:gd name="T93" fmla="*/ 25 h 625"/>
              <a:gd name="T94" fmla="*/ 275 w 570"/>
              <a:gd name="T95" fmla="*/ 7 h 625"/>
              <a:gd name="T96" fmla="*/ 301 w 570"/>
              <a:gd name="T97" fmla="*/ 2 h 625"/>
              <a:gd name="T98" fmla="*/ 368 w 570"/>
              <a:gd name="T99" fmla="*/ 2 h 625"/>
              <a:gd name="T100" fmla="*/ 363 w 570"/>
              <a:gd name="T101" fmla="*/ 33 h 625"/>
              <a:gd name="T102" fmla="*/ 424 w 570"/>
              <a:gd name="T103" fmla="*/ 39 h 625"/>
              <a:gd name="T104" fmla="*/ 453 w 570"/>
              <a:gd name="T105" fmla="*/ 30 h 625"/>
              <a:gd name="T106" fmla="*/ 453 w 570"/>
              <a:gd name="T107" fmla="*/ 66 h 625"/>
              <a:gd name="T108" fmla="*/ 453 w 570"/>
              <a:gd name="T109" fmla="*/ 101 h 625"/>
              <a:gd name="T110" fmla="*/ 469 w 570"/>
              <a:gd name="T111" fmla="*/ 119 h 625"/>
              <a:gd name="T112" fmla="*/ 502 w 570"/>
              <a:gd name="T113" fmla="*/ 121 h 625"/>
              <a:gd name="T114" fmla="*/ 534 w 570"/>
              <a:gd name="T115" fmla="*/ 110 h 625"/>
              <a:gd name="T116" fmla="*/ 551 w 570"/>
              <a:gd name="T117" fmla="*/ 107 h 625"/>
              <a:gd name="T118" fmla="*/ 565 w 570"/>
              <a:gd name="T119" fmla="*/ 12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solidFill>
            <a:schemeClr val="tx2">
              <a:lumMod val="50000"/>
            </a:schemeClr>
          </a:solidFill>
          <a:ln w="3">
            <a:solidFill>
              <a:srgbClr val="FFFFFF"/>
            </a:solidFill>
            <a:prstDash val="solid"/>
            <a:round/>
            <a:headEnd/>
            <a:tailEnd/>
          </a:ln>
          <a:extLst/>
        </p:spPr>
        <p:txBody>
          <a:bodyPr/>
          <a:lstStyle/>
          <a:p>
            <a:pPr>
              <a:defRPr/>
            </a:pPr>
            <a:endParaRPr lang="en-US">
              <a:latin typeface="Calibri" pitchFamily="34" charset="0"/>
              <a:cs typeface="Arial" charset="0"/>
            </a:endParaRPr>
          </a:p>
        </p:txBody>
      </p:sp>
      <p:sp>
        <p:nvSpPr>
          <p:cNvPr id="160" name="Freeform 478"/>
          <p:cNvSpPr>
            <a:spLocks/>
          </p:cNvSpPr>
          <p:nvPr/>
        </p:nvSpPr>
        <p:spPr bwMode="auto">
          <a:xfrm>
            <a:off x="5105400" y="5367338"/>
            <a:ext cx="114300" cy="215900"/>
          </a:xfrm>
          <a:custGeom>
            <a:avLst/>
            <a:gdLst>
              <a:gd name="T0" fmla="*/ 0 w 72"/>
              <a:gd name="T1" fmla="*/ 2 h 136"/>
              <a:gd name="T2" fmla="*/ 2 w 72"/>
              <a:gd name="T3" fmla="*/ 4 h 136"/>
              <a:gd name="T4" fmla="*/ 4 w 72"/>
              <a:gd name="T5" fmla="*/ 6 h 136"/>
              <a:gd name="T6" fmla="*/ 4 w 72"/>
              <a:gd name="T7" fmla="*/ 9 h 136"/>
              <a:gd name="T8" fmla="*/ 5 w 72"/>
              <a:gd name="T9" fmla="*/ 11 h 136"/>
              <a:gd name="T10" fmla="*/ 9 w 72"/>
              <a:gd name="T11" fmla="*/ 12 h 136"/>
              <a:gd name="T12" fmla="*/ 12 w 72"/>
              <a:gd name="T13" fmla="*/ 14 h 136"/>
              <a:gd name="T14" fmla="*/ 16 w 72"/>
              <a:gd name="T15" fmla="*/ 16 h 136"/>
              <a:gd name="T16" fmla="*/ 18 w 72"/>
              <a:gd name="T17" fmla="*/ 18 h 136"/>
              <a:gd name="T18" fmla="*/ 21 w 72"/>
              <a:gd name="T19" fmla="*/ 19 h 136"/>
              <a:gd name="T20" fmla="*/ 25 w 72"/>
              <a:gd name="T21" fmla="*/ 21 h 136"/>
              <a:gd name="T22" fmla="*/ 26 w 72"/>
              <a:gd name="T23" fmla="*/ 23 h 136"/>
              <a:gd name="T24" fmla="*/ 30 w 72"/>
              <a:gd name="T25" fmla="*/ 26 h 136"/>
              <a:gd name="T26" fmla="*/ 33 w 72"/>
              <a:gd name="T27" fmla="*/ 28 h 136"/>
              <a:gd name="T28" fmla="*/ 35 w 72"/>
              <a:gd name="T29" fmla="*/ 30 h 136"/>
              <a:gd name="T30" fmla="*/ 39 w 72"/>
              <a:gd name="T31" fmla="*/ 33 h 136"/>
              <a:gd name="T32" fmla="*/ 42 w 72"/>
              <a:gd name="T33" fmla="*/ 37 h 136"/>
              <a:gd name="T34" fmla="*/ 44 w 72"/>
              <a:gd name="T35" fmla="*/ 39 h 136"/>
              <a:gd name="T36" fmla="*/ 47 w 72"/>
              <a:gd name="T37" fmla="*/ 40 h 136"/>
              <a:gd name="T38" fmla="*/ 51 w 72"/>
              <a:gd name="T39" fmla="*/ 42 h 136"/>
              <a:gd name="T40" fmla="*/ 53 w 72"/>
              <a:gd name="T41" fmla="*/ 44 h 136"/>
              <a:gd name="T42" fmla="*/ 56 w 72"/>
              <a:gd name="T43" fmla="*/ 46 h 136"/>
              <a:gd name="T44" fmla="*/ 60 w 72"/>
              <a:gd name="T45" fmla="*/ 49 h 136"/>
              <a:gd name="T46" fmla="*/ 63 w 72"/>
              <a:gd name="T47" fmla="*/ 51 h 136"/>
              <a:gd name="T48" fmla="*/ 65 w 72"/>
              <a:gd name="T49" fmla="*/ 53 h 136"/>
              <a:gd name="T50" fmla="*/ 68 w 72"/>
              <a:gd name="T51" fmla="*/ 56 h 136"/>
              <a:gd name="T52" fmla="*/ 70 w 72"/>
              <a:gd name="T53" fmla="*/ 60 h 136"/>
              <a:gd name="T54" fmla="*/ 72 w 72"/>
              <a:gd name="T55" fmla="*/ 65 h 136"/>
              <a:gd name="T56" fmla="*/ 72 w 72"/>
              <a:gd name="T57" fmla="*/ 68 h 136"/>
              <a:gd name="T58" fmla="*/ 72 w 72"/>
              <a:gd name="T59" fmla="*/ 72 h 136"/>
              <a:gd name="T60" fmla="*/ 72 w 72"/>
              <a:gd name="T61" fmla="*/ 75 h 136"/>
              <a:gd name="T62" fmla="*/ 72 w 72"/>
              <a:gd name="T63" fmla="*/ 79 h 136"/>
              <a:gd name="T64" fmla="*/ 72 w 72"/>
              <a:gd name="T65" fmla="*/ 82 h 136"/>
              <a:gd name="T66" fmla="*/ 72 w 72"/>
              <a:gd name="T67" fmla="*/ 86 h 136"/>
              <a:gd name="T68" fmla="*/ 70 w 72"/>
              <a:gd name="T69" fmla="*/ 89 h 136"/>
              <a:gd name="T70" fmla="*/ 67 w 72"/>
              <a:gd name="T71" fmla="*/ 91 h 136"/>
              <a:gd name="T72" fmla="*/ 63 w 72"/>
              <a:gd name="T73" fmla="*/ 93 h 136"/>
              <a:gd name="T74" fmla="*/ 60 w 72"/>
              <a:gd name="T75" fmla="*/ 95 h 136"/>
              <a:gd name="T76" fmla="*/ 58 w 72"/>
              <a:gd name="T77" fmla="*/ 96 h 136"/>
              <a:gd name="T78" fmla="*/ 54 w 72"/>
              <a:gd name="T79" fmla="*/ 100 h 136"/>
              <a:gd name="T80" fmla="*/ 51 w 72"/>
              <a:gd name="T81" fmla="*/ 103 h 136"/>
              <a:gd name="T82" fmla="*/ 49 w 72"/>
              <a:gd name="T83" fmla="*/ 105 h 136"/>
              <a:gd name="T84" fmla="*/ 47 w 72"/>
              <a:gd name="T85" fmla="*/ 107 h 136"/>
              <a:gd name="T86" fmla="*/ 44 w 72"/>
              <a:gd name="T87" fmla="*/ 110 h 136"/>
              <a:gd name="T88" fmla="*/ 42 w 72"/>
              <a:gd name="T89" fmla="*/ 112 h 136"/>
              <a:gd name="T90" fmla="*/ 39 w 72"/>
              <a:gd name="T91" fmla="*/ 114 h 136"/>
              <a:gd name="T92" fmla="*/ 35 w 72"/>
              <a:gd name="T93" fmla="*/ 114 h 136"/>
              <a:gd name="T94" fmla="*/ 32 w 72"/>
              <a:gd name="T95" fmla="*/ 114 h 136"/>
              <a:gd name="T96" fmla="*/ 28 w 72"/>
              <a:gd name="T97" fmla="*/ 115 h 136"/>
              <a:gd name="T98" fmla="*/ 25 w 72"/>
              <a:gd name="T99" fmla="*/ 115 h 136"/>
              <a:gd name="T100" fmla="*/ 23 w 72"/>
              <a:gd name="T101" fmla="*/ 119 h 136"/>
              <a:gd name="T102" fmla="*/ 21 w 72"/>
              <a:gd name="T103" fmla="*/ 121 h 136"/>
              <a:gd name="T104" fmla="*/ 19 w 72"/>
              <a:gd name="T105" fmla="*/ 124 h 136"/>
              <a:gd name="T106" fmla="*/ 16 w 72"/>
              <a:gd name="T107" fmla="*/ 126 h 136"/>
              <a:gd name="T108" fmla="*/ 14 w 72"/>
              <a:gd name="T109" fmla="*/ 128 h 136"/>
              <a:gd name="T110" fmla="*/ 11 w 72"/>
              <a:gd name="T111" fmla="*/ 129 h 136"/>
              <a:gd name="T112" fmla="*/ 9 w 72"/>
              <a:gd name="T113" fmla="*/ 131 h 136"/>
              <a:gd name="T114" fmla="*/ 7 w 72"/>
              <a:gd name="T115" fmla="*/ 133 h 136"/>
              <a:gd name="T116" fmla="*/ 4 w 72"/>
              <a:gd name="T117" fmla="*/ 133 h 136"/>
              <a:gd name="T118" fmla="*/ 2 w 72"/>
              <a:gd name="T119" fmla="*/ 135 h 136"/>
              <a:gd name="T120" fmla="*/ 0 w 72"/>
              <a:gd name="T121"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solidFill>
            <a:schemeClr val="tx2">
              <a:lumMod val="50000"/>
            </a:schemeClr>
          </a:solidFill>
          <a:ln w="3">
            <a:solidFill>
              <a:schemeClr val="tx2">
                <a:lumMod val="50000"/>
              </a:schemeClr>
            </a:solidFill>
            <a:prstDash val="solid"/>
            <a:round/>
            <a:headEnd/>
            <a:tailEnd/>
          </a:ln>
          <a:extLst/>
        </p:spPr>
        <p:txBody>
          <a:bodyPr/>
          <a:lstStyle/>
          <a:p>
            <a:pPr>
              <a:defRPr/>
            </a:pPr>
            <a:endParaRPr lang="en-US">
              <a:latin typeface="Calibri" pitchFamily="34" charset="0"/>
              <a:cs typeface="Arial" charset="0"/>
            </a:endParaRPr>
          </a:p>
        </p:txBody>
      </p:sp>
      <p:sp>
        <p:nvSpPr>
          <p:cNvPr id="161"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162" name="Freeform 480"/>
          <p:cNvSpPr>
            <a:spLocks/>
          </p:cNvSpPr>
          <p:nvPr/>
        </p:nvSpPr>
        <p:spPr bwMode="auto">
          <a:xfrm>
            <a:off x="3960813" y="1638300"/>
            <a:ext cx="1003300" cy="1039813"/>
          </a:xfrm>
          <a:custGeom>
            <a:avLst/>
            <a:gdLst>
              <a:gd name="T0" fmla="*/ 63 w 632"/>
              <a:gd name="T1" fmla="*/ 157 h 655"/>
              <a:gd name="T2" fmla="*/ 46 w 632"/>
              <a:gd name="T3" fmla="*/ 159 h 655"/>
              <a:gd name="T4" fmla="*/ 27 w 632"/>
              <a:gd name="T5" fmla="*/ 145 h 655"/>
              <a:gd name="T6" fmla="*/ 170 w 632"/>
              <a:gd name="T7" fmla="*/ 33 h 655"/>
              <a:gd name="T8" fmla="*/ 203 w 632"/>
              <a:gd name="T9" fmla="*/ 31 h 655"/>
              <a:gd name="T10" fmla="*/ 226 w 632"/>
              <a:gd name="T11" fmla="*/ 17 h 655"/>
              <a:gd name="T12" fmla="*/ 247 w 632"/>
              <a:gd name="T13" fmla="*/ 23 h 655"/>
              <a:gd name="T14" fmla="*/ 267 w 632"/>
              <a:gd name="T15" fmla="*/ 33 h 655"/>
              <a:gd name="T16" fmla="*/ 297 w 632"/>
              <a:gd name="T17" fmla="*/ 44 h 655"/>
              <a:gd name="T18" fmla="*/ 323 w 632"/>
              <a:gd name="T19" fmla="*/ 52 h 655"/>
              <a:gd name="T20" fmla="*/ 341 w 632"/>
              <a:gd name="T21" fmla="*/ 73 h 655"/>
              <a:gd name="T22" fmla="*/ 367 w 632"/>
              <a:gd name="T23" fmla="*/ 89 h 655"/>
              <a:gd name="T24" fmla="*/ 383 w 632"/>
              <a:gd name="T25" fmla="*/ 108 h 655"/>
              <a:gd name="T26" fmla="*/ 409 w 632"/>
              <a:gd name="T27" fmla="*/ 110 h 655"/>
              <a:gd name="T28" fmla="*/ 430 w 632"/>
              <a:gd name="T29" fmla="*/ 126 h 655"/>
              <a:gd name="T30" fmla="*/ 451 w 632"/>
              <a:gd name="T31" fmla="*/ 133 h 655"/>
              <a:gd name="T32" fmla="*/ 477 w 632"/>
              <a:gd name="T33" fmla="*/ 133 h 655"/>
              <a:gd name="T34" fmla="*/ 507 w 632"/>
              <a:gd name="T35" fmla="*/ 133 h 655"/>
              <a:gd name="T36" fmla="*/ 534 w 632"/>
              <a:gd name="T37" fmla="*/ 131 h 655"/>
              <a:gd name="T38" fmla="*/ 564 w 632"/>
              <a:gd name="T39" fmla="*/ 131 h 655"/>
              <a:gd name="T40" fmla="*/ 594 w 632"/>
              <a:gd name="T41" fmla="*/ 131 h 655"/>
              <a:gd name="T42" fmla="*/ 623 w 632"/>
              <a:gd name="T43" fmla="*/ 131 h 655"/>
              <a:gd name="T44" fmla="*/ 630 w 632"/>
              <a:gd name="T45" fmla="*/ 157 h 655"/>
              <a:gd name="T46" fmla="*/ 625 w 632"/>
              <a:gd name="T47" fmla="*/ 185 h 655"/>
              <a:gd name="T48" fmla="*/ 620 w 632"/>
              <a:gd name="T49" fmla="*/ 215 h 655"/>
              <a:gd name="T50" fmla="*/ 613 w 632"/>
              <a:gd name="T51" fmla="*/ 243 h 655"/>
              <a:gd name="T52" fmla="*/ 606 w 632"/>
              <a:gd name="T53" fmla="*/ 271 h 655"/>
              <a:gd name="T54" fmla="*/ 580 w 632"/>
              <a:gd name="T55" fmla="*/ 286 h 655"/>
              <a:gd name="T56" fmla="*/ 555 w 632"/>
              <a:gd name="T57" fmla="*/ 290 h 655"/>
              <a:gd name="T58" fmla="*/ 540 w 632"/>
              <a:gd name="T59" fmla="*/ 271 h 655"/>
              <a:gd name="T60" fmla="*/ 524 w 632"/>
              <a:gd name="T61" fmla="*/ 271 h 655"/>
              <a:gd name="T62" fmla="*/ 526 w 632"/>
              <a:gd name="T63" fmla="*/ 307 h 655"/>
              <a:gd name="T64" fmla="*/ 524 w 632"/>
              <a:gd name="T65" fmla="*/ 342 h 655"/>
              <a:gd name="T66" fmla="*/ 524 w 632"/>
              <a:gd name="T67" fmla="*/ 372 h 655"/>
              <a:gd name="T68" fmla="*/ 524 w 632"/>
              <a:gd name="T69" fmla="*/ 401 h 655"/>
              <a:gd name="T70" fmla="*/ 524 w 632"/>
              <a:gd name="T71" fmla="*/ 431 h 655"/>
              <a:gd name="T72" fmla="*/ 522 w 632"/>
              <a:gd name="T73" fmla="*/ 459 h 655"/>
              <a:gd name="T74" fmla="*/ 522 w 632"/>
              <a:gd name="T75" fmla="*/ 485 h 655"/>
              <a:gd name="T76" fmla="*/ 521 w 632"/>
              <a:gd name="T77" fmla="*/ 513 h 655"/>
              <a:gd name="T78" fmla="*/ 498 w 632"/>
              <a:gd name="T79" fmla="*/ 515 h 655"/>
              <a:gd name="T80" fmla="*/ 482 w 632"/>
              <a:gd name="T81" fmla="*/ 536 h 655"/>
              <a:gd name="T82" fmla="*/ 477 w 632"/>
              <a:gd name="T83" fmla="*/ 574 h 655"/>
              <a:gd name="T84" fmla="*/ 456 w 632"/>
              <a:gd name="T85" fmla="*/ 588 h 655"/>
              <a:gd name="T86" fmla="*/ 432 w 632"/>
              <a:gd name="T87" fmla="*/ 599 h 655"/>
              <a:gd name="T88" fmla="*/ 404 w 632"/>
              <a:gd name="T89" fmla="*/ 607 h 655"/>
              <a:gd name="T90" fmla="*/ 379 w 632"/>
              <a:gd name="T91" fmla="*/ 616 h 655"/>
              <a:gd name="T92" fmla="*/ 358 w 632"/>
              <a:gd name="T93" fmla="*/ 628 h 655"/>
              <a:gd name="T94" fmla="*/ 336 w 632"/>
              <a:gd name="T95" fmla="*/ 639 h 655"/>
              <a:gd name="T96" fmla="*/ 320 w 632"/>
              <a:gd name="T97" fmla="*/ 653 h 655"/>
              <a:gd name="T98" fmla="*/ 299 w 632"/>
              <a:gd name="T99" fmla="*/ 642 h 655"/>
              <a:gd name="T100" fmla="*/ 292 w 632"/>
              <a:gd name="T101" fmla="*/ 616 h 655"/>
              <a:gd name="T102" fmla="*/ 285 w 632"/>
              <a:gd name="T103" fmla="*/ 595 h 655"/>
              <a:gd name="T104" fmla="*/ 267 w 632"/>
              <a:gd name="T105" fmla="*/ 576 h 655"/>
              <a:gd name="T106" fmla="*/ 250 w 632"/>
              <a:gd name="T107" fmla="*/ 552 h 655"/>
              <a:gd name="T108" fmla="*/ 248 w 632"/>
              <a:gd name="T109" fmla="*/ 527 h 655"/>
              <a:gd name="T110" fmla="*/ 240 w 632"/>
              <a:gd name="T111" fmla="*/ 506 h 655"/>
              <a:gd name="T112" fmla="*/ 222 w 632"/>
              <a:gd name="T113" fmla="*/ 497 h 655"/>
              <a:gd name="T114" fmla="*/ 201 w 632"/>
              <a:gd name="T115" fmla="*/ 482 h 655"/>
              <a:gd name="T116" fmla="*/ 175 w 632"/>
              <a:gd name="T117" fmla="*/ 477 h 655"/>
              <a:gd name="T118" fmla="*/ 152 w 632"/>
              <a:gd name="T119" fmla="*/ 48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solidFill>
            <a:schemeClr val="tx2">
              <a:lumMod val="40000"/>
              <a:lumOff val="60000"/>
            </a:schemeClr>
          </a:solidFill>
          <a:ln w="3">
            <a:solidFill>
              <a:srgbClr val="FFFFFF"/>
            </a:solidFill>
            <a:prstDash val="solid"/>
            <a:round/>
            <a:headEnd/>
            <a:tailEnd/>
          </a:ln>
          <a:extLst/>
        </p:spPr>
        <p:txBody>
          <a:bodyPr/>
          <a:lstStyle/>
          <a:p>
            <a:pPr>
              <a:defRPr/>
            </a:pPr>
            <a:endParaRPr lang="en-US">
              <a:latin typeface="Calibri" pitchFamily="34" charset="0"/>
              <a:cs typeface="Arial" charset="0"/>
            </a:endParaRPr>
          </a:p>
        </p:txBody>
      </p:sp>
      <p:sp>
        <p:nvSpPr>
          <p:cNvPr id="26785"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86" name="TextBox 163"/>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Kagera</a:t>
            </a:r>
          </a:p>
          <a:p>
            <a:pPr algn="ctr" eaLnBrk="1" hangingPunct="1"/>
            <a:r>
              <a:rPr lang="en-US" sz="1400" b="1">
                <a:latin typeface="Calibri" pitchFamily="34" charset="0"/>
              </a:rPr>
              <a:t>4.8%</a:t>
            </a:r>
          </a:p>
        </p:txBody>
      </p:sp>
      <p:sp>
        <p:nvSpPr>
          <p:cNvPr id="26787" name="TextBox 164"/>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1.4%</a:t>
            </a:r>
          </a:p>
        </p:txBody>
      </p:sp>
      <p:sp>
        <p:nvSpPr>
          <p:cNvPr id="26788" name="TextBox 165"/>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0.1%</a:t>
            </a:r>
          </a:p>
        </p:txBody>
      </p:sp>
      <p:sp>
        <p:nvSpPr>
          <p:cNvPr id="26789" name="TextBox 166"/>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0.5%</a:t>
            </a:r>
          </a:p>
        </p:txBody>
      </p:sp>
      <p:cxnSp>
        <p:nvCxnSpPr>
          <p:cNvPr id="168" name="Straight Connector 167"/>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a:stCxn id="151"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793" name="TextBox 170"/>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0.3%</a:t>
            </a:r>
          </a:p>
        </p:txBody>
      </p:sp>
      <p:sp>
        <p:nvSpPr>
          <p:cNvPr id="26794" name="TextBox 171"/>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0.4%</a:t>
            </a:r>
          </a:p>
        </p:txBody>
      </p:sp>
      <p:cxnSp>
        <p:nvCxnSpPr>
          <p:cNvPr id="173" name="Straight Connector 172"/>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797" name="TextBox 174"/>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Njombe</a:t>
            </a:r>
          </a:p>
          <a:p>
            <a:pPr algn="ctr" eaLnBrk="1" hangingPunct="1"/>
            <a:r>
              <a:rPr lang="en-US" sz="1400" b="1">
                <a:solidFill>
                  <a:schemeClr val="bg1"/>
                </a:solidFill>
                <a:latin typeface="Calibri" pitchFamily="34" charset="0"/>
              </a:rPr>
              <a:t>14.8%</a:t>
            </a:r>
          </a:p>
        </p:txBody>
      </p:sp>
      <p:sp>
        <p:nvSpPr>
          <p:cNvPr id="26798" name="TextBox 175"/>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4.1%</a:t>
            </a:r>
          </a:p>
        </p:txBody>
      </p:sp>
      <p:sp>
        <p:nvSpPr>
          <p:cNvPr id="26799" name="TextBox 176"/>
          <p:cNvSpPr txBox="1">
            <a:spLocks noChangeArrowheads="1"/>
          </p:cNvSpPr>
          <p:nvPr/>
        </p:nvSpPr>
        <p:spPr bwMode="auto">
          <a:xfrm>
            <a:off x="6297613" y="53562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Lindi</a:t>
            </a:r>
          </a:p>
          <a:p>
            <a:pPr algn="ctr" eaLnBrk="1" hangingPunct="1"/>
            <a:r>
              <a:rPr lang="en-US" sz="1400" b="1">
                <a:latin typeface="Calibri" pitchFamily="34" charset="0"/>
              </a:rPr>
              <a:t>2.9%</a:t>
            </a:r>
          </a:p>
        </p:txBody>
      </p:sp>
      <p:sp>
        <p:nvSpPr>
          <p:cNvPr id="26800" name="TextBox 177"/>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Pwani</a:t>
            </a:r>
          </a:p>
          <a:p>
            <a:pPr algn="ctr" eaLnBrk="1" hangingPunct="1"/>
            <a:r>
              <a:rPr lang="en-US" sz="1400" b="1">
                <a:latin typeface="Calibri" pitchFamily="34" charset="0"/>
              </a:rPr>
              <a:t>5.9%</a:t>
            </a:r>
          </a:p>
        </p:txBody>
      </p:sp>
      <p:sp>
        <p:nvSpPr>
          <p:cNvPr id="26801" name="TextBox 178"/>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6.9%</a:t>
            </a:r>
          </a:p>
        </p:txBody>
      </p:sp>
      <p:cxnSp>
        <p:nvCxnSpPr>
          <p:cNvPr id="180" name="Straight Connector 179"/>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803" name="TextBox 180"/>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2.4%</a:t>
            </a:r>
          </a:p>
        </p:txBody>
      </p:sp>
      <p:sp>
        <p:nvSpPr>
          <p:cNvPr id="26804" name="TextBox 181"/>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3.8%</a:t>
            </a:r>
          </a:p>
        </p:txBody>
      </p:sp>
      <p:sp>
        <p:nvSpPr>
          <p:cNvPr id="26805" name="TextBox 182"/>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7.0%</a:t>
            </a:r>
          </a:p>
        </p:txBody>
      </p:sp>
      <p:sp>
        <p:nvSpPr>
          <p:cNvPr id="26806" name="TextBox 183"/>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Iringa</a:t>
            </a:r>
          </a:p>
          <a:p>
            <a:pPr algn="ctr" eaLnBrk="1" hangingPunct="1"/>
            <a:r>
              <a:rPr lang="en-US" sz="1400" b="1">
                <a:solidFill>
                  <a:schemeClr val="bg1"/>
                </a:solidFill>
                <a:latin typeface="Calibri" pitchFamily="34" charset="0"/>
              </a:rPr>
              <a:t>9.1%</a:t>
            </a:r>
          </a:p>
        </p:txBody>
      </p:sp>
      <p:sp>
        <p:nvSpPr>
          <p:cNvPr id="26807" name="TextBox 184"/>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Mbeya</a:t>
            </a:r>
          </a:p>
          <a:p>
            <a:pPr algn="ctr" eaLnBrk="1" hangingPunct="1"/>
            <a:r>
              <a:rPr lang="en-US" sz="1400" b="1">
                <a:solidFill>
                  <a:schemeClr val="bg1"/>
                </a:solidFill>
                <a:latin typeface="Calibri" pitchFamily="34" charset="0"/>
              </a:rPr>
              <a:t>9.0%</a:t>
            </a:r>
          </a:p>
        </p:txBody>
      </p:sp>
      <p:sp>
        <p:nvSpPr>
          <p:cNvPr id="26808" name="TextBox 185"/>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Rukwa</a:t>
            </a:r>
          </a:p>
          <a:p>
            <a:pPr algn="ctr" eaLnBrk="1" hangingPunct="1"/>
            <a:r>
              <a:rPr lang="en-US" sz="1400" b="1">
                <a:latin typeface="Calibri" pitchFamily="34" charset="0"/>
              </a:rPr>
              <a:t>6.2%</a:t>
            </a:r>
          </a:p>
        </p:txBody>
      </p:sp>
      <p:sp>
        <p:nvSpPr>
          <p:cNvPr id="26809" name="TextBox 186"/>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Katavi</a:t>
            </a:r>
          </a:p>
          <a:p>
            <a:pPr algn="ctr" eaLnBrk="1" hangingPunct="1"/>
            <a:r>
              <a:rPr lang="en-US" sz="1400" b="1">
                <a:latin typeface="Calibri" pitchFamily="34" charset="0"/>
              </a:rPr>
              <a:t>5.9%</a:t>
            </a:r>
          </a:p>
        </p:txBody>
      </p:sp>
      <p:sp>
        <p:nvSpPr>
          <p:cNvPr id="26810" name="TextBox 187"/>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Kigoma</a:t>
            </a:r>
          </a:p>
          <a:p>
            <a:pPr algn="ctr" eaLnBrk="1" hangingPunct="1"/>
            <a:r>
              <a:rPr lang="en-US" sz="1400" b="1">
                <a:latin typeface="Calibri" pitchFamily="34" charset="0"/>
              </a:rPr>
              <a:t>3.4%</a:t>
            </a:r>
          </a:p>
        </p:txBody>
      </p:sp>
      <p:sp>
        <p:nvSpPr>
          <p:cNvPr id="26811" name="TextBox 188"/>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5.1%</a:t>
            </a:r>
          </a:p>
        </p:txBody>
      </p:sp>
      <p:sp>
        <p:nvSpPr>
          <p:cNvPr id="26812" name="TextBox 189"/>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3.3%</a:t>
            </a:r>
          </a:p>
        </p:txBody>
      </p:sp>
      <p:sp>
        <p:nvSpPr>
          <p:cNvPr id="26813" name="TextBox 190"/>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2.9%</a:t>
            </a:r>
          </a:p>
        </p:txBody>
      </p:sp>
      <p:sp>
        <p:nvSpPr>
          <p:cNvPr id="26814" name="TextBox 191"/>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1.5%</a:t>
            </a:r>
          </a:p>
        </p:txBody>
      </p:sp>
      <p:sp>
        <p:nvSpPr>
          <p:cNvPr id="26815" name="TextBox 192"/>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3.8%</a:t>
            </a:r>
          </a:p>
        </p:txBody>
      </p:sp>
      <p:cxnSp>
        <p:nvCxnSpPr>
          <p:cNvPr id="194" name="Straight Connector 193"/>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817" name="TextBox 194"/>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Arusha</a:t>
            </a:r>
          </a:p>
          <a:p>
            <a:pPr algn="ctr" eaLnBrk="1" hangingPunct="1"/>
            <a:r>
              <a:rPr lang="en-US" sz="1400" b="1">
                <a:latin typeface="Calibri" pitchFamily="34" charset="0"/>
              </a:rPr>
              <a:t>3.2%</a:t>
            </a:r>
          </a:p>
        </p:txBody>
      </p:sp>
      <p:sp>
        <p:nvSpPr>
          <p:cNvPr id="26818" name="TextBox 195"/>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4.5%</a:t>
            </a:r>
          </a:p>
        </p:txBody>
      </p:sp>
      <p:sp>
        <p:nvSpPr>
          <p:cNvPr id="26819" name="TextBox 196"/>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Simiyu</a:t>
            </a:r>
          </a:p>
          <a:p>
            <a:pPr algn="ctr" eaLnBrk="1" hangingPunct="1"/>
            <a:r>
              <a:rPr lang="en-US" sz="1400" b="1">
                <a:latin typeface="Calibri" pitchFamily="34" charset="0"/>
              </a:rPr>
              <a:t>3.6%</a:t>
            </a:r>
          </a:p>
        </p:txBody>
      </p:sp>
      <p:sp>
        <p:nvSpPr>
          <p:cNvPr id="26820" name="TextBox 197"/>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4.2%</a:t>
            </a:r>
          </a:p>
        </p:txBody>
      </p:sp>
      <p:sp>
        <p:nvSpPr>
          <p:cNvPr id="26821" name="TextBox 198"/>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Geita</a:t>
            </a:r>
          </a:p>
          <a:p>
            <a:pPr algn="ctr" eaLnBrk="1" hangingPunct="1"/>
            <a:r>
              <a:rPr lang="en-US" sz="1400" b="1">
                <a:latin typeface="Calibri" pitchFamily="34" charset="0"/>
              </a:rPr>
              <a:t>4.7%</a:t>
            </a:r>
          </a:p>
        </p:txBody>
      </p:sp>
      <p:sp>
        <p:nvSpPr>
          <p:cNvPr id="26822" name="TextBox 199"/>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Shinyanga</a:t>
            </a:r>
          </a:p>
          <a:p>
            <a:pPr algn="ctr" eaLnBrk="1" hangingPunct="1"/>
            <a:r>
              <a:rPr lang="en-US" sz="1400" b="1">
                <a:latin typeface="Calibri" pitchFamily="34" charset="0"/>
              </a:rPr>
              <a:t>7.4%</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0"/>
            <a:ext cx="9144000" cy="1143000"/>
          </a:xfrm>
        </p:spPr>
        <p:txBody>
          <a:bodyPr/>
          <a:lstStyle/>
          <a:p>
            <a:pPr eaLnBrk="1" hangingPunct="1"/>
            <a:r>
              <a:rPr lang="en-US" smtClean="0"/>
              <a:t>Viwango vya Maambukizi kwa Elimu</a:t>
            </a:r>
          </a:p>
        </p:txBody>
      </p:sp>
      <p:graphicFrame>
        <p:nvGraphicFramePr>
          <p:cNvPr id="27651" name="Object 4"/>
          <p:cNvGraphicFramePr>
            <a:graphicFrameLocks noGrp="1" noChangeAspect="1"/>
          </p:cNvGraphicFramePr>
          <p:nvPr>
            <p:ph type="chart" idx="1"/>
          </p:nvPr>
        </p:nvGraphicFramePr>
        <p:xfrm>
          <a:off x="177800" y="1625600"/>
          <a:ext cx="8782050" cy="5283200"/>
        </p:xfrm>
        <a:graphic>
          <a:graphicData uri="http://schemas.openxmlformats.org/presentationml/2006/ole">
            <mc:AlternateContent xmlns:mc="http://schemas.openxmlformats.org/markup-compatibility/2006">
              <mc:Choice xmlns:v="urn:schemas-microsoft-com:vml" Requires="v">
                <p:oleObj spid="_x0000_s27653" r:id="rId4" imgW="8785097" imgH="5279594" progId="Excel.Chart.8">
                  <p:embed/>
                </p:oleObj>
              </mc:Choice>
              <mc:Fallback>
                <p:oleObj r:id="rId4" imgW="8785097" imgH="5279594"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625600"/>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9144000" cy="1143000"/>
          </a:xfrm>
        </p:spPr>
        <p:txBody>
          <a:bodyPr/>
          <a:lstStyle/>
          <a:p>
            <a:pPr eaLnBrk="1" hangingPunct="1"/>
            <a:r>
              <a:rPr lang="en-US" smtClean="0"/>
              <a:t>Maambukizi ya VVU na Viwango vya Utajiri</a:t>
            </a:r>
          </a:p>
        </p:txBody>
      </p:sp>
      <p:graphicFrame>
        <p:nvGraphicFramePr>
          <p:cNvPr id="28675" name="Object 4"/>
          <p:cNvGraphicFramePr>
            <a:graphicFrameLocks noGrp="1" noChangeAspect="1"/>
          </p:cNvGraphicFramePr>
          <p:nvPr>
            <p:ph type="chart" idx="1"/>
          </p:nvPr>
        </p:nvGraphicFramePr>
        <p:xfrm>
          <a:off x="177800" y="1246188"/>
          <a:ext cx="8782050" cy="5283200"/>
        </p:xfrm>
        <a:graphic>
          <a:graphicData uri="http://schemas.openxmlformats.org/presentationml/2006/ole">
            <mc:AlternateContent xmlns:mc="http://schemas.openxmlformats.org/markup-compatibility/2006">
              <mc:Choice xmlns:v="urn:schemas-microsoft-com:vml" Requires="v">
                <p:oleObj spid="_x0000_s28680" r:id="rId4" imgW="8785097" imgH="5285690" progId="Excel.Chart.8">
                  <p:embed/>
                </p:oleObj>
              </mc:Choice>
              <mc:Fallback>
                <p:oleObj r:id="rId4" imgW="8785097" imgH="5285690"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246188"/>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sp>
        <p:nvSpPr>
          <p:cNvPr id="28677" name="TextBox 1"/>
          <p:cNvSpPr txBox="1">
            <a:spLocks noChangeArrowheads="1"/>
          </p:cNvSpPr>
          <p:nvPr/>
        </p:nvSpPr>
        <p:spPr bwMode="auto">
          <a:xfrm>
            <a:off x="228600" y="6400800"/>
            <a:ext cx="1295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b="1"/>
              <a:t>Maskini zaidi</a:t>
            </a:r>
          </a:p>
        </p:txBody>
      </p:sp>
      <p:sp>
        <p:nvSpPr>
          <p:cNvPr id="28678" name="TextBox 6"/>
          <p:cNvSpPr txBox="1">
            <a:spLocks noChangeArrowheads="1"/>
          </p:cNvSpPr>
          <p:nvPr/>
        </p:nvSpPr>
        <p:spPr bwMode="auto">
          <a:xfrm>
            <a:off x="7543800" y="64008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b="1"/>
              <a:t>Tajiri zaidi</a:t>
            </a:r>
          </a:p>
        </p:txBody>
      </p:sp>
      <p:sp>
        <p:nvSpPr>
          <p:cNvPr id="3" name="Right Arrow 2"/>
          <p:cNvSpPr/>
          <p:nvPr/>
        </p:nvSpPr>
        <p:spPr>
          <a:xfrm>
            <a:off x="1295400" y="6400800"/>
            <a:ext cx="6172200" cy="369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9144000" cy="1143000"/>
          </a:xfrm>
        </p:spPr>
        <p:txBody>
          <a:bodyPr/>
          <a:lstStyle/>
          <a:p>
            <a:pPr eaLnBrk="1" hangingPunct="1"/>
            <a:r>
              <a:rPr lang="en-US" smtClean="0"/>
              <a:t>Viwango vya Maambukizi ya VVU kwa Ndoa</a:t>
            </a:r>
          </a:p>
        </p:txBody>
      </p:sp>
      <p:graphicFrame>
        <p:nvGraphicFramePr>
          <p:cNvPr id="29699" name="Object 4"/>
          <p:cNvGraphicFramePr>
            <a:graphicFrameLocks noGrp="1" noChangeAspect="1"/>
          </p:cNvGraphicFramePr>
          <p:nvPr>
            <p:ph type="chart" idx="1"/>
          </p:nvPr>
        </p:nvGraphicFramePr>
        <p:xfrm>
          <a:off x="177800" y="1311275"/>
          <a:ext cx="8782050" cy="5283200"/>
        </p:xfrm>
        <a:graphic>
          <a:graphicData uri="http://schemas.openxmlformats.org/presentationml/2006/ole">
            <mc:AlternateContent xmlns:mc="http://schemas.openxmlformats.org/markup-compatibility/2006">
              <mc:Choice xmlns:v="urn:schemas-microsoft-com:vml" Requires="v">
                <p:oleObj spid="_x0000_s29702" r:id="rId4" imgW="8785097" imgH="5285690" progId="Excel.Chart.8">
                  <p:embed/>
                </p:oleObj>
              </mc:Choice>
              <mc:Fallback>
                <p:oleObj r:id="rId4" imgW="8785097" imgH="5285690"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311275"/>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sp>
        <p:nvSpPr>
          <p:cNvPr id="2" name="TextBox 1"/>
          <p:cNvSpPr txBox="1"/>
          <p:nvPr/>
        </p:nvSpPr>
        <p:spPr>
          <a:xfrm>
            <a:off x="0" y="6488113"/>
            <a:ext cx="8686800" cy="369887"/>
          </a:xfrm>
          <a:prstGeom prst="rect">
            <a:avLst/>
          </a:prstGeom>
          <a:noFill/>
        </p:spPr>
        <p:txBody>
          <a:bodyPr>
            <a:spAutoFit/>
          </a:bodyPr>
          <a:lstStyle/>
          <a:p>
            <a:pPr>
              <a:defRPr/>
            </a:pPr>
            <a:r>
              <a:rPr lang="en-US" i="1" dirty="0" err="1">
                <a:latin typeface="+mn-lt"/>
                <a:cs typeface="Arial" charset="0"/>
              </a:rPr>
              <a:t>Takwimu</a:t>
            </a:r>
            <a:r>
              <a:rPr lang="en-US" i="1" dirty="0">
                <a:latin typeface="+mn-lt"/>
                <a:cs typeface="Arial" charset="0"/>
              </a:rPr>
              <a:t> </a:t>
            </a:r>
            <a:r>
              <a:rPr lang="en-US" i="1" dirty="0" err="1">
                <a:latin typeface="+mn-lt"/>
                <a:cs typeface="Arial" charset="0"/>
              </a:rPr>
              <a:t>katika</a:t>
            </a:r>
            <a:r>
              <a:rPr lang="en-US" i="1" dirty="0">
                <a:latin typeface="+mn-lt"/>
                <a:cs typeface="Arial" charset="0"/>
              </a:rPr>
              <a:t> </a:t>
            </a:r>
            <a:r>
              <a:rPr lang="en-US" i="1" dirty="0" err="1">
                <a:latin typeface="+mn-lt"/>
                <a:cs typeface="Arial" charset="0"/>
              </a:rPr>
              <a:t>parandesi</a:t>
            </a:r>
            <a:r>
              <a:rPr lang="en-US" i="1" dirty="0">
                <a:latin typeface="+mn-lt"/>
                <a:cs typeface="Arial" charset="0"/>
              </a:rPr>
              <a:t> </a:t>
            </a:r>
            <a:r>
              <a:rPr lang="en-US" i="1" dirty="0" err="1">
                <a:latin typeface="+mn-lt"/>
                <a:cs typeface="Arial" charset="0"/>
              </a:rPr>
              <a:t>zinatokana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matukio</a:t>
            </a:r>
            <a:r>
              <a:rPr lang="en-US" i="1" dirty="0">
                <a:latin typeface="+mn-lt"/>
                <a:cs typeface="Arial" charset="0"/>
              </a:rPr>
              <a:t> 25-49 . </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err="1" smtClean="0"/>
              <a:t>Maambukizi</a:t>
            </a:r>
            <a:r>
              <a:rPr lang="en-US" dirty="0" smtClean="0"/>
              <a:t> </a:t>
            </a:r>
            <a:r>
              <a:rPr lang="en-US" dirty="0" err="1" smtClean="0"/>
              <a:t>ya</a:t>
            </a:r>
            <a:r>
              <a:rPr lang="en-US" dirty="0" smtClean="0"/>
              <a:t> VVU – </a:t>
            </a:r>
            <a:r>
              <a:rPr lang="en-US" dirty="0" err="1" smtClean="0"/>
              <a:t>kwa</a:t>
            </a:r>
            <a:r>
              <a:rPr lang="en-US" dirty="0" smtClean="0"/>
              <a:t> </a:t>
            </a:r>
            <a:r>
              <a:rPr lang="en-US" dirty="0" err="1" smtClean="0"/>
              <a:t>Idadi</a:t>
            </a:r>
            <a:r>
              <a:rPr lang="en-US" dirty="0" smtClean="0"/>
              <a:t> </a:t>
            </a:r>
            <a:r>
              <a:rPr lang="en-US" dirty="0" err="1" smtClean="0"/>
              <a:t>ya</a:t>
            </a:r>
            <a:r>
              <a:rPr lang="en-US" dirty="0" smtClean="0"/>
              <a:t> </a:t>
            </a:r>
            <a:r>
              <a:rPr lang="en-US" dirty="0" err="1" smtClean="0"/>
              <a:t>Wenzi</a:t>
            </a:r>
            <a:r>
              <a:rPr lang="en-US" dirty="0" smtClean="0"/>
              <a:t> </a:t>
            </a:r>
            <a:r>
              <a:rPr lang="en-US" dirty="0" err="1" smtClean="0"/>
              <a:t>Maishani</a:t>
            </a:r>
            <a:endParaRPr lang="en-US" dirty="0" smtClean="0"/>
          </a:p>
        </p:txBody>
      </p:sp>
      <p:graphicFrame>
        <p:nvGraphicFramePr>
          <p:cNvPr id="30723" name="Object 4"/>
          <p:cNvGraphicFramePr>
            <a:graphicFrameLocks noGrp="1" noChangeAspect="1"/>
          </p:cNvGraphicFramePr>
          <p:nvPr>
            <p:ph type="chart" idx="1"/>
          </p:nvPr>
        </p:nvGraphicFramePr>
        <p:xfrm>
          <a:off x="177800" y="1246188"/>
          <a:ext cx="8782050" cy="5283200"/>
        </p:xfrm>
        <a:graphic>
          <a:graphicData uri="http://schemas.openxmlformats.org/presentationml/2006/ole">
            <mc:AlternateContent xmlns:mc="http://schemas.openxmlformats.org/markup-compatibility/2006">
              <mc:Choice xmlns:v="urn:schemas-microsoft-com:vml" Requires="v">
                <p:oleObj spid="_x0000_s30726" r:id="rId4" imgW="8785097" imgH="5285690" progId="Excel.Chart.8">
                  <p:embed/>
                </p:oleObj>
              </mc:Choice>
              <mc:Fallback>
                <p:oleObj r:id="rId4" imgW="8785097" imgH="5285690"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246188"/>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VVU</a:t>
            </a:r>
          </a:p>
        </p:txBody>
      </p:sp>
      <p:sp>
        <p:nvSpPr>
          <p:cNvPr id="30725" name="TextBox 6"/>
          <p:cNvSpPr txBox="1">
            <a:spLocks noChangeArrowheads="1"/>
          </p:cNvSpPr>
          <p:nvPr/>
        </p:nvSpPr>
        <p:spPr bwMode="auto">
          <a:xfrm>
            <a:off x="2266950" y="6294438"/>
            <a:ext cx="461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t>Idadi ya wenzi maishani</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9144000" cy="1143000"/>
          </a:xfrm>
        </p:spPr>
        <p:txBody>
          <a:bodyPr/>
          <a:lstStyle/>
          <a:p>
            <a:pPr eaLnBrk="1" hangingPunct="1"/>
            <a:r>
              <a:rPr lang="en-US" smtClean="0"/>
              <a:t>Maambukizi ya VVU (Kwa Tohara na kwa Umri)</a:t>
            </a:r>
          </a:p>
        </p:txBody>
      </p:sp>
      <p:graphicFrame>
        <p:nvGraphicFramePr>
          <p:cNvPr id="31747" name="Object 4"/>
          <p:cNvGraphicFramePr>
            <a:graphicFrameLocks noGrp="1" noChangeAspect="1"/>
          </p:cNvGraphicFramePr>
          <p:nvPr>
            <p:ph type="chart" idx="1"/>
          </p:nvPr>
        </p:nvGraphicFramePr>
        <p:xfrm>
          <a:off x="330200" y="1401763"/>
          <a:ext cx="8718550" cy="4462462"/>
        </p:xfrm>
        <a:graphic>
          <a:graphicData uri="http://schemas.openxmlformats.org/presentationml/2006/ole">
            <mc:AlternateContent xmlns:mc="http://schemas.openxmlformats.org/markup-compatibility/2006">
              <mc:Choice xmlns:v="urn:schemas-microsoft-com:vml" Requires="v">
                <p:oleObj spid="_x0000_s31750" r:id="rId4" imgW="8718036" imgH="4462659" progId="Excel.Chart.8">
                  <p:embed/>
                </p:oleObj>
              </mc:Choice>
              <mc:Fallback>
                <p:oleObj r:id="rId4" imgW="8718036" imgH="4462659"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401763"/>
                        <a:ext cx="8718550"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9" name="Text Box 6"/>
          <p:cNvSpPr txBox="1">
            <a:spLocks noChangeArrowheads="1"/>
          </p:cNvSpPr>
          <p:nvPr/>
        </p:nvSpPr>
        <p:spPr bwMode="auto">
          <a:xfrm>
            <a:off x="4191000" y="6248400"/>
            <a:ext cx="762000" cy="400050"/>
          </a:xfrm>
          <a:prstGeom prst="rect">
            <a:avLst/>
          </a:prstGeom>
          <a:noFill/>
          <a:ln w="9525">
            <a:noFill/>
            <a:miter lim="800000"/>
            <a:headEnd/>
            <a:tailEnd/>
          </a:ln>
        </p:spPr>
        <p:txBody>
          <a:bodyPr>
            <a:spAutoFit/>
          </a:bodyPr>
          <a:lstStyle/>
          <a:p>
            <a:pPr algn="ctr">
              <a:spcBef>
                <a:spcPct val="50000"/>
              </a:spcBef>
              <a:defRPr/>
            </a:pPr>
            <a:r>
              <a:rPr lang="en-US" sz="2000" b="1" dirty="0" err="1">
                <a:latin typeface="+mn-lt"/>
                <a:cs typeface="Arial" charset="0"/>
              </a:rPr>
              <a:t>Umri</a:t>
            </a:r>
            <a:endParaRPr lang="en-US" sz="2000" b="1" dirty="0">
              <a:latin typeface="+mn-lt"/>
              <a:cs typeface="Arial" charset="0"/>
            </a:endParaRPr>
          </a:p>
        </p:txBody>
      </p:sp>
      <p:sp>
        <p:nvSpPr>
          <p:cNvPr id="7" name="TextBox 6"/>
          <p:cNvSpPr txBox="1"/>
          <p:nvPr/>
        </p:nvSpPr>
        <p:spPr>
          <a:xfrm rot="16200000">
            <a:off x="-1186656" y="3472656"/>
            <a:ext cx="27432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VVU</a:t>
            </a: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0"/>
            <a:ext cx="9144000" cy="1143000"/>
          </a:xfrm>
        </p:spPr>
        <p:txBody>
          <a:bodyPr/>
          <a:lstStyle/>
          <a:p>
            <a:pPr eaLnBrk="1" hangingPunct="1"/>
            <a:r>
              <a:rPr lang="en-US" smtClean="0"/>
              <a:t>Viwango vya Maambukizi ya VVU Miongoni mwa Vijana </a:t>
            </a:r>
          </a:p>
        </p:txBody>
      </p:sp>
      <p:graphicFrame>
        <p:nvGraphicFramePr>
          <p:cNvPr id="32771" name="Object 4"/>
          <p:cNvGraphicFramePr>
            <a:graphicFrameLocks noGrp="1" noChangeAspect="1"/>
          </p:cNvGraphicFramePr>
          <p:nvPr>
            <p:ph type="chart" idx="1"/>
          </p:nvPr>
        </p:nvGraphicFramePr>
        <p:xfrm>
          <a:off x="330200" y="1473200"/>
          <a:ext cx="8483600" cy="5016500"/>
        </p:xfrm>
        <a:graphic>
          <a:graphicData uri="http://schemas.openxmlformats.org/presentationml/2006/ole">
            <mc:AlternateContent xmlns:mc="http://schemas.openxmlformats.org/markup-compatibility/2006">
              <mc:Choice xmlns:v="urn:schemas-microsoft-com:vml" Requires="v">
                <p:oleObj spid="_x0000_s32773" r:id="rId4" imgW="8486367" imgH="5017443" progId="Excel.Chart.8">
                  <p:embed/>
                </p:oleObj>
              </mc:Choice>
              <mc:Fallback>
                <p:oleObj r:id="rId4" imgW="8486367" imgH="5017443"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473200"/>
                        <a:ext cx="84836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Box 10"/>
          <p:cNvSpPr txBox="1"/>
          <p:nvPr/>
        </p:nvSpPr>
        <p:spPr>
          <a:xfrm>
            <a:off x="0" y="1133475"/>
            <a:ext cx="52578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wasichana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wavulana</a:t>
            </a:r>
            <a:r>
              <a:rPr lang="en-US" i="1" dirty="0">
                <a:latin typeface="+mn-lt"/>
                <a:cs typeface="Arial" charset="0"/>
              </a:rPr>
              <a:t> </a:t>
            </a:r>
            <a:r>
              <a:rPr lang="en-US" i="1" dirty="0" err="1">
                <a:latin typeface="+mn-lt"/>
                <a:cs typeface="Arial" charset="0"/>
              </a:rPr>
              <a:t>miaka</a:t>
            </a:r>
            <a:r>
              <a:rPr lang="en-US" i="1" dirty="0">
                <a:latin typeface="+mn-lt"/>
                <a:cs typeface="Arial" charset="0"/>
              </a:rPr>
              <a:t> 15-24 </a:t>
            </a:r>
            <a:r>
              <a:rPr lang="en-US" i="1" dirty="0" err="1">
                <a:latin typeface="+mn-lt"/>
                <a:cs typeface="Arial" charset="0"/>
              </a:rPr>
              <a:t>wenye</a:t>
            </a:r>
            <a:r>
              <a:rPr lang="en-US" i="1" dirty="0">
                <a:latin typeface="+mn-lt"/>
                <a:cs typeface="Arial" charset="0"/>
              </a:rPr>
              <a:t> VVU</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76200"/>
            <a:ext cx="8229600" cy="1143000"/>
          </a:xfrm>
        </p:spPr>
        <p:txBody>
          <a:bodyPr/>
          <a:lstStyle/>
          <a:p>
            <a:pPr eaLnBrk="1" hangingPunct="1"/>
            <a:r>
              <a:rPr lang="en-US" sz="3600" smtClean="0"/>
              <a:t>Wenzi Ambao Mmoja ana VVU Mwingine Hana</a:t>
            </a:r>
          </a:p>
        </p:txBody>
      </p:sp>
      <p:graphicFrame>
        <p:nvGraphicFramePr>
          <p:cNvPr id="33795" name="Chart 2"/>
          <p:cNvGraphicFramePr>
            <a:graphicFrameLocks/>
          </p:cNvGraphicFramePr>
          <p:nvPr/>
        </p:nvGraphicFramePr>
        <p:xfrm>
          <a:off x="-50800" y="711200"/>
          <a:ext cx="9321800" cy="6426200"/>
        </p:xfrm>
        <a:graphic>
          <a:graphicData uri="http://schemas.openxmlformats.org/presentationml/2006/ole">
            <mc:AlternateContent xmlns:mc="http://schemas.openxmlformats.org/markup-compatibility/2006">
              <mc:Choice xmlns:v="urn:schemas-microsoft-com:vml" Requires="v">
                <p:oleObj spid="_x0000_s33797" r:id="rId4" imgW="9321592" imgH="6425741" progId="Excel.Chart.8">
                  <p:embed/>
                </p:oleObj>
              </mc:Choice>
              <mc:Fallback>
                <p:oleObj r:id="rId4" imgW="9321592" imgH="6425741"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711200"/>
                        <a:ext cx="9321800" cy="642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 Box 6"/>
          <p:cNvSpPr txBox="1">
            <a:spLocks noChangeArrowheads="1"/>
          </p:cNvSpPr>
          <p:nvPr/>
        </p:nvSpPr>
        <p:spPr bwMode="auto">
          <a:xfrm>
            <a:off x="-12700" y="5657850"/>
            <a:ext cx="2803525" cy="1477963"/>
          </a:xfrm>
          <a:prstGeom prst="rect">
            <a:avLst/>
          </a:prstGeom>
          <a:noFill/>
          <a:ln w="9525">
            <a:noFill/>
            <a:miter lim="800000"/>
            <a:headEnd/>
            <a:tailEnd/>
          </a:ln>
        </p:spPr>
        <p:txBody>
          <a:bodyPr>
            <a:spAutoFit/>
          </a:bodyPr>
          <a:lstStyle/>
          <a:p>
            <a:pPr>
              <a:spcBef>
                <a:spcPts val="0"/>
              </a:spcBef>
              <a:defRPr/>
            </a:pPr>
            <a:r>
              <a:rPr lang="en-US" i="1" dirty="0" err="1">
                <a:latin typeface="+mn-lt"/>
                <a:cs typeface="Arial" charset="0"/>
              </a:rPr>
              <a:t>Miongoni</a:t>
            </a:r>
            <a:r>
              <a:rPr lang="en-US" i="1" dirty="0">
                <a:latin typeface="+mn-lt"/>
                <a:cs typeface="Arial" charset="0"/>
              </a:rPr>
              <a:t> </a:t>
            </a:r>
            <a:r>
              <a:rPr lang="en-US" i="1" dirty="0" err="1">
                <a:latin typeface="+mn-lt"/>
                <a:cs typeface="Arial" charset="0"/>
              </a:rPr>
              <a:t>mwa</a:t>
            </a:r>
            <a:r>
              <a:rPr lang="en-US" i="1" dirty="0">
                <a:latin typeface="+mn-lt"/>
                <a:cs typeface="Arial" charset="0"/>
              </a:rPr>
              <a:t> </a:t>
            </a:r>
            <a:r>
              <a:rPr lang="en-US" i="1" dirty="0" err="1">
                <a:latin typeface="+mn-lt"/>
                <a:cs typeface="Arial" charset="0"/>
              </a:rPr>
              <a:t>wenzi</a:t>
            </a:r>
            <a:r>
              <a:rPr lang="en-US" i="1" dirty="0">
                <a:latin typeface="+mn-lt"/>
                <a:cs typeface="Arial" charset="0"/>
              </a:rPr>
              <a:t> </a:t>
            </a:r>
            <a:r>
              <a:rPr lang="en-US" i="1" dirty="0" err="1">
                <a:latin typeface="+mn-lt"/>
                <a:cs typeface="Arial" charset="0"/>
              </a:rPr>
              <a:t>ambao</a:t>
            </a:r>
            <a:r>
              <a:rPr lang="en-US" i="1" dirty="0">
                <a:latin typeface="+mn-lt"/>
                <a:cs typeface="Arial" charset="0"/>
              </a:rPr>
              <a:t> </a:t>
            </a:r>
            <a:r>
              <a:rPr lang="en-US" i="1" dirty="0" err="1">
                <a:latin typeface="+mn-lt"/>
                <a:cs typeface="Arial" charset="0"/>
              </a:rPr>
              <a:t>wote</a:t>
            </a:r>
            <a:r>
              <a:rPr lang="en-US" i="1" dirty="0">
                <a:latin typeface="+mn-lt"/>
                <a:cs typeface="Arial" charset="0"/>
              </a:rPr>
              <a:t> </a:t>
            </a:r>
            <a:r>
              <a:rPr lang="en-US" i="1" dirty="0" err="1">
                <a:latin typeface="+mn-lt"/>
                <a:cs typeface="Arial" charset="0"/>
              </a:rPr>
              <a:t>walipimwa</a:t>
            </a:r>
            <a:r>
              <a:rPr lang="en-US" i="1" dirty="0">
                <a:latin typeface="+mn-lt"/>
                <a:cs typeface="Arial" charset="0"/>
              </a:rPr>
              <a:t> VVU, </a:t>
            </a:r>
            <a:r>
              <a:rPr lang="en-US" i="1" dirty="0" err="1">
                <a:latin typeface="+mn-lt"/>
                <a:cs typeface="Arial" charset="0"/>
              </a:rPr>
              <a:t>mgawanyiko</a:t>
            </a:r>
            <a:r>
              <a:rPr lang="en-US" i="1" dirty="0">
                <a:latin typeface="+mn-lt"/>
                <a:cs typeface="Arial" charset="0"/>
              </a:rPr>
              <a:t> </a:t>
            </a:r>
            <a:r>
              <a:rPr lang="en-US" i="1" dirty="0" err="1">
                <a:latin typeface="+mn-lt"/>
                <a:cs typeface="Arial" charset="0"/>
              </a:rPr>
              <a:t>wa</a:t>
            </a:r>
            <a:r>
              <a:rPr lang="en-US" i="1" dirty="0">
                <a:latin typeface="+mn-lt"/>
                <a:cs typeface="Arial" charset="0"/>
              </a:rPr>
              <a:t> </a:t>
            </a:r>
            <a:r>
              <a:rPr lang="en-US" i="1" dirty="0" err="1">
                <a:latin typeface="+mn-lt"/>
                <a:cs typeface="Arial" charset="0"/>
              </a:rPr>
              <a:t>makundi</a:t>
            </a:r>
            <a:r>
              <a:rPr lang="en-US" i="1" dirty="0">
                <a:latin typeface="+mn-lt"/>
                <a:cs typeface="Arial" charset="0"/>
              </a:rPr>
              <a:t> </a:t>
            </a:r>
            <a:r>
              <a:rPr lang="en-US" i="1" dirty="0" err="1">
                <a:latin typeface="+mn-lt"/>
                <a:cs typeface="Arial" charset="0"/>
              </a:rPr>
              <a:t>kulingana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matokeo</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vipimo</a:t>
            </a:r>
            <a:endParaRPr lang="en-US" i="1"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a:xfrm>
            <a:off x="0" y="-26988"/>
            <a:ext cx="9144000" cy="762001"/>
          </a:xfrm>
        </p:spPr>
        <p:txBody>
          <a:bodyPr/>
          <a:lstStyle/>
          <a:p>
            <a:pPr eaLnBrk="1" hangingPunct="1"/>
            <a:r>
              <a:rPr lang="en-US" smtClean="0"/>
              <a:t>Matokeo Muhimu</a:t>
            </a:r>
          </a:p>
        </p:txBody>
      </p:sp>
      <p:sp>
        <p:nvSpPr>
          <p:cNvPr id="34819" name="Text Box 5"/>
          <p:cNvSpPr txBox="1">
            <a:spLocks noChangeArrowheads="1"/>
          </p:cNvSpPr>
          <p:nvPr/>
        </p:nvSpPr>
        <p:spPr bwMode="auto">
          <a:xfrm>
            <a:off x="0" y="3657600"/>
            <a:ext cx="9144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endParaRPr lang="fr-FR" sz="4400">
              <a:solidFill>
                <a:schemeClr val="tx2"/>
              </a:solidFill>
              <a:latin typeface="Gill Sans Std" pitchFamily="34" charset="0"/>
            </a:endParaRPr>
          </a:p>
        </p:txBody>
      </p:sp>
      <p:sp>
        <p:nvSpPr>
          <p:cNvPr id="2" name="TextBox 1"/>
          <p:cNvSpPr txBox="1"/>
          <p:nvPr/>
        </p:nvSpPr>
        <p:spPr>
          <a:xfrm>
            <a:off x="152400" y="762000"/>
            <a:ext cx="8763000" cy="4708525"/>
          </a:xfrm>
          <a:prstGeom prst="rect">
            <a:avLst/>
          </a:prstGeom>
          <a:noFill/>
        </p:spPr>
        <p:txBody>
          <a:bodyPr>
            <a:spAutoFit/>
          </a:bodyPr>
          <a:lstStyle/>
          <a:p>
            <a:pPr marL="285750" indent="-285750">
              <a:buFont typeface="Arial" pitchFamily="34" charset="0"/>
              <a:buChar char="•"/>
              <a:defRPr/>
            </a:pPr>
            <a:r>
              <a:rPr lang="en-US" sz="2000" b="1" dirty="0">
                <a:solidFill>
                  <a:schemeClr val="tx2"/>
                </a:solidFill>
                <a:latin typeface="+mn-lt"/>
                <a:cs typeface="Arial" charset="0"/>
              </a:rPr>
              <a:t>5.1%</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a:t>
            </a:r>
            <a:r>
              <a:rPr lang="en-US" sz="2000" dirty="0" err="1">
                <a:latin typeface="+mn-lt"/>
                <a:cs typeface="Arial" charset="0"/>
              </a:rPr>
              <a:t>watu</a:t>
            </a:r>
            <a:r>
              <a:rPr lang="en-US" sz="2000" dirty="0">
                <a:latin typeface="+mn-lt"/>
                <a:cs typeface="Arial" charset="0"/>
              </a:rPr>
              <a:t> </a:t>
            </a:r>
            <a:r>
              <a:rPr lang="en-US" sz="2000" dirty="0" err="1">
                <a:latin typeface="+mn-lt"/>
                <a:cs typeface="Arial" charset="0"/>
              </a:rPr>
              <a:t>wazima</a:t>
            </a:r>
            <a:r>
              <a:rPr lang="en-US" sz="2000" dirty="0">
                <a:latin typeface="+mn-lt"/>
                <a:cs typeface="Arial" charset="0"/>
              </a:rPr>
              <a:t> </a:t>
            </a:r>
            <a:r>
              <a:rPr lang="en-US" sz="2000" dirty="0" err="1">
                <a:latin typeface="+mn-lt"/>
                <a:cs typeface="Arial" charset="0"/>
              </a:rPr>
              <a:t>nchini</a:t>
            </a:r>
            <a:r>
              <a:rPr lang="en-US" sz="2000" dirty="0">
                <a:latin typeface="+mn-lt"/>
                <a:cs typeface="Arial" charset="0"/>
              </a:rPr>
              <a:t> Tanzania </a:t>
            </a:r>
            <a:r>
              <a:rPr lang="en-US" sz="2000" dirty="0" err="1">
                <a:latin typeface="+mn-lt"/>
                <a:cs typeface="Arial" charset="0"/>
              </a:rPr>
              <a:t>wenye</a:t>
            </a:r>
            <a:r>
              <a:rPr lang="en-US" sz="2000" dirty="0">
                <a:latin typeface="+mn-lt"/>
                <a:cs typeface="Arial" charset="0"/>
              </a:rPr>
              <a:t> </a:t>
            </a:r>
            <a:r>
              <a:rPr lang="en-US" sz="2000" dirty="0" err="1">
                <a:latin typeface="+mn-lt"/>
                <a:cs typeface="Arial" charset="0"/>
              </a:rPr>
              <a:t>miaka</a:t>
            </a:r>
            <a:r>
              <a:rPr lang="en-US" sz="2000" dirty="0">
                <a:latin typeface="+mn-lt"/>
                <a:cs typeface="Arial" charset="0"/>
              </a:rPr>
              <a:t> 15-49 </a:t>
            </a:r>
            <a:r>
              <a:rPr lang="en-US" sz="2000" b="1" dirty="0" err="1">
                <a:solidFill>
                  <a:schemeClr val="tx2"/>
                </a:solidFill>
                <a:latin typeface="+mn-lt"/>
                <a:cs typeface="Arial" charset="0"/>
              </a:rPr>
              <a:t>wana</a:t>
            </a:r>
            <a:r>
              <a:rPr lang="en-US" sz="2000" b="1" dirty="0">
                <a:solidFill>
                  <a:schemeClr val="tx2"/>
                </a:solidFill>
                <a:latin typeface="+mn-lt"/>
                <a:cs typeface="Arial" charset="0"/>
              </a:rPr>
              <a:t> </a:t>
            </a:r>
            <a:r>
              <a:rPr lang="en-US" sz="2000" b="1" dirty="0" err="1">
                <a:solidFill>
                  <a:schemeClr val="tx2"/>
                </a:solidFill>
                <a:latin typeface="+mn-lt"/>
                <a:cs typeface="Arial" charset="0"/>
              </a:rPr>
              <a:t>maambukizi</a:t>
            </a:r>
            <a:r>
              <a:rPr lang="en-US" sz="2000" b="1" dirty="0">
                <a:solidFill>
                  <a:schemeClr val="tx2"/>
                </a:solidFill>
                <a:latin typeface="+mn-lt"/>
                <a:cs typeface="Arial" charset="0"/>
              </a:rPr>
              <a:t> </a:t>
            </a:r>
            <a:r>
              <a:rPr lang="en-US" sz="2000" b="1" dirty="0" err="1">
                <a:solidFill>
                  <a:schemeClr val="tx2"/>
                </a:solidFill>
                <a:latin typeface="+mn-lt"/>
                <a:cs typeface="Arial" charset="0"/>
              </a:rPr>
              <a:t>ya</a:t>
            </a:r>
            <a:r>
              <a:rPr lang="en-US" sz="2000" b="1" dirty="0">
                <a:solidFill>
                  <a:schemeClr val="tx2"/>
                </a:solidFill>
                <a:latin typeface="+mn-lt"/>
                <a:cs typeface="Arial" charset="0"/>
              </a:rPr>
              <a:t> VVU</a:t>
            </a:r>
            <a:r>
              <a:rPr lang="en-US" sz="2000" dirty="0">
                <a:latin typeface="+mn-lt"/>
                <a:cs typeface="Arial" charset="0"/>
              </a:rPr>
              <a:t>.</a:t>
            </a:r>
          </a:p>
          <a:p>
            <a:pPr marL="285750" indent="-285750">
              <a:buFont typeface="Arial" pitchFamily="34" charset="0"/>
              <a:buChar char="•"/>
              <a:defRPr/>
            </a:pPr>
            <a:r>
              <a:rPr lang="en-US" sz="2000" b="1" dirty="0">
                <a:solidFill>
                  <a:schemeClr val="tx2"/>
                </a:solidFill>
                <a:latin typeface="+mn-lt"/>
                <a:cs typeface="Arial" charset="0"/>
              </a:rPr>
              <a:t>6.2%</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a:t>
            </a:r>
            <a:r>
              <a:rPr lang="en-US" sz="2000" dirty="0" err="1">
                <a:latin typeface="+mn-lt"/>
                <a:cs typeface="Arial" charset="0"/>
              </a:rPr>
              <a:t>wanawake</a:t>
            </a:r>
            <a:r>
              <a:rPr lang="en-US" sz="2000" dirty="0">
                <a:latin typeface="+mn-lt"/>
                <a:cs typeface="Arial" charset="0"/>
              </a:rPr>
              <a:t> </a:t>
            </a:r>
            <a:r>
              <a:rPr lang="en-US" sz="2000" dirty="0" err="1">
                <a:latin typeface="+mn-lt"/>
                <a:cs typeface="Arial" charset="0"/>
              </a:rPr>
              <a:t>na</a:t>
            </a:r>
            <a:r>
              <a:rPr lang="en-US" sz="2000" dirty="0">
                <a:latin typeface="+mn-lt"/>
                <a:cs typeface="Arial" charset="0"/>
              </a:rPr>
              <a:t> </a:t>
            </a:r>
            <a:r>
              <a:rPr lang="en-US" sz="2000" b="1" dirty="0">
                <a:solidFill>
                  <a:schemeClr val="tx2"/>
                </a:solidFill>
                <a:latin typeface="+mn-lt"/>
                <a:cs typeface="Arial" charset="0"/>
              </a:rPr>
              <a:t>3.8%</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a:t>
            </a:r>
            <a:r>
              <a:rPr lang="en-US" sz="2000" dirty="0" err="1">
                <a:latin typeface="+mn-lt"/>
                <a:cs typeface="Arial" charset="0"/>
              </a:rPr>
              <a:t>wanaume</a:t>
            </a:r>
            <a:r>
              <a:rPr lang="en-US" sz="2000" dirty="0">
                <a:latin typeface="+mn-lt"/>
                <a:cs typeface="Arial" charset="0"/>
              </a:rPr>
              <a:t> </a:t>
            </a:r>
            <a:r>
              <a:rPr lang="en-US" sz="2000" b="1" dirty="0" err="1">
                <a:solidFill>
                  <a:schemeClr val="tx2"/>
                </a:solidFill>
                <a:latin typeface="+mn-lt"/>
                <a:cs typeface="Arial" charset="0"/>
              </a:rPr>
              <a:t>wana</a:t>
            </a:r>
            <a:r>
              <a:rPr lang="en-US" sz="2000" b="1" dirty="0">
                <a:solidFill>
                  <a:schemeClr val="tx2"/>
                </a:solidFill>
                <a:latin typeface="+mn-lt"/>
                <a:cs typeface="Arial" charset="0"/>
              </a:rPr>
              <a:t> </a:t>
            </a:r>
            <a:r>
              <a:rPr lang="en-US" sz="2000" b="1" dirty="0" err="1">
                <a:solidFill>
                  <a:schemeClr val="tx2"/>
                </a:solidFill>
                <a:latin typeface="+mn-lt"/>
                <a:cs typeface="Arial" charset="0"/>
              </a:rPr>
              <a:t>maambukizi</a:t>
            </a:r>
            <a:r>
              <a:rPr lang="en-US" sz="2000" b="1" dirty="0">
                <a:solidFill>
                  <a:schemeClr val="tx2"/>
                </a:solidFill>
                <a:latin typeface="+mn-lt"/>
                <a:cs typeface="Arial" charset="0"/>
              </a:rPr>
              <a:t> </a:t>
            </a:r>
            <a:r>
              <a:rPr lang="en-US" sz="2000" b="1" dirty="0" err="1">
                <a:solidFill>
                  <a:schemeClr val="tx2"/>
                </a:solidFill>
                <a:latin typeface="+mn-lt"/>
                <a:cs typeface="Arial" charset="0"/>
              </a:rPr>
              <a:t>ya</a:t>
            </a:r>
            <a:r>
              <a:rPr lang="en-US" sz="2000" b="1" dirty="0">
                <a:solidFill>
                  <a:schemeClr val="tx2"/>
                </a:solidFill>
                <a:latin typeface="+mn-lt"/>
                <a:cs typeface="Arial" charset="0"/>
              </a:rPr>
              <a:t> VVU</a:t>
            </a:r>
            <a:r>
              <a:rPr lang="en-US" sz="2000" dirty="0">
                <a:latin typeface="+mn-lt"/>
                <a:cs typeface="Arial" charset="0"/>
              </a:rPr>
              <a:t>.</a:t>
            </a:r>
          </a:p>
          <a:p>
            <a:pPr marL="285750" indent="-285750">
              <a:buFont typeface="Arial" pitchFamily="34" charset="0"/>
              <a:buChar char="•"/>
              <a:defRPr/>
            </a:pPr>
            <a:r>
              <a:rPr lang="en-US" sz="2000" b="1" dirty="0" err="1">
                <a:solidFill>
                  <a:schemeClr val="tx2"/>
                </a:solidFill>
                <a:latin typeface="+mn-lt"/>
                <a:cs typeface="Arial" charset="0"/>
              </a:rPr>
              <a:t>Kiwango</a:t>
            </a:r>
            <a:r>
              <a:rPr lang="en-US" sz="2000" b="1" dirty="0">
                <a:solidFill>
                  <a:schemeClr val="tx2"/>
                </a:solidFill>
                <a:latin typeface="+mn-lt"/>
                <a:cs typeface="Arial" charset="0"/>
              </a:rPr>
              <a:t> cha </a:t>
            </a:r>
            <a:r>
              <a:rPr lang="en-US" sz="2000" b="1" dirty="0" err="1">
                <a:solidFill>
                  <a:schemeClr val="tx2"/>
                </a:solidFill>
                <a:latin typeface="+mn-lt"/>
                <a:cs typeface="Arial" charset="0"/>
              </a:rPr>
              <a:t>maambukizi</a:t>
            </a:r>
            <a:r>
              <a:rPr lang="en-US" sz="2000" b="1" dirty="0">
                <a:solidFill>
                  <a:schemeClr val="tx2"/>
                </a:solidFill>
                <a:latin typeface="+mn-lt"/>
                <a:cs typeface="Arial" charset="0"/>
              </a:rPr>
              <a:t> </a:t>
            </a:r>
            <a:r>
              <a:rPr lang="en-US" sz="2000" b="1" dirty="0" err="1">
                <a:solidFill>
                  <a:schemeClr val="tx2"/>
                </a:solidFill>
                <a:latin typeface="+mn-lt"/>
                <a:cs typeface="Arial" charset="0"/>
              </a:rPr>
              <a:t>ya</a:t>
            </a:r>
            <a:r>
              <a:rPr lang="en-US" sz="2000" b="1" dirty="0">
                <a:solidFill>
                  <a:schemeClr val="tx2"/>
                </a:solidFill>
                <a:latin typeface="+mn-lt"/>
                <a:cs typeface="Arial" charset="0"/>
              </a:rPr>
              <a:t> VVU </a:t>
            </a:r>
            <a:r>
              <a:rPr lang="en-US" sz="2000" dirty="0" err="1">
                <a:latin typeface="+mn-lt"/>
                <a:cs typeface="Arial" charset="0"/>
              </a:rPr>
              <a:t>miongoni</a:t>
            </a:r>
            <a:r>
              <a:rPr lang="en-US" sz="2000" dirty="0">
                <a:latin typeface="+mn-lt"/>
                <a:cs typeface="Arial" charset="0"/>
              </a:rPr>
              <a:t> </a:t>
            </a:r>
            <a:r>
              <a:rPr lang="en-US" sz="2000" dirty="0" err="1">
                <a:latin typeface="+mn-lt"/>
                <a:cs typeface="Arial" charset="0"/>
              </a:rPr>
              <a:t>mwa</a:t>
            </a:r>
            <a:r>
              <a:rPr lang="en-US" sz="2000" dirty="0">
                <a:latin typeface="+mn-lt"/>
                <a:cs typeface="Arial" charset="0"/>
              </a:rPr>
              <a:t> </a:t>
            </a:r>
            <a:r>
              <a:rPr lang="en-US" sz="2000" dirty="0" err="1">
                <a:latin typeface="+mn-lt"/>
                <a:cs typeface="Arial" charset="0"/>
              </a:rPr>
              <a:t>wanawake</a:t>
            </a:r>
            <a:r>
              <a:rPr lang="en-US" sz="2000" dirty="0">
                <a:latin typeface="+mn-lt"/>
                <a:cs typeface="Arial" charset="0"/>
              </a:rPr>
              <a:t> </a:t>
            </a:r>
            <a:r>
              <a:rPr lang="en-US" sz="2000" dirty="0" err="1">
                <a:latin typeface="+mn-lt"/>
                <a:cs typeface="Arial" charset="0"/>
              </a:rPr>
              <a:t>na</a:t>
            </a:r>
            <a:r>
              <a:rPr lang="en-US" sz="2000" dirty="0">
                <a:latin typeface="+mn-lt"/>
                <a:cs typeface="Arial" charset="0"/>
              </a:rPr>
              <a:t> </a:t>
            </a:r>
            <a:r>
              <a:rPr lang="en-US" sz="2000" dirty="0" err="1">
                <a:latin typeface="+mn-lt"/>
                <a:cs typeface="Arial" charset="0"/>
              </a:rPr>
              <a:t>wanaume</a:t>
            </a:r>
            <a:r>
              <a:rPr lang="en-US" sz="2000" dirty="0">
                <a:latin typeface="+mn-lt"/>
                <a:cs typeface="Arial" charset="0"/>
              </a:rPr>
              <a:t> </a:t>
            </a:r>
            <a:r>
              <a:rPr lang="en-US" sz="2000" b="1" dirty="0" err="1">
                <a:solidFill>
                  <a:schemeClr val="tx2"/>
                </a:solidFill>
                <a:latin typeface="+mn-lt"/>
                <a:cs typeface="Arial" charset="0"/>
              </a:rPr>
              <a:t>kimepungua</a:t>
            </a:r>
            <a:r>
              <a:rPr lang="en-US" sz="2000" b="1" dirty="0">
                <a:solidFill>
                  <a:schemeClr val="tx2"/>
                </a:solidFill>
                <a:latin typeface="+mn-lt"/>
                <a:cs typeface="Arial" charset="0"/>
              </a:rPr>
              <a:t> </a:t>
            </a:r>
            <a:r>
              <a:rPr lang="en-US" sz="2000" dirty="0" err="1">
                <a:latin typeface="+mn-lt"/>
                <a:cs typeface="Arial" charset="0"/>
              </a:rPr>
              <a:t>kutoka</a:t>
            </a:r>
            <a:r>
              <a:rPr lang="en-US" sz="2000" dirty="0">
                <a:latin typeface="+mn-lt"/>
                <a:cs typeface="Arial" charset="0"/>
              </a:rPr>
              <a:t> 5.7% </a:t>
            </a:r>
            <a:r>
              <a:rPr lang="en-US" sz="2000" dirty="0" err="1">
                <a:latin typeface="+mn-lt"/>
                <a:cs typeface="Arial" charset="0"/>
              </a:rPr>
              <a:t>katika</a:t>
            </a:r>
            <a:r>
              <a:rPr lang="en-US" sz="2000" dirty="0">
                <a:latin typeface="+mn-lt"/>
                <a:cs typeface="Arial" charset="0"/>
              </a:rPr>
              <a:t> THMIS 2007-08 </a:t>
            </a:r>
            <a:r>
              <a:rPr lang="en-US" sz="2000" dirty="0" err="1">
                <a:latin typeface="+mn-lt"/>
                <a:cs typeface="Arial" charset="0"/>
              </a:rPr>
              <a:t>hadi</a:t>
            </a:r>
            <a:r>
              <a:rPr lang="en-US" sz="2000" dirty="0">
                <a:latin typeface="+mn-lt"/>
                <a:cs typeface="Arial" charset="0"/>
              </a:rPr>
              <a:t> 5.1% </a:t>
            </a:r>
            <a:r>
              <a:rPr lang="en-US" sz="2000" dirty="0" err="1">
                <a:latin typeface="+mn-lt"/>
                <a:cs typeface="Arial" charset="0"/>
              </a:rPr>
              <a:t>katika</a:t>
            </a:r>
            <a:r>
              <a:rPr lang="en-US" sz="2000" dirty="0">
                <a:latin typeface="+mn-lt"/>
                <a:cs typeface="Arial" charset="0"/>
              </a:rPr>
              <a:t> THMIS 2011-12.</a:t>
            </a:r>
          </a:p>
          <a:p>
            <a:pPr marL="285750" indent="-285750">
              <a:buFont typeface="Arial" pitchFamily="34" charset="0"/>
              <a:buChar char="•"/>
              <a:defRPr/>
            </a:pPr>
            <a:r>
              <a:rPr lang="en-US" sz="2000" b="1" dirty="0">
                <a:solidFill>
                  <a:schemeClr val="tx2"/>
                </a:solidFill>
                <a:latin typeface="+mn-lt"/>
                <a:cs typeface="Arial" charset="0"/>
              </a:rPr>
              <a:t>Tanzania Bara</a:t>
            </a:r>
            <a:r>
              <a:rPr lang="en-US" sz="2000" dirty="0">
                <a:latin typeface="+mn-lt"/>
                <a:cs typeface="Arial" charset="0"/>
              </a:rPr>
              <a:t>, </a:t>
            </a:r>
            <a:r>
              <a:rPr lang="en-US" sz="2000" dirty="0" err="1">
                <a:latin typeface="+mn-lt"/>
                <a:cs typeface="Arial" charset="0"/>
              </a:rPr>
              <a:t>kupungua</a:t>
            </a:r>
            <a:r>
              <a:rPr lang="en-US" sz="2000" dirty="0">
                <a:latin typeface="+mn-lt"/>
                <a:cs typeface="Arial" charset="0"/>
              </a:rPr>
              <a:t> </a:t>
            </a:r>
            <a:r>
              <a:rPr lang="en-US" sz="2000" dirty="0" err="1">
                <a:latin typeface="+mn-lt"/>
                <a:cs typeface="Arial" charset="0"/>
              </a:rPr>
              <a:t>kwa</a:t>
            </a:r>
            <a:r>
              <a:rPr lang="en-US" sz="2000" dirty="0">
                <a:latin typeface="+mn-lt"/>
                <a:cs typeface="Arial" charset="0"/>
              </a:rPr>
              <a:t> </a:t>
            </a:r>
            <a:r>
              <a:rPr lang="en-US" sz="2000" dirty="0" err="1">
                <a:latin typeface="+mn-lt"/>
                <a:cs typeface="Arial" charset="0"/>
              </a:rPr>
              <a:t>kiwango</a:t>
            </a:r>
            <a:r>
              <a:rPr lang="en-US" sz="2000" dirty="0">
                <a:latin typeface="+mn-lt"/>
                <a:cs typeface="Arial" charset="0"/>
              </a:rPr>
              <a:t> cha </a:t>
            </a:r>
            <a:r>
              <a:rPr lang="en-US" sz="2000" dirty="0" err="1">
                <a:latin typeface="+mn-lt"/>
                <a:cs typeface="Arial" charset="0"/>
              </a:rPr>
              <a:t>maambukizi</a:t>
            </a:r>
            <a:r>
              <a:rPr lang="en-US" sz="2000" dirty="0">
                <a:latin typeface="+mn-lt"/>
                <a:cs typeface="Arial" charset="0"/>
              </a:rPr>
              <a:t> </a:t>
            </a:r>
            <a:r>
              <a:rPr lang="en-US" sz="2000" dirty="0" err="1">
                <a:latin typeface="+mn-lt"/>
                <a:cs typeface="Arial" charset="0"/>
              </a:rPr>
              <a:t>kati</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a:t>
            </a:r>
            <a:r>
              <a:rPr lang="en-US" sz="2000" dirty="0" err="1">
                <a:latin typeface="+mn-lt"/>
                <a:cs typeface="Arial" charset="0"/>
              </a:rPr>
              <a:t>mwaka</a:t>
            </a:r>
            <a:r>
              <a:rPr lang="en-US" sz="2000" dirty="0">
                <a:latin typeface="+mn-lt"/>
                <a:cs typeface="Arial" charset="0"/>
              </a:rPr>
              <a:t> 2003-04 </a:t>
            </a:r>
            <a:r>
              <a:rPr lang="en-US" sz="2000" dirty="0" err="1">
                <a:latin typeface="+mn-lt"/>
                <a:cs typeface="Arial" charset="0"/>
              </a:rPr>
              <a:t>na</a:t>
            </a:r>
            <a:r>
              <a:rPr lang="en-US" sz="2000" dirty="0">
                <a:latin typeface="+mn-lt"/>
                <a:cs typeface="Arial" charset="0"/>
              </a:rPr>
              <a:t> 2011-12 </a:t>
            </a:r>
            <a:r>
              <a:rPr lang="en-US" sz="2000" dirty="0" err="1">
                <a:latin typeface="+mn-lt"/>
                <a:cs typeface="Arial" charset="0"/>
              </a:rPr>
              <a:t>ni</a:t>
            </a:r>
            <a:r>
              <a:rPr lang="en-US" sz="2000" dirty="0">
                <a:latin typeface="+mn-lt"/>
                <a:cs typeface="Arial" charset="0"/>
              </a:rPr>
              <a:t> </a:t>
            </a:r>
            <a:r>
              <a:rPr lang="en-US" sz="2000" dirty="0" err="1">
                <a:latin typeface="+mn-lt"/>
                <a:cs typeface="Arial" charset="0"/>
              </a:rPr>
              <a:t>kikubwa</a:t>
            </a:r>
            <a:r>
              <a:rPr lang="en-US" sz="2000" dirty="0">
                <a:latin typeface="+mn-lt"/>
                <a:cs typeface="Arial" charset="0"/>
              </a:rPr>
              <a:t> (7.0%) </a:t>
            </a:r>
            <a:r>
              <a:rPr lang="en-US" sz="2000" dirty="0" err="1">
                <a:latin typeface="+mn-lt"/>
                <a:cs typeface="Arial" charset="0"/>
              </a:rPr>
              <a:t>dhidi</a:t>
            </a:r>
            <a:r>
              <a:rPr lang="en-US" sz="2000" dirty="0">
                <a:latin typeface="+mn-lt"/>
                <a:cs typeface="Arial" charset="0"/>
              </a:rPr>
              <a:t> </a:t>
            </a:r>
            <a:r>
              <a:rPr lang="en-US" sz="2000" dirty="0" err="1">
                <a:latin typeface="+mn-lt"/>
                <a:cs typeface="Arial" charset="0"/>
              </a:rPr>
              <a:t>ya</a:t>
            </a:r>
            <a:r>
              <a:rPr lang="en-US" sz="2000">
                <a:latin typeface="+mn-lt"/>
                <a:cs typeface="Arial" charset="0"/>
              </a:rPr>
              <a:t> (5.3</a:t>
            </a:r>
            <a:r>
              <a:rPr lang="en-US" sz="2000" dirty="0">
                <a:latin typeface="+mn-lt"/>
                <a:cs typeface="Arial" charset="0"/>
              </a:rPr>
              <a:t>%). </a:t>
            </a:r>
            <a:r>
              <a:rPr lang="en-US" sz="2000" dirty="0" err="1">
                <a:latin typeface="+mn-lt"/>
                <a:cs typeface="Arial" charset="0"/>
              </a:rPr>
              <a:t>Zaidi</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a:t>
            </a:r>
            <a:r>
              <a:rPr lang="en-US" sz="2000" dirty="0" err="1">
                <a:latin typeface="+mn-lt"/>
                <a:cs typeface="Arial" charset="0"/>
              </a:rPr>
              <a:t>hayo</a:t>
            </a:r>
            <a:r>
              <a:rPr lang="en-US" sz="2000" dirty="0">
                <a:latin typeface="+mn-lt"/>
                <a:cs typeface="Arial" charset="0"/>
              </a:rPr>
              <a:t>, </a:t>
            </a:r>
            <a:r>
              <a:rPr lang="en-US" sz="2000" dirty="0" err="1">
                <a:latin typeface="+mn-lt"/>
                <a:cs typeface="Arial" charset="0"/>
              </a:rPr>
              <a:t>kiwango</a:t>
            </a:r>
            <a:r>
              <a:rPr lang="en-US" sz="2000" dirty="0">
                <a:latin typeface="+mn-lt"/>
                <a:cs typeface="Arial" charset="0"/>
              </a:rPr>
              <a:t> cha </a:t>
            </a:r>
            <a:r>
              <a:rPr lang="en-US" sz="2000" dirty="0" err="1">
                <a:latin typeface="+mn-lt"/>
                <a:cs typeface="Arial" charset="0"/>
              </a:rPr>
              <a:t>kupungua</a:t>
            </a:r>
            <a:r>
              <a:rPr lang="en-US" sz="2000" dirty="0">
                <a:latin typeface="+mn-lt"/>
                <a:cs typeface="Arial" charset="0"/>
              </a:rPr>
              <a:t> </a:t>
            </a:r>
            <a:r>
              <a:rPr lang="en-US" sz="2000" dirty="0" err="1">
                <a:latin typeface="+mn-lt"/>
                <a:cs typeface="Arial" charset="0"/>
              </a:rPr>
              <a:t>kwa</a:t>
            </a:r>
            <a:r>
              <a:rPr lang="en-US" sz="2000" dirty="0">
                <a:latin typeface="+mn-lt"/>
                <a:cs typeface="Arial" charset="0"/>
              </a:rPr>
              <a:t> </a:t>
            </a:r>
            <a:r>
              <a:rPr lang="en-US" sz="2000" dirty="0" err="1">
                <a:latin typeface="+mn-lt"/>
                <a:cs typeface="Arial" charset="0"/>
              </a:rPr>
              <a:t>maambukizi</a:t>
            </a:r>
            <a:r>
              <a:rPr lang="en-US" sz="2000" dirty="0">
                <a:latin typeface="+mn-lt"/>
                <a:cs typeface="Arial" charset="0"/>
              </a:rPr>
              <a:t> </a:t>
            </a:r>
            <a:r>
              <a:rPr lang="en-US" sz="2000" dirty="0" err="1">
                <a:latin typeface="+mn-lt"/>
                <a:cs typeface="Arial" charset="0"/>
              </a:rPr>
              <a:t>ni</a:t>
            </a:r>
            <a:r>
              <a:rPr lang="en-US" sz="2000" dirty="0">
                <a:latin typeface="+mn-lt"/>
                <a:cs typeface="Arial" charset="0"/>
              </a:rPr>
              <a:t> </a:t>
            </a:r>
            <a:r>
              <a:rPr lang="en-US" sz="2000" dirty="0" err="1">
                <a:latin typeface="+mn-lt"/>
                <a:cs typeface="Arial" charset="0"/>
              </a:rPr>
              <a:t>kikubwa</a:t>
            </a:r>
            <a:r>
              <a:rPr lang="en-US" sz="2000" dirty="0">
                <a:latin typeface="+mn-lt"/>
                <a:cs typeface="Arial" charset="0"/>
              </a:rPr>
              <a:t> </a:t>
            </a:r>
            <a:r>
              <a:rPr lang="en-US" sz="2000" dirty="0" err="1">
                <a:latin typeface="+mn-lt"/>
                <a:cs typeface="Arial" charset="0"/>
              </a:rPr>
              <a:t>miongoni</a:t>
            </a:r>
            <a:r>
              <a:rPr lang="en-US" sz="2000" dirty="0">
                <a:latin typeface="+mn-lt"/>
                <a:cs typeface="Arial" charset="0"/>
              </a:rPr>
              <a:t> </a:t>
            </a:r>
            <a:r>
              <a:rPr lang="en-US" sz="2000" dirty="0" err="1">
                <a:latin typeface="+mn-lt"/>
                <a:cs typeface="Arial" charset="0"/>
              </a:rPr>
              <a:t>mwa</a:t>
            </a:r>
            <a:r>
              <a:rPr lang="en-US" sz="2000" dirty="0">
                <a:latin typeface="+mn-lt"/>
                <a:cs typeface="Arial" charset="0"/>
              </a:rPr>
              <a:t> </a:t>
            </a:r>
            <a:r>
              <a:rPr lang="en-US" sz="2000" dirty="0" err="1">
                <a:latin typeface="+mn-lt"/>
                <a:cs typeface="Arial" charset="0"/>
              </a:rPr>
              <a:t>wanaume</a:t>
            </a:r>
            <a:r>
              <a:rPr lang="en-US" sz="2000" dirty="0">
                <a:latin typeface="+mn-lt"/>
                <a:cs typeface="Arial" charset="0"/>
              </a:rPr>
              <a:t> (6.3% </a:t>
            </a:r>
            <a:r>
              <a:rPr lang="en-US" sz="2000" dirty="0" err="1">
                <a:latin typeface="+mn-lt"/>
                <a:cs typeface="Arial" charset="0"/>
              </a:rPr>
              <a:t>dhidi</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3.9%).</a:t>
            </a:r>
          </a:p>
          <a:p>
            <a:pPr marL="285750" indent="-285750">
              <a:buFont typeface="Arial" pitchFamily="34" charset="0"/>
              <a:buChar char="•"/>
              <a:defRPr/>
            </a:pPr>
            <a:r>
              <a:rPr lang="en-US" sz="2000" dirty="0" err="1">
                <a:latin typeface="+mn-lt"/>
                <a:cs typeface="Arial" charset="0"/>
              </a:rPr>
              <a:t>Kiwango</a:t>
            </a:r>
            <a:r>
              <a:rPr lang="en-US" sz="2000" dirty="0">
                <a:latin typeface="+mn-lt"/>
                <a:cs typeface="Arial" charset="0"/>
              </a:rPr>
              <a:t> cha </a:t>
            </a:r>
            <a:r>
              <a:rPr lang="en-US" sz="2000" dirty="0" err="1">
                <a:latin typeface="+mn-lt"/>
                <a:cs typeface="Arial" charset="0"/>
              </a:rPr>
              <a:t>maambukizi</a:t>
            </a:r>
            <a:r>
              <a:rPr lang="en-US" sz="2000" dirty="0">
                <a:latin typeface="+mn-lt"/>
                <a:cs typeface="Arial" charset="0"/>
              </a:rPr>
              <a:t> </a:t>
            </a:r>
            <a:r>
              <a:rPr lang="en-US" sz="2000" dirty="0" err="1">
                <a:latin typeface="+mn-lt"/>
                <a:cs typeface="Arial" charset="0"/>
              </a:rPr>
              <a:t>ya</a:t>
            </a:r>
            <a:r>
              <a:rPr lang="en-US" sz="2000" dirty="0">
                <a:latin typeface="+mn-lt"/>
                <a:cs typeface="Arial" charset="0"/>
              </a:rPr>
              <a:t> VVU </a:t>
            </a:r>
            <a:r>
              <a:rPr lang="en-US" sz="2000" b="1" dirty="0" err="1">
                <a:solidFill>
                  <a:schemeClr val="tx2"/>
                </a:solidFill>
                <a:latin typeface="+mn-lt"/>
                <a:cs typeface="Arial" charset="0"/>
              </a:rPr>
              <a:t>ni</a:t>
            </a:r>
            <a:r>
              <a:rPr lang="en-US" sz="2000" b="1" dirty="0">
                <a:solidFill>
                  <a:schemeClr val="tx2"/>
                </a:solidFill>
                <a:latin typeface="+mn-lt"/>
                <a:cs typeface="Arial" charset="0"/>
              </a:rPr>
              <a:t> </a:t>
            </a:r>
            <a:r>
              <a:rPr lang="en-US" sz="2000" b="1" dirty="0" err="1">
                <a:solidFill>
                  <a:schemeClr val="tx2"/>
                </a:solidFill>
                <a:latin typeface="+mn-lt"/>
                <a:cs typeface="Arial" charset="0"/>
              </a:rPr>
              <a:t>kikubwa</a:t>
            </a:r>
            <a:r>
              <a:rPr lang="en-US" sz="2000" b="1" dirty="0">
                <a:solidFill>
                  <a:schemeClr val="tx2"/>
                </a:solidFill>
                <a:latin typeface="+mn-lt"/>
                <a:cs typeface="Arial" charset="0"/>
              </a:rPr>
              <a:t> </a:t>
            </a:r>
            <a:r>
              <a:rPr lang="en-US" sz="2000" b="1" dirty="0" err="1">
                <a:solidFill>
                  <a:schemeClr val="tx2"/>
                </a:solidFill>
                <a:latin typeface="+mn-lt"/>
                <a:cs typeface="Arial" charset="0"/>
              </a:rPr>
              <a:t>zaidi</a:t>
            </a:r>
            <a:r>
              <a:rPr lang="en-US" sz="2000" b="1" dirty="0">
                <a:solidFill>
                  <a:schemeClr val="tx2"/>
                </a:solidFill>
                <a:latin typeface="+mn-lt"/>
                <a:cs typeface="Arial" charset="0"/>
              </a:rPr>
              <a:t> </a:t>
            </a:r>
            <a:r>
              <a:rPr lang="en-US" sz="2000" b="1" dirty="0" err="1">
                <a:solidFill>
                  <a:schemeClr val="tx2"/>
                </a:solidFill>
                <a:latin typeface="+mn-lt"/>
                <a:cs typeface="Arial" charset="0"/>
              </a:rPr>
              <a:t>mijini</a:t>
            </a:r>
            <a:r>
              <a:rPr lang="en-US" sz="2000" b="1" dirty="0">
                <a:latin typeface="+mn-lt"/>
                <a:cs typeface="Arial" charset="0"/>
              </a:rPr>
              <a:t>;</a:t>
            </a:r>
            <a:r>
              <a:rPr lang="en-US" sz="2000" b="1" dirty="0">
                <a:solidFill>
                  <a:schemeClr val="bg2"/>
                </a:solidFill>
                <a:latin typeface="+mn-lt"/>
                <a:cs typeface="Arial" charset="0"/>
              </a:rPr>
              <a:t> </a:t>
            </a:r>
            <a:r>
              <a:rPr lang="en-US" sz="2000" dirty="0" err="1">
                <a:latin typeface="+mn-lt"/>
                <a:cs typeface="Arial" charset="0"/>
              </a:rPr>
              <a:t>kwa</a:t>
            </a:r>
            <a:r>
              <a:rPr lang="en-US" sz="2000" dirty="0">
                <a:latin typeface="+mn-lt"/>
                <a:cs typeface="Arial" charset="0"/>
              </a:rPr>
              <a:t> </a:t>
            </a:r>
            <a:r>
              <a:rPr lang="en-US" sz="2000" b="1" dirty="0" err="1">
                <a:solidFill>
                  <a:schemeClr val="tx2"/>
                </a:solidFill>
                <a:latin typeface="+mn-lt"/>
                <a:cs typeface="Arial" charset="0"/>
              </a:rPr>
              <a:t>Mkoa</a:t>
            </a:r>
            <a:r>
              <a:rPr lang="en-US" sz="2000" b="1" dirty="0">
                <a:solidFill>
                  <a:schemeClr val="tx2"/>
                </a:solidFill>
                <a:latin typeface="+mn-lt"/>
                <a:cs typeface="Arial" charset="0"/>
              </a:rPr>
              <a:t> </a:t>
            </a:r>
            <a:r>
              <a:rPr lang="en-US" sz="2000" b="1" dirty="0" err="1">
                <a:solidFill>
                  <a:schemeClr val="tx2"/>
                </a:solidFill>
                <a:latin typeface="+mn-lt"/>
                <a:cs typeface="Arial" charset="0"/>
              </a:rPr>
              <a:t>wa</a:t>
            </a:r>
            <a:r>
              <a:rPr lang="en-US" sz="2000" b="1" dirty="0">
                <a:solidFill>
                  <a:schemeClr val="tx2"/>
                </a:solidFill>
                <a:latin typeface="+mn-lt"/>
                <a:cs typeface="Arial" charset="0"/>
              </a:rPr>
              <a:t> </a:t>
            </a:r>
            <a:r>
              <a:rPr lang="en-US" sz="2000" b="1" dirty="0" err="1">
                <a:solidFill>
                  <a:schemeClr val="tx2"/>
                </a:solidFill>
                <a:latin typeface="+mn-lt"/>
                <a:cs typeface="Arial" charset="0"/>
              </a:rPr>
              <a:t>Njombe</a:t>
            </a:r>
            <a:r>
              <a:rPr lang="en-US" sz="2000" dirty="0">
                <a:latin typeface="+mn-lt"/>
                <a:cs typeface="Arial" charset="0"/>
              </a:rPr>
              <a:t>;</a:t>
            </a:r>
            <a:r>
              <a:rPr lang="en-US" sz="2000" b="1" dirty="0">
                <a:solidFill>
                  <a:schemeClr val="bg2"/>
                </a:solidFill>
                <a:latin typeface="+mn-lt"/>
                <a:cs typeface="Arial" charset="0"/>
              </a:rPr>
              <a:t> </a:t>
            </a:r>
            <a:r>
              <a:rPr lang="en-US" sz="2000" dirty="0" err="1">
                <a:latin typeface="+mn-lt"/>
                <a:cs typeface="Arial" charset="0"/>
              </a:rPr>
              <a:t>miongoni</a:t>
            </a:r>
            <a:r>
              <a:rPr lang="en-US" sz="2000" dirty="0">
                <a:latin typeface="+mn-lt"/>
                <a:cs typeface="Arial" charset="0"/>
              </a:rPr>
              <a:t> </a:t>
            </a:r>
            <a:r>
              <a:rPr lang="en-US" sz="2000" b="1" dirty="0" err="1">
                <a:solidFill>
                  <a:schemeClr val="tx2"/>
                </a:solidFill>
                <a:latin typeface="+mn-lt"/>
                <a:cs typeface="Arial" charset="0"/>
              </a:rPr>
              <a:t>mwa</a:t>
            </a:r>
            <a:r>
              <a:rPr lang="en-US" sz="2000" b="1" dirty="0">
                <a:solidFill>
                  <a:schemeClr val="tx2"/>
                </a:solidFill>
                <a:latin typeface="+mn-lt"/>
                <a:cs typeface="Arial" charset="0"/>
              </a:rPr>
              <a:t> </a:t>
            </a:r>
            <a:r>
              <a:rPr lang="en-US" sz="2000" b="1" dirty="0" err="1">
                <a:solidFill>
                  <a:schemeClr val="tx2"/>
                </a:solidFill>
                <a:latin typeface="+mn-lt"/>
                <a:cs typeface="Arial" charset="0"/>
              </a:rPr>
              <a:t>wajane</a:t>
            </a:r>
            <a:r>
              <a:rPr lang="en-US" sz="2000" b="1" dirty="0">
                <a:solidFill>
                  <a:schemeClr val="tx2"/>
                </a:solidFill>
                <a:latin typeface="+mn-lt"/>
                <a:cs typeface="Arial" charset="0"/>
              </a:rPr>
              <a:t>, </a:t>
            </a:r>
            <a:r>
              <a:rPr lang="en-US" sz="2000" b="1" dirty="0" err="1">
                <a:solidFill>
                  <a:schemeClr val="tx2"/>
                </a:solidFill>
                <a:latin typeface="+mn-lt"/>
                <a:cs typeface="Arial" charset="0"/>
              </a:rPr>
              <a:t>waliotalikiana</a:t>
            </a:r>
            <a:r>
              <a:rPr lang="en-US" sz="2000" b="1" dirty="0">
                <a:solidFill>
                  <a:schemeClr val="tx2"/>
                </a:solidFill>
                <a:latin typeface="+mn-lt"/>
                <a:cs typeface="Arial" charset="0"/>
              </a:rPr>
              <a:t>/</a:t>
            </a:r>
            <a:r>
              <a:rPr lang="en-US" sz="2000" b="1" dirty="0" err="1">
                <a:solidFill>
                  <a:schemeClr val="tx2"/>
                </a:solidFill>
                <a:latin typeface="+mn-lt"/>
                <a:cs typeface="Arial" charset="0"/>
              </a:rPr>
              <a:t>waliotengana</a:t>
            </a:r>
            <a:r>
              <a:rPr lang="en-US" sz="2000" b="1" dirty="0">
                <a:solidFill>
                  <a:schemeClr val="tx2"/>
                </a:solidFill>
                <a:latin typeface="+mn-lt"/>
                <a:cs typeface="Arial" charset="0"/>
              </a:rPr>
              <a:t> </a:t>
            </a:r>
            <a:r>
              <a:rPr lang="en-US" sz="2000" b="1" dirty="0" err="1">
                <a:solidFill>
                  <a:schemeClr val="tx2"/>
                </a:solidFill>
                <a:latin typeface="+mn-lt"/>
                <a:cs typeface="Arial" charset="0"/>
              </a:rPr>
              <a:t>na</a:t>
            </a:r>
            <a:r>
              <a:rPr lang="en-US" sz="2000" b="1" dirty="0">
                <a:solidFill>
                  <a:schemeClr val="tx2"/>
                </a:solidFill>
                <a:latin typeface="+mn-lt"/>
                <a:cs typeface="Arial" charset="0"/>
              </a:rPr>
              <a:t> </a:t>
            </a:r>
            <a:r>
              <a:rPr lang="en-US" sz="2000" b="1" dirty="0" err="1">
                <a:solidFill>
                  <a:schemeClr val="tx2"/>
                </a:solidFill>
                <a:latin typeface="+mn-lt"/>
                <a:cs typeface="Arial" charset="0"/>
              </a:rPr>
              <a:t>wenzi</a:t>
            </a:r>
            <a:r>
              <a:rPr lang="en-US" sz="2000" dirty="0">
                <a:latin typeface="+mn-lt"/>
                <a:cs typeface="Arial" charset="0"/>
              </a:rPr>
              <a:t>;</a:t>
            </a:r>
            <a:r>
              <a:rPr lang="en-US" sz="2000" b="1" dirty="0">
                <a:solidFill>
                  <a:schemeClr val="bg2"/>
                </a:solidFill>
                <a:latin typeface="+mn-lt"/>
                <a:cs typeface="Arial" charset="0"/>
              </a:rPr>
              <a:t> </a:t>
            </a:r>
            <a:r>
              <a:rPr lang="en-US" sz="2000" dirty="0" err="1">
                <a:latin typeface="+mn-lt"/>
                <a:cs typeface="Arial" charset="0"/>
              </a:rPr>
              <a:t>na</a:t>
            </a:r>
            <a:r>
              <a:rPr lang="en-US" sz="2000" dirty="0">
                <a:latin typeface="+mn-lt"/>
                <a:cs typeface="Arial" charset="0"/>
              </a:rPr>
              <a:t> </a:t>
            </a:r>
            <a:r>
              <a:rPr lang="en-US" sz="2000" dirty="0" err="1">
                <a:latin typeface="+mn-lt"/>
                <a:cs typeface="Arial" charset="0"/>
              </a:rPr>
              <a:t>miongoni</a:t>
            </a:r>
            <a:r>
              <a:rPr lang="en-US" sz="2000" dirty="0">
                <a:latin typeface="+mn-lt"/>
                <a:cs typeface="Arial" charset="0"/>
              </a:rPr>
              <a:t> </a:t>
            </a:r>
            <a:r>
              <a:rPr lang="en-US" sz="2000" dirty="0" err="1">
                <a:latin typeface="+mn-lt"/>
                <a:cs typeface="Arial" charset="0"/>
              </a:rPr>
              <a:t>mwa</a:t>
            </a:r>
            <a:r>
              <a:rPr lang="en-US" sz="2000" dirty="0">
                <a:latin typeface="+mn-lt"/>
                <a:cs typeface="Arial" charset="0"/>
              </a:rPr>
              <a:t> </a:t>
            </a:r>
            <a:r>
              <a:rPr lang="en-US" sz="2000" b="1" dirty="0" err="1">
                <a:solidFill>
                  <a:schemeClr val="tx2"/>
                </a:solidFill>
                <a:latin typeface="+mn-lt"/>
                <a:cs typeface="Arial" charset="0"/>
              </a:rPr>
              <a:t>wanaume</a:t>
            </a:r>
            <a:r>
              <a:rPr lang="en-US" sz="2000" b="1" dirty="0">
                <a:solidFill>
                  <a:schemeClr val="tx2"/>
                </a:solidFill>
                <a:latin typeface="+mn-lt"/>
                <a:cs typeface="Arial" charset="0"/>
              </a:rPr>
              <a:t> </a:t>
            </a:r>
            <a:r>
              <a:rPr lang="en-US" sz="2000" b="1" dirty="0" err="1">
                <a:solidFill>
                  <a:schemeClr val="tx2"/>
                </a:solidFill>
                <a:latin typeface="+mn-lt"/>
                <a:cs typeface="Arial" charset="0"/>
              </a:rPr>
              <a:t>ambao</a:t>
            </a:r>
            <a:r>
              <a:rPr lang="en-US" sz="2000" b="1" dirty="0">
                <a:solidFill>
                  <a:schemeClr val="tx2"/>
                </a:solidFill>
                <a:latin typeface="+mn-lt"/>
                <a:cs typeface="Arial" charset="0"/>
              </a:rPr>
              <a:t> </a:t>
            </a:r>
            <a:r>
              <a:rPr lang="en-US" sz="2000" b="1" dirty="0" err="1">
                <a:solidFill>
                  <a:schemeClr val="tx2"/>
                </a:solidFill>
                <a:latin typeface="+mn-lt"/>
                <a:cs typeface="Arial" charset="0"/>
              </a:rPr>
              <a:t>hawajatahiriwa</a:t>
            </a:r>
            <a:r>
              <a:rPr lang="en-US" sz="2000" b="1" dirty="0">
                <a:solidFill>
                  <a:schemeClr val="bg2"/>
                </a:solidFill>
                <a:latin typeface="+mn-lt"/>
                <a:cs typeface="Arial" charset="0"/>
              </a:rPr>
              <a:t> </a:t>
            </a:r>
          </a:p>
          <a:p>
            <a:pPr marL="285750" indent="-285750">
              <a:buFont typeface="Arial" pitchFamily="34" charset="0"/>
              <a:buChar char="•"/>
              <a:defRPr/>
            </a:pPr>
            <a:r>
              <a:rPr lang="en-US" sz="2000" b="1" dirty="0">
                <a:solidFill>
                  <a:schemeClr val="tx2"/>
                </a:solidFill>
                <a:latin typeface="+mn-lt"/>
                <a:cs typeface="Arial" charset="0"/>
              </a:rPr>
              <a:t>5%</a:t>
            </a:r>
            <a:r>
              <a:rPr lang="en-US" sz="2000" b="1" dirty="0">
                <a:solidFill>
                  <a:schemeClr val="bg2"/>
                </a:solidFill>
                <a:latin typeface="+mn-lt"/>
                <a:cs typeface="Arial" charset="0"/>
              </a:rPr>
              <a:t> </a:t>
            </a:r>
            <a:r>
              <a:rPr lang="en-US" sz="2000" dirty="0" err="1">
                <a:latin typeface="+mn-lt"/>
                <a:cs typeface="Arial" charset="0"/>
              </a:rPr>
              <a:t>ya</a:t>
            </a:r>
            <a:r>
              <a:rPr lang="en-US" sz="2000" dirty="0">
                <a:latin typeface="+mn-lt"/>
                <a:cs typeface="Arial" charset="0"/>
              </a:rPr>
              <a:t> </a:t>
            </a:r>
            <a:r>
              <a:rPr lang="en-US" sz="2000" dirty="0" err="1">
                <a:latin typeface="+mn-lt"/>
                <a:cs typeface="Arial" charset="0"/>
              </a:rPr>
              <a:t>wenzi</a:t>
            </a:r>
            <a:r>
              <a:rPr lang="en-US" sz="2000" dirty="0">
                <a:latin typeface="+mn-lt"/>
                <a:cs typeface="Arial" charset="0"/>
              </a:rPr>
              <a:t> </a:t>
            </a:r>
            <a:r>
              <a:rPr lang="en-US" sz="2000" dirty="0" err="1">
                <a:latin typeface="+mn-lt"/>
                <a:cs typeface="Arial" charset="0"/>
              </a:rPr>
              <a:t>ni</a:t>
            </a:r>
            <a:r>
              <a:rPr lang="en-US" sz="2000" dirty="0">
                <a:latin typeface="+mn-lt"/>
                <a:cs typeface="Arial" charset="0"/>
              </a:rPr>
              <a:t> wale </a:t>
            </a:r>
            <a:r>
              <a:rPr lang="en-US" sz="2000" dirty="0" err="1">
                <a:latin typeface="+mn-lt"/>
                <a:cs typeface="Arial" charset="0"/>
              </a:rPr>
              <a:t>ambao</a:t>
            </a:r>
            <a:r>
              <a:rPr lang="en-US" sz="2000" dirty="0">
                <a:latin typeface="+mn-lt"/>
                <a:cs typeface="Arial" charset="0"/>
              </a:rPr>
              <a:t> </a:t>
            </a:r>
            <a:r>
              <a:rPr lang="en-US" sz="2000" b="1" dirty="0" err="1">
                <a:solidFill>
                  <a:schemeClr val="tx2"/>
                </a:solidFill>
                <a:latin typeface="+mn-lt"/>
                <a:cs typeface="Arial" charset="0"/>
              </a:rPr>
              <a:t>mmojawapo</a:t>
            </a:r>
            <a:r>
              <a:rPr lang="en-US" sz="2000" b="1" dirty="0">
                <a:solidFill>
                  <a:schemeClr val="tx2"/>
                </a:solidFill>
                <a:latin typeface="+mn-lt"/>
                <a:cs typeface="Arial" charset="0"/>
              </a:rPr>
              <a:t> </a:t>
            </a:r>
            <a:r>
              <a:rPr lang="en-US" sz="2000" b="1" dirty="0" err="1">
                <a:solidFill>
                  <a:schemeClr val="tx2"/>
                </a:solidFill>
                <a:latin typeface="+mn-lt"/>
                <a:cs typeface="Arial" charset="0"/>
              </a:rPr>
              <a:t>ana</a:t>
            </a:r>
            <a:r>
              <a:rPr lang="en-US" sz="2000" b="1" dirty="0">
                <a:solidFill>
                  <a:schemeClr val="tx2"/>
                </a:solidFill>
                <a:latin typeface="+mn-lt"/>
                <a:cs typeface="Arial" charset="0"/>
              </a:rPr>
              <a:t> </a:t>
            </a:r>
            <a:r>
              <a:rPr lang="en-US" sz="2000" b="1" dirty="0" err="1">
                <a:solidFill>
                  <a:schemeClr val="tx2"/>
                </a:solidFill>
                <a:latin typeface="+mn-lt"/>
                <a:cs typeface="Arial" charset="0"/>
              </a:rPr>
              <a:t>maambukizi</a:t>
            </a:r>
            <a:r>
              <a:rPr lang="en-US" sz="2000" b="1" dirty="0">
                <a:solidFill>
                  <a:schemeClr val="tx2"/>
                </a:solidFill>
                <a:latin typeface="+mn-lt"/>
                <a:cs typeface="Arial" charset="0"/>
              </a:rPr>
              <a:t> </a:t>
            </a:r>
            <a:r>
              <a:rPr lang="en-US" sz="2000" b="1" dirty="0" err="1">
                <a:solidFill>
                  <a:schemeClr val="tx2"/>
                </a:solidFill>
                <a:latin typeface="+mn-lt"/>
                <a:cs typeface="Arial" charset="0"/>
              </a:rPr>
              <a:t>ya</a:t>
            </a:r>
            <a:r>
              <a:rPr lang="en-US" sz="2000" b="1" dirty="0">
                <a:solidFill>
                  <a:schemeClr val="tx2"/>
                </a:solidFill>
                <a:latin typeface="+mn-lt"/>
                <a:cs typeface="Arial" charset="0"/>
              </a:rPr>
              <a:t> VVU </a:t>
            </a:r>
            <a:r>
              <a:rPr lang="en-US" sz="2000" b="1" dirty="0" err="1">
                <a:solidFill>
                  <a:schemeClr val="tx2"/>
                </a:solidFill>
                <a:latin typeface="+mn-lt"/>
                <a:cs typeface="Arial" charset="0"/>
              </a:rPr>
              <a:t>mwingine</a:t>
            </a:r>
            <a:r>
              <a:rPr lang="en-US" sz="2000" b="1" dirty="0">
                <a:solidFill>
                  <a:schemeClr val="tx2"/>
                </a:solidFill>
                <a:latin typeface="+mn-lt"/>
                <a:cs typeface="Arial" charset="0"/>
              </a:rPr>
              <a:t> </a:t>
            </a:r>
            <a:r>
              <a:rPr lang="en-US" sz="2000" b="1" dirty="0" err="1">
                <a:solidFill>
                  <a:schemeClr val="tx2"/>
                </a:solidFill>
                <a:latin typeface="+mn-lt"/>
                <a:cs typeface="Arial" charset="0"/>
              </a:rPr>
              <a:t>hana</a:t>
            </a:r>
            <a:r>
              <a:rPr lang="en-US" sz="2000" dirty="0">
                <a:latin typeface="+mn-lt"/>
                <a:cs typeface="Arial" charset="0"/>
              </a:rPr>
              <a:t>.</a:t>
            </a:r>
          </a:p>
        </p:txBody>
      </p:sp>
      <p:sp>
        <p:nvSpPr>
          <p:cNvPr id="5" name="TextBox 4"/>
          <p:cNvSpPr txBox="1"/>
          <p:nvPr/>
        </p:nvSpPr>
        <p:spPr>
          <a:xfrm>
            <a:off x="-15875" y="6242050"/>
            <a:ext cx="9175750" cy="615950"/>
          </a:xfrm>
          <a:prstGeom prst="rect">
            <a:avLst/>
          </a:prstGeom>
          <a:noFill/>
        </p:spPr>
        <p:txBody>
          <a:bodyPr>
            <a:spAutoFit/>
          </a:bodyPr>
          <a:lstStyle/>
          <a:p>
            <a:pPr algn="ctr">
              <a:defRPr/>
            </a:pPr>
            <a:r>
              <a:rPr lang="en-US" sz="1700" dirty="0" err="1">
                <a:latin typeface="+mn-lt"/>
                <a:cs typeface="Arial" charset="0"/>
              </a:rPr>
              <a:t>Jiunge</a:t>
            </a:r>
            <a:r>
              <a:rPr lang="en-US" sz="1700" dirty="0">
                <a:latin typeface="+mn-lt"/>
                <a:cs typeface="Arial" charset="0"/>
              </a:rPr>
              <a:t> </a:t>
            </a:r>
            <a:r>
              <a:rPr lang="en-US" sz="1700" dirty="0" err="1">
                <a:latin typeface="+mn-lt"/>
                <a:cs typeface="Arial" charset="0"/>
              </a:rPr>
              <a:t>nasi</a:t>
            </a:r>
            <a:r>
              <a:rPr lang="en-US" sz="1700" dirty="0">
                <a:latin typeface="+mn-lt"/>
                <a:cs typeface="Arial" charset="0"/>
              </a:rPr>
              <a:t> </a:t>
            </a:r>
            <a:r>
              <a:rPr lang="en-US" sz="1700">
                <a:latin typeface="+mn-lt"/>
                <a:cs typeface="Arial" charset="0"/>
              </a:rPr>
              <a:t>katika:</a:t>
            </a:r>
            <a:endParaRPr lang="en-US" sz="1700" dirty="0">
              <a:latin typeface="+mn-lt"/>
              <a:cs typeface="Arial" charset="0"/>
            </a:endParaRP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457200" y="3009900"/>
            <a:ext cx="3502025" cy="8382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Maambukizi</a:t>
            </a:r>
            <a:r>
              <a:rPr lang="en-US" sz="2400" b="1" dirty="0">
                <a:solidFill>
                  <a:schemeClr val="tx2"/>
                </a:solidFill>
                <a:latin typeface="+mn-lt"/>
                <a:cs typeface="Arial" charset="0"/>
              </a:rPr>
              <a:t> </a:t>
            </a:r>
            <a:r>
              <a:rPr lang="en-US" sz="2400" b="1" dirty="0" err="1">
                <a:solidFill>
                  <a:schemeClr val="tx2"/>
                </a:solidFill>
                <a:latin typeface="+mn-lt"/>
                <a:cs typeface="Arial" charset="0"/>
              </a:rPr>
              <a:t>ya</a:t>
            </a:r>
            <a:r>
              <a:rPr lang="en-US" sz="2400" b="1" dirty="0">
                <a:solidFill>
                  <a:schemeClr val="tx2"/>
                </a:solidFill>
                <a:latin typeface="+mn-lt"/>
                <a:cs typeface="Arial" charset="0"/>
              </a:rPr>
              <a:t> VVU </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76200"/>
            <a:ext cx="9144000" cy="1143000"/>
          </a:xfrm>
        </p:spPr>
        <p:txBody>
          <a:bodyPr/>
          <a:lstStyle/>
          <a:p>
            <a:pPr eaLnBrk="1" hangingPunct="1"/>
            <a:r>
              <a:rPr lang="en-US" smtClean="0"/>
              <a:t>Mwitikio wa Upimaji wa VVU</a:t>
            </a:r>
          </a:p>
        </p:txBody>
      </p:sp>
      <p:sp>
        <p:nvSpPr>
          <p:cNvPr id="12293" name="Text Box 6"/>
          <p:cNvSpPr txBox="1">
            <a:spLocks noChangeArrowheads="1"/>
          </p:cNvSpPr>
          <p:nvPr/>
        </p:nvSpPr>
        <p:spPr bwMode="auto">
          <a:xfrm>
            <a:off x="0" y="1371600"/>
            <a:ext cx="5486400" cy="646113"/>
          </a:xfrm>
          <a:prstGeom prst="rect">
            <a:avLst/>
          </a:prstGeom>
          <a:noFill/>
          <a:ln w="9525">
            <a:noFill/>
            <a:miter lim="800000"/>
            <a:headEnd/>
            <a:tailEnd/>
          </a:ln>
        </p:spPr>
        <p:txBody>
          <a:bodyPr>
            <a:spAutoFit/>
          </a:bodyPr>
          <a:lstStyle/>
          <a:p>
            <a:pPr>
              <a:spcBef>
                <a:spcPct val="50000"/>
              </a:spcBef>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waliopima</a:t>
            </a:r>
            <a:r>
              <a:rPr lang="en-US" i="1" dirty="0">
                <a:latin typeface="+mn-lt"/>
                <a:cs typeface="Arial" charset="0"/>
              </a:rPr>
              <a:t> VVU</a:t>
            </a:r>
          </a:p>
        </p:txBody>
      </p:sp>
      <p:graphicFrame>
        <p:nvGraphicFramePr>
          <p:cNvPr id="19460" name="Chart Placeholder 2"/>
          <p:cNvGraphicFramePr>
            <a:graphicFrameLocks noGrp="1"/>
          </p:cNvGraphicFramePr>
          <p:nvPr>
            <p:ph type="chart" idx="1"/>
          </p:nvPr>
        </p:nvGraphicFramePr>
        <p:xfrm>
          <a:off x="406400" y="2159000"/>
          <a:ext cx="8331200" cy="4627563"/>
        </p:xfrm>
        <a:graphic>
          <a:graphicData uri="http://schemas.openxmlformats.org/presentationml/2006/ole">
            <mc:AlternateContent xmlns:mc="http://schemas.openxmlformats.org/markup-compatibility/2006">
              <mc:Choice xmlns:v="urn:schemas-microsoft-com:vml" Requires="v">
                <p:oleObj spid="_x0000_s19461" r:id="rId4" imgW="8327858" imgH="4627265" progId="Excel.Chart.8">
                  <p:embed/>
                </p:oleObj>
              </mc:Choice>
              <mc:Fallback>
                <p:oleObj r:id="rId4" imgW="8327858" imgH="4627265" progId="Excel.Chart.8">
                  <p:embed/>
                  <p:pic>
                    <p:nvPicPr>
                      <p:cNvPr id="0" name="Char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1590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Kiwango cha Maambukizi ya VVU - kwa Makazi</a:t>
            </a:r>
          </a:p>
        </p:txBody>
      </p:sp>
      <p:sp>
        <p:nvSpPr>
          <p:cNvPr id="20483" name="Text Box 3"/>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9" name="TextBox 8"/>
          <p:cNvSpPr txBox="1"/>
          <p:nvPr/>
        </p:nvSpPr>
        <p:spPr>
          <a:xfrm>
            <a:off x="-20638" y="1087438"/>
            <a:ext cx="6553201" cy="369887"/>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wenye</a:t>
            </a:r>
            <a:r>
              <a:rPr lang="en-US" i="1" dirty="0">
                <a:latin typeface="+mn-lt"/>
                <a:cs typeface="Arial" charset="0"/>
              </a:rPr>
              <a:t> VVU</a:t>
            </a:r>
          </a:p>
        </p:txBody>
      </p:sp>
      <p:graphicFrame>
        <p:nvGraphicFramePr>
          <p:cNvPr id="20485" name="Chart Placeholder 2"/>
          <p:cNvGraphicFramePr>
            <a:graphicFrameLocks noGrp="1"/>
          </p:cNvGraphicFramePr>
          <p:nvPr>
            <p:ph type="chart" idx="1"/>
          </p:nvPr>
        </p:nvGraphicFramePr>
        <p:xfrm>
          <a:off x="-50800" y="1549400"/>
          <a:ext cx="9245600" cy="4627563"/>
        </p:xfrm>
        <a:graphic>
          <a:graphicData uri="http://schemas.openxmlformats.org/presentationml/2006/ole">
            <mc:AlternateContent xmlns:mc="http://schemas.openxmlformats.org/markup-compatibility/2006">
              <mc:Choice xmlns:v="urn:schemas-microsoft-com:vml" Requires="v">
                <p:oleObj spid="_x0000_s20486" r:id="rId4" imgW="9242337" imgH="4627265" progId="Excel.Chart.8">
                  <p:embed/>
                </p:oleObj>
              </mc:Choice>
              <mc:Fallback>
                <p:oleObj r:id="rId4" imgW="9242337" imgH="4627265" progId="Excel.Chart.8">
                  <p:embed/>
                  <p:pic>
                    <p:nvPicPr>
                      <p:cNvPr id="0" name="Char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549400"/>
                        <a:ext cx="92456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Mwenendo wa Maambukizi ya VVU</a:t>
            </a:r>
          </a:p>
        </p:txBody>
      </p:sp>
      <p:graphicFrame>
        <p:nvGraphicFramePr>
          <p:cNvPr id="21507" name="Object 7"/>
          <p:cNvGraphicFramePr>
            <a:graphicFrameLocks noGrp="1" noChangeAspect="1"/>
          </p:cNvGraphicFramePr>
          <p:nvPr>
            <p:ph type="chart" idx="1"/>
          </p:nvPr>
        </p:nvGraphicFramePr>
        <p:xfrm>
          <a:off x="722313" y="2082800"/>
          <a:ext cx="7699375" cy="4826000"/>
        </p:xfrm>
        <a:graphic>
          <a:graphicData uri="http://schemas.openxmlformats.org/presentationml/2006/ole">
            <mc:AlternateContent xmlns:mc="http://schemas.openxmlformats.org/markup-compatibility/2006">
              <mc:Choice xmlns:v="urn:schemas-microsoft-com:vml" Requires="v">
                <p:oleObj spid="_x0000_s21510" r:id="rId4" imgW="7706012" imgH="4822354" progId="Excel.Chart.8">
                  <p:embed/>
                </p:oleObj>
              </mc:Choice>
              <mc:Fallback>
                <p:oleObj r:id="rId4" imgW="7706012" imgH="4822354" progId="Excel.Chart.8">
                  <p:embed/>
                  <p:pic>
                    <p:nvPicPr>
                      <p:cNvPr id="0" name="Object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313" y="2082800"/>
                        <a:ext cx="7699375"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08"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219200"/>
            <a:ext cx="51816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066800"/>
          </a:xfrm>
        </p:spPr>
        <p:txBody>
          <a:bodyPr/>
          <a:lstStyle/>
          <a:p>
            <a:pPr eaLnBrk="1" hangingPunct="1">
              <a:lnSpc>
                <a:spcPct val="80000"/>
              </a:lnSpc>
            </a:pPr>
            <a:r>
              <a:rPr lang="en-US" sz="3200" smtClean="0"/>
              <a:t>Kiwango cha Kuaminika kwa Viwango vya Maambukizi ya VVU kwa Watu Wazima Wenye Miaka 15-49</a:t>
            </a:r>
          </a:p>
        </p:txBody>
      </p:sp>
      <p:sp>
        <p:nvSpPr>
          <p:cNvPr id="22531"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035050"/>
            <a:ext cx="51816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graphicFrame>
        <p:nvGraphicFramePr>
          <p:cNvPr id="22533" name="Chart 2"/>
          <p:cNvGraphicFramePr>
            <a:graphicFrameLocks/>
          </p:cNvGraphicFramePr>
          <p:nvPr/>
        </p:nvGraphicFramePr>
        <p:xfrm>
          <a:off x="-50800" y="1773238"/>
          <a:ext cx="9245600" cy="5135562"/>
        </p:xfrm>
        <a:graphic>
          <a:graphicData uri="http://schemas.openxmlformats.org/presentationml/2006/ole">
            <mc:AlternateContent xmlns:mc="http://schemas.openxmlformats.org/markup-compatibility/2006">
              <mc:Choice xmlns:v="urn:schemas-microsoft-com:vml" Requires="v">
                <p:oleObj spid="_x0000_s22534" r:id="rId4" imgW="9242337" imgH="5133277" progId="Excel.Chart.8">
                  <p:embed/>
                </p:oleObj>
              </mc:Choice>
              <mc:Fallback>
                <p:oleObj r:id="rId4" imgW="9242337" imgH="5133277"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773238"/>
                        <a:ext cx="9245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Mwenendo wa Viwango vya Maambukizi ya VVU: Tanzania Bara</a:t>
            </a:r>
          </a:p>
        </p:txBody>
      </p:sp>
      <p:sp>
        <p:nvSpPr>
          <p:cNvPr id="23555"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219200"/>
            <a:ext cx="51816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graphicFrame>
        <p:nvGraphicFramePr>
          <p:cNvPr id="23557" name="Chart Placeholder 2"/>
          <p:cNvGraphicFramePr>
            <a:graphicFrameLocks noGrp="1"/>
          </p:cNvGraphicFramePr>
          <p:nvPr>
            <p:ph type="chart" idx="1"/>
          </p:nvPr>
        </p:nvGraphicFramePr>
        <p:xfrm>
          <a:off x="25400" y="2278063"/>
          <a:ext cx="9169400" cy="4627562"/>
        </p:xfrm>
        <a:graphic>
          <a:graphicData uri="http://schemas.openxmlformats.org/presentationml/2006/ole">
            <mc:AlternateContent xmlns:mc="http://schemas.openxmlformats.org/markup-compatibility/2006">
              <mc:Choice xmlns:v="urn:schemas-microsoft-com:vml" Requires="v">
                <p:oleObj spid="_x0000_s23558" r:id="rId4" imgW="9169179" imgH="4627265" progId="Excel.Chart.8">
                  <p:embed/>
                </p:oleObj>
              </mc:Choice>
              <mc:Fallback>
                <p:oleObj r:id="rId4" imgW="9169179" imgH="4627265" progId="Excel.Chart.8">
                  <p:embed/>
                  <p:pic>
                    <p:nvPicPr>
                      <p:cNvPr id="0" name="Char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0" y="2278063"/>
                        <a:ext cx="9169400"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0"/>
            <a:ext cx="9144000" cy="1066800"/>
          </a:xfrm>
        </p:spPr>
        <p:txBody>
          <a:bodyPr/>
          <a:lstStyle/>
          <a:p>
            <a:pPr eaLnBrk="1" hangingPunct="1">
              <a:lnSpc>
                <a:spcPct val="80000"/>
              </a:lnSpc>
            </a:pPr>
            <a:r>
              <a:rPr lang="en-US" sz="2800" smtClean="0"/>
              <a:t>Kiwango cha Kuaminika kwa Viwango vya Maambukizi kwa Watu Wazima Wenye Miaka 15-49: Tanzania Bara</a:t>
            </a:r>
          </a:p>
        </p:txBody>
      </p:sp>
      <p:sp>
        <p:nvSpPr>
          <p:cNvPr id="24579"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035050"/>
            <a:ext cx="51816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wenye</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a:t>
            </a:r>
          </a:p>
        </p:txBody>
      </p:sp>
      <p:graphicFrame>
        <p:nvGraphicFramePr>
          <p:cNvPr id="24581" name="Chart 2"/>
          <p:cNvGraphicFramePr>
            <a:graphicFrameLocks/>
          </p:cNvGraphicFramePr>
          <p:nvPr/>
        </p:nvGraphicFramePr>
        <p:xfrm>
          <a:off x="-50800" y="1773238"/>
          <a:ext cx="9245600" cy="5135562"/>
        </p:xfrm>
        <a:graphic>
          <a:graphicData uri="http://schemas.openxmlformats.org/presentationml/2006/ole">
            <mc:AlternateContent xmlns:mc="http://schemas.openxmlformats.org/markup-compatibility/2006">
              <mc:Choice xmlns:v="urn:schemas-microsoft-com:vml" Requires="v">
                <p:oleObj spid="_x0000_s24582" r:id="rId4" imgW="9242337" imgH="5133277" progId="Excel.Chart.8">
                  <p:embed/>
                </p:oleObj>
              </mc:Choice>
              <mc:Fallback>
                <p:oleObj r:id="rId4" imgW="9242337" imgH="5133277"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773238"/>
                        <a:ext cx="9245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0"/>
            <a:ext cx="9144000" cy="1143000"/>
          </a:xfrm>
        </p:spPr>
        <p:txBody>
          <a:bodyPr/>
          <a:lstStyle/>
          <a:p>
            <a:pPr eaLnBrk="1" hangingPunct="1"/>
            <a:r>
              <a:rPr lang="en-US" smtClean="0"/>
              <a:t>Viwango vya Maambukizi ya VVU – Kwa Umri</a:t>
            </a:r>
          </a:p>
        </p:txBody>
      </p:sp>
      <p:graphicFrame>
        <p:nvGraphicFramePr>
          <p:cNvPr id="25603" name="Object 4"/>
          <p:cNvGraphicFramePr>
            <a:graphicFrameLocks noGrp="1" noChangeAspect="1"/>
          </p:cNvGraphicFramePr>
          <p:nvPr>
            <p:ph type="chart" idx="1"/>
          </p:nvPr>
        </p:nvGraphicFramePr>
        <p:xfrm>
          <a:off x="330200" y="1401763"/>
          <a:ext cx="8718550" cy="4462462"/>
        </p:xfrm>
        <a:graphic>
          <a:graphicData uri="http://schemas.openxmlformats.org/presentationml/2006/ole">
            <mc:AlternateContent xmlns:mc="http://schemas.openxmlformats.org/markup-compatibility/2006">
              <mc:Choice xmlns:v="urn:schemas-microsoft-com:vml" Requires="v">
                <p:oleObj spid="_x0000_s25606" r:id="rId4" imgW="8718036" imgH="4462659" progId="Excel.Chart.8">
                  <p:embed/>
                </p:oleObj>
              </mc:Choice>
              <mc:Fallback>
                <p:oleObj r:id="rId4" imgW="8718036" imgH="4462659"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401763"/>
                        <a:ext cx="8718550"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9" name="Text Box 6"/>
          <p:cNvSpPr txBox="1">
            <a:spLocks noChangeArrowheads="1"/>
          </p:cNvSpPr>
          <p:nvPr/>
        </p:nvSpPr>
        <p:spPr bwMode="auto">
          <a:xfrm>
            <a:off x="4191000" y="6248400"/>
            <a:ext cx="762000" cy="400050"/>
          </a:xfrm>
          <a:prstGeom prst="rect">
            <a:avLst/>
          </a:prstGeom>
          <a:noFill/>
          <a:ln w="9525">
            <a:noFill/>
            <a:miter lim="800000"/>
            <a:headEnd/>
            <a:tailEnd/>
          </a:ln>
        </p:spPr>
        <p:txBody>
          <a:bodyPr>
            <a:spAutoFit/>
          </a:bodyPr>
          <a:lstStyle/>
          <a:p>
            <a:pPr algn="ctr">
              <a:spcBef>
                <a:spcPct val="50000"/>
              </a:spcBef>
              <a:defRPr/>
            </a:pPr>
            <a:r>
              <a:rPr lang="en-US" sz="2000" b="1" dirty="0" err="1">
                <a:latin typeface="+mn-lt"/>
                <a:cs typeface="Arial" charset="0"/>
              </a:rPr>
              <a:t>Umri</a:t>
            </a:r>
            <a:endParaRPr lang="en-US" sz="2000" b="1" dirty="0">
              <a:latin typeface="+mn-lt"/>
              <a:cs typeface="Arial" charset="0"/>
            </a:endParaRPr>
          </a:p>
        </p:txBody>
      </p:sp>
      <p:sp>
        <p:nvSpPr>
          <p:cNvPr id="7" name="TextBox 6"/>
          <p:cNvSpPr txBox="1"/>
          <p:nvPr/>
        </p:nvSpPr>
        <p:spPr>
          <a:xfrm rot="16200000">
            <a:off x="-1186656" y="3518694"/>
            <a:ext cx="2743200" cy="277812"/>
          </a:xfrm>
          <a:prstGeom prst="rect">
            <a:avLst/>
          </a:prstGeom>
          <a:noFill/>
        </p:spPr>
        <p:txBody>
          <a:bodyPr>
            <a:spAutoFit/>
          </a:bodyPr>
          <a:lstStyle/>
          <a:p>
            <a:pPr>
              <a:defRPr/>
            </a:pPr>
            <a:r>
              <a:rPr lang="en-US" sz="1200" i="1" dirty="0" err="1">
                <a:latin typeface="+mn-lt"/>
                <a:cs typeface="Arial" charset="0"/>
              </a:rPr>
              <a:t>Asilimia</a:t>
            </a:r>
            <a:r>
              <a:rPr lang="en-US" sz="1200" i="1" dirty="0">
                <a:latin typeface="+mn-lt"/>
                <a:cs typeface="Arial" charset="0"/>
              </a:rPr>
              <a:t> </a:t>
            </a:r>
            <a:r>
              <a:rPr lang="en-US" sz="1200" i="1" dirty="0" err="1">
                <a:latin typeface="+mn-lt"/>
                <a:cs typeface="Arial" charset="0"/>
              </a:rPr>
              <a:t>ya</a:t>
            </a:r>
            <a:r>
              <a:rPr lang="en-US" sz="1200" i="1" dirty="0">
                <a:latin typeface="+mn-lt"/>
                <a:cs typeface="Arial" charset="0"/>
              </a:rPr>
              <a:t> </a:t>
            </a:r>
            <a:r>
              <a:rPr lang="en-US" sz="1200" i="1" dirty="0" err="1">
                <a:latin typeface="+mn-lt"/>
                <a:cs typeface="Arial" charset="0"/>
              </a:rPr>
              <a:t>wenye</a:t>
            </a:r>
            <a:r>
              <a:rPr lang="en-US" sz="1200" i="1" dirty="0">
                <a:latin typeface="+mn-lt"/>
                <a:cs typeface="Arial" charset="0"/>
              </a:rPr>
              <a:t> </a:t>
            </a:r>
            <a:r>
              <a:rPr lang="en-US" sz="1200" i="1" dirty="0" err="1">
                <a:latin typeface="+mn-lt"/>
                <a:cs typeface="Arial" charset="0"/>
              </a:rPr>
              <a:t>maambukizi</a:t>
            </a:r>
            <a:r>
              <a:rPr lang="en-US" sz="1200" i="1" dirty="0">
                <a:latin typeface="+mn-lt"/>
                <a:cs typeface="Arial" charset="0"/>
              </a:rPr>
              <a:t> </a:t>
            </a:r>
            <a:r>
              <a:rPr lang="en-US" sz="1200" i="1" dirty="0" err="1">
                <a:latin typeface="+mn-lt"/>
                <a:cs typeface="Arial" charset="0"/>
              </a:rPr>
              <a:t>ya</a:t>
            </a:r>
            <a:r>
              <a:rPr lang="en-US" sz="1200" i="1" dirty="0">
                <a:latin typeface="+mn-lt"/>
                <a:cs typeface="Arial" charset="0"/>
              </a:rPr>
              <a:t> VVU</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4171</TotalTime>
  <Words>1568</Words>
  <Application>Microsoft Office PowerPoint</Application>
  <PresentationFormat>On-screen Show (4:3)</PresentationFormat>
  <Paragraphs>151</Paragraphs>
  <Slides>18</Slides>
  <Notes>18</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24" baseType="lpstr">
      <vt:lpstr>Arial</vt:lpstr>
      <vt:lpstr>Calibri</vt:lpstr>
      <vt:lpstr>Gill Sans Std</vt:lpstr>
      <vt:lpstr>Default Design</vt:lpstr>
      <vt:lpstr>Custom Design</vt:lpstr>
      <vt:lpstr>Microsoft Office Excel Chart</vt:lpstr>
      <vt:lpstr>PowerPoint Presentation</vt:lpstr>
      <vt:lpstr>PowerPoint Presentation</vt:lpstr>
      <vt:lpstr>Mwitikio wa Upimaji wa VVU</vt:lpstr>
      <vt:lpstr>Kiwango cha Maambukizi ya VVU - kwa Makazi</vt:lpstr>
      <vt:lpstr>Mwenendo wa Maambukizi ya VVU</vt:lpstr>
      <vt:lpstr>Kiwango cha Kuaminika kwa Viwango vya Maambukizi ya VVU kwa Watu Wazima Wenye Miaka 15-49</vt:lpstr>
      <vt:lpstr>Mwenendo wa Viwango vya Maambukizi ya VVU: Tanzania Bara</vt:lpstr>
      <vt:lpstr>Kiwango cha Kuaminika kwa Viwango vya Maambukizi kwa Watu Wazima Wenye Miaka 15-49: Tanzania Bara</vt:lpstr>
      <vt:lpstr>Viwango vya Maambukizi ya VVU – Kwa Umri</vt:lpstr>
      <vt:lpstr>Viwango vya Maambukizi kwa Mikoa</vt:lpstr>
      <vt:lpstr>Viwango vya Maambukizi kwa Elimu</vt:lpstr>
      <vt:lpstr>Maambukizi ya VVU na Viwango vya Utajiri</vt:lpstr>
      <vt:lpstr>Viwango vya Maambukizi ya VVU kwa Ndoa</vt:lpstr>
      <vt:lpstr>Maambukizi ya VVU – kwa Idadi ya Wenzi Maishani</vt:lpstr>
      <vt:lpstr>Maambukizi ya VVU (Kwa Tohara na kwa Umri)</vt:lpstr>
      <vt:lpstr>Viwango vya Maambukizi ya VVU Miongoni mwa Vijana </vt:lpstr>
      <vt:lpstr>Wenzi Ambao Mmoja ana VVU Mwingine Hana</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349</cp:revision>
  <cp:lastPrinted>2012-09-05T19:00:32Z</cp:lastPrinted>
  <dcterms:created xsi:type="dcterms:W3CDTF">2005-03-10T20:13:19Z</dcterms:created>
  <dcterms:modified xsi:type="dcterms:W3CDTF">2013-05-06T20:36:56Z</dcterms:modified>
</cp:coreProperties>
</file>