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23" r:id="rId2"/>
    <p:sldId id="326" r:id="rId3"/>
    <p:sldId id="376" r:id="rId4"/>
    <p:sldId id="378" r:id="rId5"/>
    <p:sldId id="379" r:id="rId6"/>
    <p:sldId id="387" r:id="rId7"/>
    <p:sldId id="388" r:id="rId8"/>
    <p:sldId id="380" r:id="rId9"/>
    <p:sldId id="382" r:id="rId10"/>
    <p:sldId id="389" r:id="rId11"/>
    <p:sldId id="383" r:id="rId12"/>
    <p:sldId id="384" r:id="rId13"/>
    <p:sldId id="385" r:id="rId14"/>
    <p:sldId id="386" r:id="rId15"/>
    <p:sldId id="345" r:id="rId16"/>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066990"/>
    <a:srgbClr val="09A2DD"/>
    <a:srgbClr val="FBD013"/>
    <a:srgbClr val="25B34B"/>
    <a:srgbClr val="38FF00"/>
    <a:srgbClr val="008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94" autoAdjust="0"/>
    <p:restoredTop sz="85797" autoAdjust="0"/>
  </p:normalViewPr>
  <p:slideViewPr>
    <p:cSldViewPr>
      <p:cViewPr>
        <p:scale>
          <a:sx n="80" d="100"/>
          <a:sy n="80" d="100"/>
        </p:scale>
        <p:origin x="-696" y="-3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10" y="-90"/>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50B5833C-EACF-4D74-AE05-2AA85C481188}"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C1D957D5-74A2-4BC1-ACE4-60D85DA31F64}" type="slidenum">
              <a:rPr lang="en-US"/>
              <a:pPr>
                <a:defRPr/>
              </a:pPr>
              <a:t>‹#›</a:t>
            </a:fld>
            <a:endParaRPr lang="en-US"/>
          </a:p>
        </p:txBody>
      </p:sp>
    </p:spTree>
    <p:extLst>
      <p:ext uri="{BB962C8B-B14F-4D97-AF65-F5344CB8AC3E}">
        <p14:creationId xmlns:p14="http://schemas.microsoft.com/office/powerpoint/2010/main" val="3444896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9234E88E-D59A-4AF9-8886-D701862EB981}" type="slidenum">
              <a:rPr lang="en-US"/>
              <a:pPr>
                <a:defRPr/>
              </a:pPr>
              <a:t>‹#›</a:t>
            </a:fld>
            <a:endParaRPr lang="en-US"/>
          </a:p>
        </p:txBody>
      </p:sp>
    </p:spTree>
    <p:extLst>
      <p:ext uri="{BB962C8B-B14F-4D97-AF65-F5344CB8AC3E}">
        <p14:creationId xmlns:p14="http://schemas.microsoft.com/office/powerpoint/2010/main" val="35691575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88FA6F4-B5A1-435C-BA6C-0782C7B09D24}"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More than 8 in 10 women and men know that ACT is available at health care facilities or pharmacies.   Rural residents are less knowledgeable than urban residents.  Knowledge also increased with education and wealth.</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7026719-ABD7-4B93-9DF0-90AD05038BAB}"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Most of the men and women who had been exposed to malaria messages in the year before the survey got those messages from radio.  Television was the next most common source, and among women this was  followed by health care workers.   Friends/neighbors and family members are also an important source of messages about malaria.</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768EB16-3133-4408-A6C8-F55948777EDD}"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0B2DD67-9C10-4569-B61D-F38FD65961CB}"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Among women, almost three-fourths heard about the </a:t>
            </a:r>
            <a:r>
              <a:rPr lang="en-US" i="1" smtClean="0">
                <a:latin typeface="Arial" pitchFamily="34" charset="0"/>
                <a:cs typeface="Arial" pitchFamily="34" charset="0"/>
              </a:rPr>
              <a:t>Hati Punguzo </a:t>
            </a:r>
            <a:r>
              <a:rPr lang="en-US" smtClean="0">
                <a:latin typeface="Arial" pitchFamily="34" charset="0"/>
                <a:cs typeface="Arial" pitchFamily="34" charset="0"/>
              </a:rPr>
              <a:t>programme at a health care facility, and 46% hear about the program via radio.  Men were much more likely to hear about the program on radio.</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811A0B8-0998-45B2-86A4-56C5C6277250}"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THMIS asked women who had had a live birth in the past 5 years and who had had antenatal care if they had received a Hati Punguzo voucher at their first ANC visit as directed by the national policy.</a:t>
            </a:r>
          </a:p>
          <a:p>
            <a:endParaRPr lang="en-US" smtClean="0">
              <a:latin typeface="Arial" pitchFamily="34" charset="0"/>
              <a:cs typeface="Arial" pitchFamily="34" charset="0"/>
            </a:endParaRPr>
          </a:p>
          <a:p>
            <a:r>
              <a:rPr lang="en-US" smtClean="0">
                <a:latin typeface="Arial" pitchFamily="34" charset="0"/>
                <a:cs typeface="Arial" pitchFamily="34" charset="0"/>
              </a:rPr>
              <a:t>More than 6 in 10 women received the voucher during an ANC visit. About half of these women got the voucher during the first visit and 44% received it at the second or later visit.</a:t>
            </a:r>
          </a:p>
          <a:p>
            <a:r>
              <a:rPr lang="en-US" smtClean="0">
                <a:latin typeface="Arial" pitchFamily="34" charset="0"/>
                <a:cs typeface="Arial" pitchFamily="34" charset="0"/>
              </a:rPr>
              <a:t>Women in urban areas were more likely to get the voucher than women in rural areas.  Among the zones, only 50% of women from the Southwest Highlands received a voucher compared with over 70% in Eastern, Southern, and Southern Highlands zones. </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F4CFF20-F8DB-402B-A9FF-06CAD6AEC899}"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7D8CC17-A2A6-4FFA-8D11-296C359DB956}" type="slidenum">
              <a:rPr lang="en-US" smtClean="0"/>
              <a:pPr eaLnBrk="1" hangingPunct="1"/>
              <a:t>15</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Malaria is a largely preventable disease.  Ensuring that people know how to protect themselves and their families and adopt healthy practices is essential.  Information, education and behaviour change communication are part of the National Malaria Control Programme’s Communication Strategy.   </a:t>
            </a: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88D878A-EED4-42D4-BF75-D5F0DD0B21A1}" type="slidenum">
              <a:rPr lang="en-US" smtClean="0"/>
              <a:pPr eaLnBrk="1" hangingPunct="1"/>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majority of Tanzanians surveyed regard malaria as the most serious health problem in their community.</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55B3EED-BAA3-43D3-82E0-4F00A48A5E6A}"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78% of women and 70% of men know that fever is a symptom of malaria. </a:t>
            </a:r>
          </a:p>
          <a:p>
            <a:endParaRPr lang="en-US" smtClean="0">
              <a:latin typeface="Arial" pitchFamily="34" charset="0"/>
              <a:cs typeface="Arial" pitchFamily="34" charset="0"/>
            </a:endParaRPr>
          </a:p>
          <a:p>
            <a:r>
              <a:rPr lang="en-US" smtClean="0">
                <a:latin typeface="Arial" pitchFamily="34" charset="0"/>
                <a:cs typeface="Arial" pitchFamily="34" charset="0"/>
              </a:rPr>
              <a:t>Young women and men (age 15-19) and adults living in Pemba were the least likely to know that fever causes malaria.</a:t>
            </a:r>
          </a:p>
          <a:p>
            <a:endParaRPr lang="en-US" smtClean="0">
              <a:latin typeface="Arial" pitchFamily="34" charset="0"/>
              <a:cs typeface="Arial" pitchFamily="34" charset="0"/>
            </a:endParaRPr>
          </a:p>
          <a:p>
            <a:r>
              <a:rPr lang="en-US" smtClean="0">
                <a:latin typeface="Arial" pitchFamily="34" charset="0"/>
                <a:cs typeface="Arial" pitchFamily="34" charset="0"/>
              </a:rPr>
              <a:t>These figures suggest that more education is needed so that all adults know that fever is a symptom of malaria.</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0F5B06A-E02B-4D62-8800-AB10800FBAA7}"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Over 90% of women and men know that malaria can be prevented.  Among these respondents, almost all know about mosquito nets. A much smaller percentage of respondents named other prevention methods:  keeping surroundings clean, removing standing water and cutting grass.</a:t>
            </a:r>
          </a:p>
          <a:p>
            <a:endParaRPr lang="en-US" smtClean="0">
              <a:latin typeface="Arial" pitchFamily="34" charset="0"/>
              <a:cs typeface="Arial" pitchFamily="34" charset="0"/>
            </a:endParaRPr>
          </a:p>
          <a:p>
            <a:r>
              <a:rPr lang="en-US" smtClean="0">
                <a:latin typeface="Arial" pitchFamily="34" charset="0"/>
                <a:cs typeface="Arial" pitchFamily="34" charset="0"/>
              </a:rPr>
              <a:t>Only 4% of women and 2% of men mentioned IPTp as a way of preventing malaria.</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104DA69-DE56-4481-875D-FAE1F8FFDF03}"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33F11EF-60EE-4B69-9247-765DF6A08CF7}"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A65EEF8-8496-402B-9E95-E806426CC7E0}"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More than 8 in 10 women and men know that ACT is available at health care facilities or pharmacies.   Rural residents are less knowledgeable than urban residents.  Knowledge also increased with education and wealth.</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9F4CD70-7AAA-48B7-825B-955EFD0E6881}"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More than half of women and 65% of men have seen or heard messages about malaria prevention and treatment in the 12 months before the survey.</a:t>
            </a:r>
          </a:p>
          <a:p>
            <a:endParaRPr lang="en-US" smtClean="0">
              <a:latin typeface="Arial" pitchFamily="34" charset="0"/>
              <a:cs typeface="Arial" pitchFamily="34" charset="0"/>
            </a:endParaRPr>
          </a:p>
          <a:p>
            <a:r>
              <a:rPr lang="en-US" smtClean="0">
                <a:latin typeface="Arial" pitchFamily="34" charset="0"/>
                <a:cs typeface="Arial" pitchFamily="34" charset="0"/>
              </a:rPr>
              <a:t>Among women, exposure was lowest in Central Zone (45-36%) and highest in Southern and Southern Highlands zones.  The same pattern holds true with men.  Exposure to malaria messages is higher in urban than in rural areas and, as expected, increases with education and wealth.</a:t>
            </a:r>
          </a:p>
          <a:p>
            <a:endParaRPr lang="en-US" smtClean="0">
              <a:latin typeface="Arial" pitchFamily="34" charset="0"/>
              <a:cs typeface="Arial" pitchFamily="34" charset="0"/>
            </a:endParaRPr>
          </a:p>
          <a:p>
            <a:r>
              <a:rPr lang="en-US" smtClean="0">
                <a:latin typeface="Arial" pitchFamily="34" charset="0"/>
                <a:cs typeface="Arial" pitchFamily="34" charset="0"/>
              </a:rPr>
              <a:t>Only 5% of women and 6% of men were visited by a health worker or volunteer who talked about malaria in the past 6 months.</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5C019C5-FF69-4D27-BD70-D972B0B5ABDA}"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180233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1866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0903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84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7980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1520736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0872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557186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63950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912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0815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169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85586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68286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52" name="Title 1"/>
          <p:cNvSpPr>
            <a:spLocks noGrp="1"/>
          </p:cNvSpPr>
          <p:nvPr>
            <p:ph type="ctrTitle"/>
          </p:nvPr>
        </p:nvSpPr>
        <p:spPr>
          <a:xfrm>
            <a:off x="228600" y="381000"/>
            <a:ext cx="8763000" cy="1470025"/>
          </a:xfrm>
        </p:spPr>
        <p:txBody>
          <a:bodyPr/>
          <a:lstStyle/>
          <a:p>
            <a:r>
              <a:rPr lang="en-US" b="1" smtClean="0">
                <a:solidFill>
                  <a:schemeClr val="bg1"/>
                </a:solidFill>
              </a:rPr>
              <a:t>Malaria Knowledge and Communication</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Tanzania HIV/AIDS and Malaria Indicator Survey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en-US" smtClean="0"/>
          </a:p>
        </p:txBody>
      </p:sp>
      <p:sp>
        <p:nvSpPr>
          <p:cNvPr id="11267" name="Content Placeholder 2"/>
          <p:cNvSpPr>
            <a:spLocks noGrp="1"/>
          </p:cNvSpPr>
          <p:nvPr>
            <p:ph idx="1"/>
          </p:nvPr>
        </p:nvSpPr>
        <p:spPr>
          <a:xfrm>
            <a:off x="457200" y="2438400"/>
            <a:ext cx="8229600" cy="3687763"/>
          </a:xfrm>
        </p:spPr>
        <p:txBody>
          <a:bodyPr/>
          <a:lstStyle/>
          <a:p>
            <a:pPr marL="0" indent="0" algn="ctr">
              <a:buFontTx/>
              <a:buNone/>
            </a:pPr>
            <a:r>
              <a:rPr lang="en-US" sz="3600" b="1" smtClean="0">
                <a:solidFill>
                  <a:schemeClr val="tx2"/>
                </a:solidFill>
              </a:rPr>
              <a:t>84%</a:t>
            </a:r>
            <a:r>
              <a:rPr lang="en-US" sz="3600" smtClean="0">
                <a:solidFill>
                  <a:schemeClr val="bg2"/>
                </a:solidFill>
              </a:rPr>
              <a:t> </a:t>
            </a:r>
            <a:r>
              <a:rPr lang="en-US" sz="3600" smtClean="0"/>
              <a:t>of women and </a:t>
            </a:r>
            <a:r>
              <a:rPr lang="en-US" sz="3600" b="1" smtClean="0">
                <a:solidFill>
                  <a:schemeClr val="tx2"/>
                </a:solidFill>
              </a:rPr>
              <a:t>93%</a:t>
            </a:r>
            <a:r>
              <a:rPr lang="en-US" sz="3600" smtClean="0"/>
              <a:t> of men have heard either the message </a:t>
            </a:r>
            <a:r>
              <a:rPr lang="en-US" sz="3600" b="1" smtClean="0">
                <a:solidFill>
                  <a:schemeClr val="tx2"/>
                </a:solidFill>
              </a:rPr>
              <a:t>‘Malaria Haikubaliki’ or ‘Maliza Malaria’                  </a:t>
            </a:r>
            <a:r>
              <a:rPr lang="en-US" sz="3600" smtClean="0">
                <a:solidFill>
                  <a:srgbClr val="003300"/>
                </a:solidFill>
              </a:rPr>
              <a:t>in the past year</a:t>
            </a:r>
            <a:endParaRPr lang="en-US" sz="3600" b="1" smtClean="0">
              <a:solidFill>
                <a:schemeClr val="tx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7938"/>
            <a:ext cx="9144000" cy="1143000"/>
          </a:xfrm>
        </p:spPr>
        <p:txBody>
          <a:bodyPr/>
          <a:lstStyle/>
          <a:p>
            <a:r>
              <a:rPr lang="en-US" sz="4000" smtClean="0"/>
              <a:t>Source of Malaria Messages</a:t>
            </a:r>
          </a:p>
        </p:txBody>
      </p:sp>
      <p:graphicFrame>
        <p:nvGraphicFramePr>
          <p:cNvPr id="12291" name="Content Placeholder 4"/>
          <p:cNvGraphicFramePr>
            <a:graphicFrameLocks noGrp="1"/>
          </p:cNvGraphicFramePr>
          <p:nvPr>
            <p:ph idx="1"/>
          </p:nvPr>
        </p:nvGraphicFramePr>
        <p:xfrm>
          <a:off x="1320800" y="1549400"/>
          <a:ext cx="7493000" cy="5054600"/>
        </p:xfrm>
        <a:graphic>
          <a:graphicData uri="http://schemas.openxmlformats.org/presentationml/2006/ole">
            <mc:AlternateContent xmlns:mc="http://schemas.openxmlformats.org/markup-compatibility/2006">
              <mc:Choice xmlns:v="urn:schemas-microsoft-com:vml" Requires="v">
                <p:oleObj spid="_x0000_s12293" r:id="rId4" imgW="7492633" imgH="5054022" progId="Excel.Chart.8">
                  <p:embed/>
                </p:oleObj>
              </mc:Choice>
              <mc:Fallback>
                <p:oleObj r:id="rId4" imgW="7492633" imgH="5054022"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0800" y="1549400"/>
                        <a:ext cx="74930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292" name="TextBox 5"/>
          <p:cNvSpPr txBox="1">
            <a:spLocks noChangeArrowheads="1"/>
          </p:cNvSpPr>
          <p:nvPr/>
        </p:nvSpPr>
        <p:spPr bwMode="auto">
          <a:xfrm>
            <a:off x="0" y="10350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Among women and men age 15-49 who saw or heard a malaria message in the past year, percent who cite specific sources of messages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i="1" smtClean="0"/>
              <a:t>Hati Punguzo </a:t>
            </a:r>
            <a:r>
              <a:rPr lang="en-US" smtClean="0"/>
              <a:t>Programme</a:t>
            </a:r>
            <a:endParaRPr lang="en-US" i="1" smtClean="0"/>
          </a:p>
        </p:txBody>
      </p:sp>
      <p:sp>
        <p:nvSpPr>
          <p:cNvPr id="13315" name="Content Placeholder 2"/>
          <p:cNvSpPr>
            <a:spLocks noGrp="1"/>
          </p:cNvSpPr>
          <p:nvPr>
            <p:ph idx="1"/>
          </p:nvPr>
        </p:nvSpPr>
        <p:spPr/>
        <p:txBody>
          <a:bodyPr/>
          <a:lstStyle/>
          <a:p>
            <a:pPr marL="0" indent="0" algn="ctr">
              <a:buFontTx/>
              <a:buNone/>
            </a:pPr>
            <a:r>
              <a:rPr lang="en-US" smtClean="0"/>
              <a:t>The </a:t>
            </a:r>
            <a:r>
              <a:rPr lang="en-US" i="1" smtClean="0"/>
              <a:t>Hati Punguzo</a:t>
            </a:r>
            <a:r>
              <a:rPr lang="en-US" smtClean="0"/>
              <a:t> programme aims to provide all pregnant women with a voucher that can be used to purchase a discounted LLIN.  Pregnant women are provided the voucher at their first ANC visit.  For women who do not attend ANC, a second opportunity to receive one occurs when she brings her infant for their first vaccinations.  Currently, the </a:t>
            </a:r>
            <a:r>
              <a:rPr lang="en-US" i="1" smtClean="0"/>
              <a:t>Hati Punguzo </a:t>
            </a:r>
            <a:r>
              <a:rPr lang="en-US" smtClean="0"/>
              <a:t>programme operates only in Mainland Tanzania.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i="1" smtClean="0"/>
              <a:t>Hati Punguzo </a:t>
            </a:r>
            <a:r>
              <a:rPr lang="en-US" smtClean="0"/>
              <a:t>Programme</a:t>
            </a:r>
          </a:p>
        </p:txBody>
      </p:sp>
      <p:sp>
        <p:nvSpPr>
          <p:cNvPr id="14339" name="Content Placeholder 2"/>
          <p:cNvSpPr>
            <a:spLocks noGrp="1"/>
          </p:cNvSpPr>
          <p:nvPr>
            <p:ph idx="1"/>
          </p:nvPr>
        </p:nvSpPr>
        <p:spPr>
          <a:xfrm>
            <a:off x="685800" y="2209800"/>
            <a:ext cx="7772400" cy="3687763"/>
          </a:xfrm>
        </p:spPr>
        <p:txBody>
          <a:bodyPr/>
          <a:lstStyle/>
          <a:p>
            <a:pPr marL="0" indent="0" algn="ctr">
              <a:buFontTx/>
              <a:buNone/>
            </a:pPr>
            <a:r>
              <a:rPr lang="en-US" b="1" smtClean="0">
                <a:solidFill>
                  <a:schemeClr val="tx2"/>
                </a:solidFill>
              </a:rPr>
              <a:t>88%</a:t>
            </a:r>
            <a:r>
              <a:rPr lang="en-US" smtClean="0"/>
              <a:t> of </a:t>
            </a:r>
            <a:r>
              <a:rPr lang="en-US" b="1" smtClean="0">
                <a:solidFill>
                  <a:schemeClr val="tx2"/>
                </a:solidFill>
              </a:rPr>
              <a:t>women </a:t>
            </a:r>
            <a:r>
              <a:rPr lang="en-US" smtClean="0"/>
              <a:t>and </a:t>
            </a:r>
            <a:r>
              <a:rPr lang="en-US" b="1" smtClean="0">
                <a:solidFill>
                  <a:schemeClr val="tx2"/>
                </a:solidFill>
              </a:rPr>
              <a:t>86%</a:t>
            </a:r>
            <a:r>
              <a:rPr lang="en-US" smtClean="0"/>
              <a:t> of men age 15-49 who live in Mainland Tanzania </a:t>
            </a:r>
            <a:r>
              <a:rPr lang="en-US" b="1" smtClean="0">
                <a:solidFill>
                  <a:schemeClr val="tx2"/>
                </a:solidFill>
              </a:rPr>
              <a:t>have heard of </a:t>
            </a:r>
            <a:r>
              <a:rPr lang="en-US" b="1" i="1" smtClean="0">
                <a:solidFill>
                  <a:schemeClr val="tx2"/>
                </a:solidFill>
              </a:rPr>
              <a:t>Hati Punguzo</a:t>
            </a:r>
            <a:endParaRPr lang="en-US" b="1" smtClean="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i="1" smtClean="0"/>
              <a:t>Hati Punguzo </a:t>
            </a:r>
            <a:r>
              <a:rPr lang="en-US" smtClean="0"/>
              <a:t>Programme</a:t>
            </a:r>
          </a:p>
        </p:txBody>
      </p:sp>
      <p:graphicFrame>
        <p:nvGraphicFramePr>
          <p:cNvPr id="15363" name="Content Placeholder 5"/>
          <p:cNvGraphicFramePr>
            <a:graphicFrameLocks noGrp="1"/>
          </p:cNvGraphicFramePr>
          <p:nvPr>
            <p:ph idx="1"/>
          </p:nvPr>
        </p:nvGraphicFramePr>
        <p:xfrm>
          <a:off x="406400" y="2006600"/>
          <a:ext cx="8331200" cy="4170363"/>
        </p:xfrm>
        <a:graphic>
          <a:graphicData uri="http://schemas.openxmlformats.org/presentationml/2006/ole">
            <mc:AlternateContent xmlns:mc="http://schemas.openxmlformats.org/markup-compatibility/2006">
              <mc:Choice xmlns:v="urn:schemas-microsoft-com:vml" Requires="v">
                <p:oleObj spid="_x0000_s15367" r:id="rId4" imgW="8327858" imgH="4170025" progId="Excel.Chart.8">
                  <p:embed/>
                </p:oleObj>
              </mc:Choice>
              <mc:Fallback>
                <p:oleObj r:id="rId4" imgW="8327858" imgH="4170025" progId="Excel.Chart.8">
                  <p:embed/>
                  <p:pic>
                    <p:nvPicPr>
                      <p:cNvPr id="0" name="Content Placeholder 5"/>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06600"/>
                        <a:ext cx="8331200" cy="417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364" name="TextBox 4"/>
          <p:cNvSpPr txBox="1">
            <a:spLocks noChangeArrowheads="1"/>
          </p:cNvSpPr>
          <p:nvPr/>
        </p:nvSpPr>
        <p:spPr bwMode="auto">
          <a:xfrm>
            <a:off x="0" y="12192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Among women age 15-49 from Mainland Tanzania who had a live birth in the past five years and who received ANC:</a:t>
            </a:r>
          </a:p>
        </p:txBody>
      </p:sp>
      <p:sp>
        <p:nvSpPr>
          <p:cNvPr id="15365" name="TextBox 6"/>
          <p:cNvSpPr txBox="1">
            <a:spLocks noChangeArrowheads="1"/>
          </p:cNvSpPr>
          <p:nvPr/>
        </p:nvSpPr>
        <p:spPr bwMode="auto">
          <a:xfrm>
            <a:off x="5029200" y="1847850"/>
            <a:ext cx="3581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latin typeface="Calibri" pitchFamily="34" charset="0"/>
              </a:rPr>
              <a:t>Among women age 15-49 who received a voucher at an ANC visit, the visit number at which the voucher was received</a:t>
            </a:r>
          </a:p>
        </p:txBody>
      </p:sp>
      <p:cxnSp>
        <p:nvCxnSpPr>
          <p:cNvPr id="9" name="Straight Connector 8"/>
          <p:cNvCxnSpPr/>
          <p:nvPr/>
        </p:nvCxnSpPr>
        <p:spPr>
          <a:xfrm>
            <a:off x="5029200" y="2990850"/>
            <a:ext cx="35814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0"/>
            <a:ext cx="8229600" cy="1143000"/>
          </a:xfrm>
        </p:spPr>
        <p:txBody>
          <a:bodyPr/>
          <a:lstStyle/>
          <a:p>
            <a:r>
              <a:rPr lang="en-US" smtClean="0"/>
              <a:t>Key Findings</a:t>
            </a:r>
          </a:p>
        </p:txBody>
      </p:sp>
      <p:sp>
        <p:nvSpPr>
          <p:cNvPr id="16387" name="Content Placeholder 2"/>
          <p:cNvSpPr>
            <a:spLocks noGrp="1"/>
          </p:cNvSpPr>
          <p:nvPr>
            <p:ph idx="1"/>
          </p:nvPr>
        </p:nvSpPr>
        <p:spPr>
          <a:xfrm>
            <a:off x="457200" y="1219200"/>
            <a:ext cx="8229600" cy="4525963"/>
          </a:xfrm>
        </p:spPr>
        <p:txBody>
          <a:bodyPr/>
          <a:lstStyle/>
          <a:p>
            <a:pPr>
              <a:buClr>
                <a:schemeClr val="tx1"/>
              </a:buClr>
            </a:pPr>
            <a:r>
              <a:rPr lang="en-US" sz="2400" b="1" smtClean="0">
                <a:solidFill>
                  <a:schemeClr val="tx2"/>
                </a:solidFill>
              </a:rPr>
              <a:t>66%</a:t>
            </a:r>
            <a:r>
              <a:rPr lang="en-US" sz="2400" smtClean="0">
                <a:solidFill>
                  <a:schemeClr val="tx2"/>
                </a:solidFill>
              </a:rPr>
              <a:t> </a:t>
            </a:r>
            <a:r>
              <a:rPr lang="en-US" sz="2400" smtClean="0"/>
              <a:t>of </a:t>
            </a:r>
            <a:r>
              <a:rPr lang="en-US" sz="2400" b="1" smtClean="0">
                <a:solidFill>
                  <a:schemeClr val="tx2"/>
                </a:solidFill>
              </a:rPr>
              <a:t>women</a:t>
            </a:r>
            <a:r>
              <a:rPr lang="en-US" sz="2400" smtClean="0"/>
              <a:t> and </a:t>
            </a:r>
            <a:r>
              <a:rPr lang="en-US" sz="2400" b="1" smtClean="0">
                <a:solidFill>
                  <a:schemeClr val="tx2"/>
                </a:solidFill>
              </a:rPr>
              <a:t>73%</a:t>
            </a:r>
            <a:r>
              <a:rPr lang="en-US" sz="2400" smtClean="0"/>
              <a:t> of </a:t>
            </a:r>
            <a:r>
              <a:rPr lang="en-US" sz="2400" b="1" smtClean="0">
                <a:solidFill>
                  <a:schemeClr val="tx2"/>
                </a:solidFill>
              </a:rPr>
              <a:t>men</a:t>
            </a:r>
            <a:r>
              <a:rPr lang="en-US" sz="2400" smtClean="0"/>
              <a:t> age 15-49 reported </a:t>
            </a:r>
            <a:r>
              <a:rPr lang="en-US" sz="2400" b="1" smtClean="0">
                <a:solidFill>
                  <a:schemeClr val="tx2"/>
                </a:solidFill>
              </a:rPr>
              <a:t>malaria as the most serious health problem </a:t>
            </a:r>
            <a:r>
              <a:rPr lang="en-US" sz="2400" smtClean="0"/>
              <a:t>in their community.</a:t>
            </a:r>
            <a:endParaRPr lang="en-US" sz="2400" b="1" smtClean="0">
              <a:solidFill>
                <a:schemeClr val="bg2"/>
              </a:solidFill>
            </a:endParaRPr>
          </a:p>
          <a:p>
            <a:pPr>
              <a:buClr>
                <a:schemeClr val="tx1"/>
              </a:buClr>
            </a:pPr>
            <a:r>
              <a:rPr lang="en-US" sz="2400" b="1" smtClean="0">
                <a:solidFill>
                  <a:schemeClr val="tx2"/>
                </a:solidFill>
              </a:rPr>
              <a:t>Fever </a:t>
            </a:r>
            <a:r>
              <a:rPr lang="en-US" sz="2400" smtClean="0"/>
              <a:t>is the most recognized malaria symptom in children to both women (</a:t>
            </a:r>
            <a:r>
              <a:rPr lang="en-US" sz="2400" b="1" smtClean="0">
                <a:solidFill>
                  <a:schemeClr val="tx2"/>
                </a:solidFill>
              </a:rPr>
              <a:t>78%</a:t>
            </a:r>
            <a:r>
              <a:rPr lang="en-US" sz="2400" smtClean="0"/>
              <a:t>) and men (</a:t>
            </a:r>
            <a:r>
              <a:rPr lang="en-US" sz="2400" b="1" smtClean="0">
                <a:solidFill>
                  <a:schemeClr val="tx2"/>
                </a:solidFill>
              </a:rPr>
              <a:t>70%</a:t>
            </a:r>
            <a:r>
              <a:rPr lang="en-US" sz="2400" smtClean="0"/>
              <a:t>)</a:t>
            </a:r>
          </a:p>
          <a:p>
            <a:pPr>
              <a:buClr>
                <a:schemeClr val="tx1"/>
              </a:buClr>
            </a:pPr>
            <a:r>
              <a:rPr lang="en-US" sz="2400" b="1" smtClean="0">
                <a:solidFill>
                  <a:schemeClr val="tx2"/>
                </a:solidFill>
              </a:rPr>
              <a:t>92%</a:t>
            </a:r>
            <a:r>
              <a:rPr lang="en-US" sz="2400" smtClean="0"/>
              <a:t> of </a:t>
            </a:r>
            <a:r>
              <a:rPr lang="en-US" sz="2400" b="1" smtClean="0">
                <a:solidFill>
                  <a:schemeClr val="tx2"/>
                </a:solidFill>
              </a:rPr>
              <a:t>women</a:t>
            </a:r>
            <a:r>
              <a:rPr lang="en-US" sz="2400" smtClean="0"/>
              <a:t> and </a:t>
            </a:r>
            <a:r>
              <a:rPr lang="en-US" sz="2400" b="1" smtClean="0">
                <a:solidFill>
                  <a:schemeClr val="tx2"/>
                </a:solidFill>
              </a:rPr>
              <a:t>96%</a:t>
            </a:r>
            <a:r>
              <a:rPr lang="en-US" sz="2400" smtClean="0"/>
              <a:t> of </a:t>
            </a:r>
            <a:r>
              <a:rPr lang="en-US" sz="2400" b="1" smtClean="0">
                <a:solidFill>
                  <a:schemeClr val="tx2"/>
                </a:solidFill>
              </a:rPr>
              <a:t>men</a:t>
            </a:r>
            <a:r>
              <a:rPr lang="en-US" sz="2400" smtClean="0"/>
              <a:t> say there are</a:t>
            </a:r>
            <a:r>
              <a:rPr lang="en-US" sz="2400" b="1" smtClean="0">
                <a:solidFill>
                  <a:schemeClr val="tx2"/>
                </a:solidFill>
              </a:rPr>
              <a:t> ways to avoid getting malaria</a:t>
            </a:r>
            <a:r>
              <a:rPr lang="en-US" sz="2400" smtClean="0"/>
              <a:t>. </a:t>
            </a:r>
            <a:r>
              <a:rPr lang="en-US" sz="2400" b="1" smtClean="0">
                <a:solidFill>
                  <a:schemeClr val="tx2"/>
                </a:solidFill>
              </a:rPr>
              <a:t>Sleeping under a mosquito net</a:t>
            </a:r>
            <a:r>
              <a:rPr lang="en-US" sz="2400" b="1" smtClean="0">
                <a:solidFill>
                  <a:schemeClr val="bg2"/>
                </a:solidFill>
              </a:rPr>
              <a:t> </a:t>
            </a:r>
            <a:r>
              <a:rPr lang="en-US" sz="2400" smtClean="0"/>
              <a:t>is the most commonly cited prevention method.</a:t>
            </a:r>
          </a:p>
          <a:p>
            <a:r>
              <a:rPr lang="en-US" sz="2400" b="1" smtClean="0">
                <a:solidFill>
                  <a:schemeClr val="tx2"/>
                </a:solidFill>
              </a:rPr>
              <a:t>57% </a:t>
            </a:r>
            <a:r>
              <a:rPr lang="en-US" sz="2400" smtClean="0"/>
              <a:t>of </a:t>
            </a:r>
            <a:r>
              <a:rPr lang="en-US" sz="2400" b="1" smtClean="0">
                <a:solidFill>
                  <a:schemeClr val="tx2"/>
                </a:solidFill>
              </a:rPr>
              <a:t>women</a:t>
            </a:r>
            <a:r>
              <a:rPr lang="en-US" sz="2400" smtClean="0"/>
              <a:t> and </a:t>
            </a:r>
            <a:r>
              <a:rPr lang="en-US" sz="2400" b="1" smtClean="0">
                <a:solidFill>
                  <a:schemeClr val="tx2"/>
                </a:solidFill>
              </a:rPr>
              <a:t>67%</a:t>
            </a:r>
            <a:r>
              <a:rPr lang="en-US" sz="2400" smtClean="0"/>
              <a:t> of </a:t>
            </a:r>
            <a:r>
              <a:rPr lang="en-US" sz="2400" b="1" smtClean="0">
                <a:solidFill>
                  <a:schemeClr val="tx2"/>
                </a:solidFill>
              </a:rPr>
              <a:t>men</a:t>
            </a:r>
            <a:r>
              <a:rPr lang="en-US" sz="2400" smtClean="0"/>
              <a:t> reported that they had </a:t>
            </a:r>
            <a:r>
              <a:rPr lang="en-US" sz="2400" b="1" smtClean="0">
                <a:solidFill>
                  <a:schemeClr val="tx2"/>
                </a:solidFill>
              </a:rPr>
              <a:t>seen or heard messages about malaria prevention </a:t>
            </a:r>
            <a:r>
              <a:rPr lang="en-US" sz="2400" smtClean="0"/>
              <a:t>in the past year.</a:t>
            </a:r>
          </a:p>
          <a:p>
            <a:r>
              <a:rPr lang="en-US" sz="2400" b="1" smtClean="0">
                <a:solidFill>
                  <a:schemeClr val="tx2"/>
                </a:solidFill>
              </a:rPr>
              <a:t>63%</a:t>
            </a:r>
            <a:r>
              <a:rPr lang="en-US" sz="2400" smtClean="0"/>
              <a:t> of </a:t>
            </a:r>
            <a:r>
              <a:rPr lang="en-US" sz="2400" b="1" smtClean="0">
                <a:solidFill>
                  <a:schemeClr val="tx2"/>
                </a:solidFill>
              </a:rPr>
              <a:t>wome</a:t>
            </a:r>
            <a:r>
              <a:rPr lang="en-US" sz="2400" smtClean="0"/>
              <a:t>n from Mainland Tanzania who had a live birth in the past five years and who attended ANC </a:t>
            </a:r>
            <a:r>
              <a:rPr lang="en-US" sz="2400" b="1" smtClean="0">
                <a:solidFill>
                  <a:schemeClr val="tx2"/>
                </a:solidFill>
              </a:rPr>
              <a:t>received a </a:t>
            </a:r>
            <a:r>
              <a:rPr lang="en-US" sz="2400" b="1" i="1" smtClean="0">
                <a:solidFill>
                  <a:schemeClr val="tx2"/>
                </a:solidFill>
              </a:rPr>
              <a:t>Hati Punguzo </a:t>
            </a:r>
            <a:r>
              <a:rPr lang="en-US" sz="2400" b="1" smtClean="0">
                <a:solidFill>
                  <a:schemeClr val="tx2"/>
                </a:solidFill>
              </a:rPr>
              <a:t>voucher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075" name="Content Placeholder 2"/>
          <p:cNvSpPr>
            <a:spLocks noGrp="1"/>
          </p:cNvSpPr>
          <p:nvPr>
            <p:ph idx="1"/>
          </p:nvPr>
        </p:nvSpPr>
        <p:spPr>
          <a:xfrm>
            <a:off x="457200" y="2209800"/>
            <a:ext cx="8229600" cy="3916363"/>
          </a:xfrm>
        </p:spPr>
        <p:txBody>
          <a:bodyPr/>
          <a:lstStyle/>
          <a:p>
            <a:r>
              <a:rPr lang="en-US" sz="2800" b="1" smtClean="0">
                <a:solidFill>
                  <a:schemeClr val="tx2"/>
                </a:solidFill>
              </a:rPr>
              <a:t>Knowledge about Malaria </a:t>
            </a:r>
          </a:p>
          <a:p>
            <a:r>
              <a:rPr lang="en-US" sz="2800" smtClean="0"/>
              <a:t>Malaria Communication</a:t>
            </a:r>
          </a:p>
        </p:txBody>
      </p:sp>
      <p:sp>
        <p:nvSpPr>
          <p:cNvPr id="3076" name="TextBox 4"/>
          <p:cNvSpPr txBox="1">
            <a:spLocks noChangeArrowheads="1"/>
          </p:cNvSpPr>
          <p:nvPr/>
        </p:nvSpPr>
        <p:spPr bwMode="auto">
          <a:xfrm>
            <a:off x="5562600" y="5867400"/>
            <a:ext cx="2438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r>
              <a:rPr lang="en-US" sz="1200" dirty="0">
                <a:latin typeface="Calibri" pitchFamily="34" charset="0"/>
              </a:rPr>
              <a:t>© UNICEF Tanzania/525/</a:t>
            </a:r>
            <a:r>
              <a:rPr lang="en-US" sz="1200" dirty="0" err="1">
                <a:latin typeface="Calibri" pitchFamily="34" charset="0"/>
              </a:rPr>
              <a:t>Pirozzi</a:t>
            </a:r>
            <a:endParaRPr lang="en-US" sz="1200" dirty="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a:xfrm>
            <a:off x="457200" y="2514600"/>
            <a:ext cx="8229600" cy="3611563"/>
          </a:xfrm>
        </p:spPr>
        <p:txBody>
          <a:bodyPr/>
          <a:lstStyle/>
          <a:p>
            <a:pPr marL="0" indent="0" algn="ctr">
              <a:buFontTx/>
              <a:buNone/>
            </a:pPr>
            <a:r>
              <a:rPr lang="en-US" b="1" smtClean="0">
                <a:solidFill>
                  <a:schemeClr val="tx2"/>
                </a:solidFill>
              </a:rPr>
              <a:t>66% </a:t>
            </a:r>
            <a:r>
              <a:rPr lang="en-US" smtClean="0"/>
              <a:t>of </a:t>
            </a:r>
            <a:r>
              <a:rPr lang="en-US" b="1" smtClean="0">
                <a:solidFill>
                  <a:schemeClr val="tx2"/>
                </a:solidFill>
              </a:rPr>
              <a:t>women</a:t>
            </a:r>
            <a:r>
              <a:rPr lang="en-US" smtClean="0"/>
              <a:t> and </a:t>
            </a:r>
            <a:r>
              <a:rPr lang="en-US" b="1" smtClean="0">
                <a:solidFill>
                  <a:schemeClr val="tx2"/>
                </a:solidFill>
              </a:rPr>
              <a:t>73%</a:t>
            </a:r>
            <a:r>
              <a:rPr lang="en-US" smtClean="0"/>
              <a:t> of </a:t>
            </a:r>
            <a:r>
              <a:rPr lang="en-US" b="1" smtClean="0">
                <a:solidFill>
                  <a:schemeClr val="tx2"/>
                </a:solidFill>
              </a:rPr>
              <a:t>men </a:t>
            </a:r>
            <a:r>
              <a:rPr lang="en-US" smtClean="0"/>
              <a:t>age 15-49 reported </a:t>
            </a:r>
            <a:r>
              <a:rPr lang="en-US" b="1" smtClean="0">
                <a:solidFill>
                  <a:schemeClr val="tx2"/>
                </a:solidFill>
              </a:rPr>
              <a:t>malaria</a:t>
            </a:r>
            <a:r>
              <a:rPr lang="en-US" smtClean="0"/>
              <a:t> as the </a:t>
            </a:r>
            <a:r>
              <a:rPr lang="en-US" b="1" smtClean="0">
                <a:solidFill>
                  <a:schemeClr val="tx2"/>
                </a:solidFill>
              </a:rPr>
              <a:t>most serious health problem</a:t>
            </a:r>
            <a:r>
              <a:rPr lang="en-US" smtClean="0"/>
              <a:t> in their community.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Knowledge about Malaria Symptoms</a:t>
            </a:r>
            <a:endParaRPr lang="en-US" dirty="0"/>
          </a:p>
        </p:txBody>
      </p:sp>
      <p:sp>
        <p:nvSpPr>
          <p:cNvPr id="5123" name="Text Box 45"/>
          <p:cNvSpPr txBox="1">
            <a:spLocks noChangeArrowheads="1"/>
          </p:cNvSpPr>
          <p:nvPr/>
        </p:nvSpPr>
        <p:spPr bwMode="auto">
          <a:xfrm>
            <a:off x="5638800" y="5105400"/>
            <a:ext cx="33766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Percent of women and men age 15-49 who reported specific signs or symptoms of malaria in a young child</a:t>
            </a:r>
          </a:p>
        </p:txBody>
      </p:sp>
      <p:graphicFrame>
        <p:nvGraphicFramePr>
          <p:cNvPr id="5124" name="Content Placeholder 4"/>
          <p:cNvGraphicFramePr>
            <a:graphicFrameLocks noGrp="1"/>
          </p:cNvGraphicFramePr>
          <p:nvPr>
            <p:ph idx="1"/>
          </p:nvPr>
        </p:nvGraphicFramePr>
        <p:xfrm>
          <a:off x="254000" y="1244600"/>
          <a:ext cx="8559800" cy="5359400"/>
        </p:xfrm>
        <a:graphic>
          <a:graphicData uri="http://schemas.openxmlformats.org/presentationml/2006/ole">
            <mc:AlternateContent xmlns:mc="http://schemas.openxmlformats.org/markup-compatibility/2006">
              <mc:Choice xmlns:v="urn:schemas-microsoft-com:vml" Requires="v">
                <p:oleObj spid="_x0000_s5125" r:id="rId4" imgW="8559526" imgH="5358848" progId="Excel.Chart.8">
                  <p:embed/>
                </p:oleObj>
              </mc:Choice>
              <mc:Fallback>
                <p:oleObj r:id="rId4" imgW="8559526" imgH="5358848"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00" y="1244600"/>
                        <a:ext cx="85598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Knowledge of Ways to Avoid Malaria</a:t>
            </a:r>
            <a:endParaRPr lang="en-US" dirty="0"/>
          </a:p>
        </p:txBody>
      </p:sp>
      <p:graphicFrame>
        <p:nvGraphicFramePr>
          <p:cNvPr id="6147" name="Content Placeholder 4"/>
          <p:cNvGraphicFramePr>
            <a:graphicFrameLocks/>
          </p:cNvGraphicFramePr>
          <p:nvPr/>
        </p:nvGraphicFramePr>
        <p:xfrm>
          <a:off x="-50800" y="1549400"/>
          <a:ext cx="9245600" cy="5359400"/>
        </p:xfrm>
        <a:graphic>
          <a:graphicData uri="http://schemas.openxmlformats.org/presentationml/2006/ole">
            <mc:AlternateContent xmlns:mc="http://schemas.openxmlformats.org/markup-compatibility/2006">
              <mc:Choice xmlns:v="urn:schemas-microsoft-com:vml" Requires="v">
                <p:oleObj spid="_x0000_s6149" r:id="rId4" imgW="9242337" imgH="5358848" progId="Excel.Chart.8">
                  <p:embed/>
                </p:oleObj>
              </mc:Choice>
              <mc:Fallback>
                <p:oleObj r:id="rId4" imgW="9242337" imgH="5358848" progId="Excel.Chart.8">
                  <p:embed/>
                  <p:pic>
                    <p:nvPicPr>
                      <p:cNvPr id="0" name="Content Placeholder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549400"/>
                        <a:ext cx="92456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8" name="TextBox 4"/>
          <p:cNvSpPr txBox="1">
            <a:spLocks noChangeArrowheads="1"/>
          </p:cNvSpPr>
          <p:nvPr/>
        </p:nvSpPr>
        <p:spPr bwMode="auto">
          <a:xfrm>
            <a:off x="0" y="10350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Among women and men age 15-49 who say there are ways to avoid malaria, percent who cite certain ways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868362"/>
          </a:xfrm>
        </p:spPr>
        <p:txBody>
          <a:bodyPr/>
          <a:lstStyle/>
          <a:p>
            <a:r>
              <a:rPr lang="en-US" smtClean="0"/>
              <a:t>Attitudes towards Malaria</a:t>
            </a:r>
          </a:p>
        </p:txBody>
      </p:sp>
      <p:graphicFrame>
        <p:nvGraphicFramePr>
          <p:cNvPr id="7171" name="Content Placeholder 4"/>
          <p:cNvGraphicFramePr>
            <a:graphicFrameLocks noGrp="1"/>
          </p:cNvGraphicFramePr>
          <p:nvPr>
            <p:ph idx="1"/>
          </p:nvPr>
        </p:nvGraphicFramePr>
        <p:xfrm>
          <a:off x="101600" y="1778000"/>
          <a:ext cx="8940800" cy="4932363"/>
        </p:xfrm>
        <a:graphic>
          <a:graphicData uri="http://schemas.openxmlformats.org/presentationml/2006/ole">
            <mc:AlternateContent xmlns:mc="http://schemas.openxmlformats.org/markup-compatibility/2006">
              <mc:Choice xmlns:v="urn:schemas-microsoft-com:vml" Requires="v">
                <p:oleObj spid="_x0000_s7173" r:id="rId4" imgW="8937511" imgH="4932091" progId="Excel.Chart.8">
                  <p:embed/>
                </p:oleObj>
              </mc:Choice>
              <mc:Fallback>
                <p:oleObj r:id="rId4" imgW="8937511" imgH="4932091"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00" y="1778000"/>
                        <a:ext cx="8940800"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72" name="TextBox 3"/>
          <p:cNvSpPr txBox="1">
            <a:spLocks noChangeArrowheads="1"/>
          </p:cNvSpPr>
          <p:nvPr/>
        </p:nvSpPr>
        <p:spPr bwMode="auto">
          <a:xfrm>
            <a:off x="0" y="103505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Among women age 15-49 who had one or more births in the past five years, who strongly agree with the statement: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en-US" smtClean="0"/>
          </a:p>
        </p:txBody>
      </p:sp>
      <p:sp>
        <p:nvSpPr>
          <p:cNvPr id="8195" name="Content Placeholder 2"/>
          <p:cNvSpPr>
            <a:spLocks noGrp="1"/>
          </p:cNvSpPr>
          <p:nvPr>
            <p:ph idx="1"/>
          </p:nvPr>
        </p:nvSpPr>
        <p:spPr>
          <a:xfrm>
            <a:off x="457200" y="2209800"/>
            <a:ext cx="8229600" cy="3916363"/>
          </a:xfrm>
        </p:spPr>
        <p:txBody>
          <a:bodyPr/>
          <a:lstStyle/>
          <a:p>
            <a:r>
              <a:rPr lang="en-US" sz="2800" dirty="0" smtClean="0"/>
              <a:t>Knowledge about Malaria </a:t>
            </a:r>
          </a:p>
          <a:p>
            <a:r>
              <a:rPr lang="en-US" sz="2800" b="1" dirty="0" smtClean="0">
                <a:solidFill>
                  <a:schemeClr val="tx2"/>
                </a:solidFill>
              </a:rPr>
              <a:t>Malaria Communication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en-US" smtClean="0"/>
          </a:p>
        </p:txBody>
      </p:sp>
      <p:sp>
        <p:nvSpPr>
          <p:cNvPr id="9219" name="Content Placeholder 2"/>
          <p:cNvSpPr>
            <a:spLocks noGrp="1"/>
          </p:cNvSpPr>
          <p:nvPr>
            <p:ph idx="1"/>
          </p:nvPr>
        </p:nvSpPr>
        <p:spPr>
          <a:xfrm>
            <a:off x="457200" y="2438400"/>
            <a:ext cx="8229600" cy="3687763"/>
          </a:xfrm>
        </p:spPr>
        <p:txBody>
          <a:bodyPr/>
          <a:lstStyle/>
          <a:p>
            <a:pPr marL="0" indent="0" algn="ctr">
              <a:buFontTx/>
              <a:buNone/>
            </a:pPr>
            <a:r>
              <a:rPr lang="en-US" sz="3600" b="1" smtClean="0">
                <a:solidFill>
                  <a:schemeClr val="tx2"/>
                </a:solidFill>
              </a:rPr>
              <a:t>87%</a:t>
            </a:r>
            <a:r>
              <a:rPr lang="en-US" sz="3600" smtClean="0">
                <a:solidFill>
                  <a:schemeClr val="bg2"/>
                </a:solidFill>
              </a:rPr>
              <a:t> </a:t>
            </a:r>
            <a:r>
              <a:rPr lang="en-US" sz="3600" smtClean="0"/>
              <a:t>of women and </a:t>
            </a:r>
            <a:r>
              <a:rPr lang="en-US" sz="3600" b="1" smtClean="0">
                <a:solidFill>
                  <a:schemeClr val="tx2"/>
                </a:solidFill>
              </a:rPr>
              <a:t>83%</a:t>
            </a:r>
            <a:r>
              <a:rPr lang="en-US" sz="3600" smtClean="0"/>
              <a:t> of men say that artemisinin combination therapy </a:t>
            </a:r>
            <a:r>
              <a:rPr lang="en-US" sz="3600" b="1" smtClean="0">
                <a:solidFill>
                  <a:schemeClr val="tx2"/>
                </a:solidFill>
              </a:rPr>
              <a:t>(ACTs) can be obtained at nearest health facility or pharmacy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Malaria Messages</a:t>
            </a:r>
          </a:p>
        </p:txBody>
      </p:sp>
      <p:graphicFrame>
        <p:nvGraphicFramePr>
          <p:cNvPr id="10243" name="Chart 6"/>
          <p:cNvGraphicFramePr>
            <a:graphicFrameLocks/>
          </p:cNvGraphicFramePr>
          <p:nvPr/>
        </p:nvGraphicFramePr>
        <p:xfrm>
          <a:off x="406400" y="1625600"/>
          <a:ext cx="8483600" cy="4978400"/>
        </p:xfrm>
        <a:graphic>
          <a:graphicData uri="http://schemas.openxmlformats.org/presentationml/2006/ole">
            <mc:AlternateContent xmlns:mc="http://schemas.openxmlformats.org/markup-compatibility/2006">
              <mc:Choice xmlns:v="urn:schemas-microsoft-com:vml" Requires="v">
                <p:oleObj spid="_x0000_s10245" r:id="rId4" imgW="8480271" imgH="4974767" progId="Excel.Chart.8">
                  <p:embed/>
                </p:oleObj>
              </mc:Choice>
              <mc:Fallback>
                <p:oleObj r:id="rId4" imgW="8480271" imgH="4974767" progId="Excel.Chart.8">
                  <p:embed/>
                  <p:pic>
                    <p:nvPicPr>
                      <p:cNvPr id="0"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625600"/>
                        <a:ext cx="848360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4" name="Text Box 45"/>
          <p:cNvSpPr txBox="1">
            <a:spLocks noChangeArrowheads="1"/>
          </p:cNvSpPr>
          <p:nvPr/>
        </p:nvSpPr>
        <p:spPr bwMode="auto">
          <a:xfrm>
            <a:off x="52388" y="1143000"/>
            <a:ext cx="444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Percent of women and men age 15-49 who:</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anzania HMIS 2011-12">
      <a:dk1>
        <a:sysClr val="windowText" lastClr="000000"/>
      </a:dk1>
      <a:lt1>
        <a:sysClr val="window" lastClr="FFFFFF"/>
      </a:lt1>
      <a:dk2>
        <a:srgbClr val="09A2DD"/>
      </a:dk2>
      <a:lt2>
        <a:srgbClr val="25B34B"/>
      </a:lt2>
      <a:accent1>
        <a:srgbClr val="09A2DD"/>
      </a:accent1>
      <a:accent2>
        <a:srgbClr val="25B34B"/>
      </a:accent2>
      <a:accent3>
        <a:srgbClr val="FBD013"/>
      </a:accent3>
      <a:accent4>
        <a:srgbClr val="58595B"/>
      </a:accent4>
      <a:accent5>
        <a:srgbClr val="C00000"/>
      </a:accent5>
      <a:accent6>
        <a:srgbClr val="97480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2667</TotalTime>
  <Words>1099</Words>
  <Application>Microsoft Office PowerPoint</Application>
  <PresentationFormat>On-screen Show (4:3)</PresentationFormat>
  <Paragraphs>71</Paragraphs>
  <Slides>15</Slides>
  <Notes>15</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0" baseType="lpstr">
      <vt:lpstr>Arial</vt:lpstr>
      <vt:lpstr>Calibri</vt:lpstr>
      <vt:lpstr>Gill Sans Std</vt:lpstr>
      <vt:lpstr>Default Design</vt:lpstr>
      <vt:lpstr>Microsoft Office Excel Chart</vt:lpstr>
      <vt:lpstr>Malaria Knowledge and Communication</vt:lpstr>
      <vt:lpstr>PowerPoint Presentation</vt:lpstr>
      <vt:lpstr>PowerPoint Presentation</vt:lpstr>
      <vt:lpstr>Knowledge about Malaria Symptoms</vt:lpstr>
      <vt:lpstr>Knowledge of Ways to Avoid Malaria</vt:lpstr>
      <vt:lpstr>Attitudes towards Malaria</vt:lpstr>
      <vt:lpstr>PowerPoint Presentation</vt:lpstr>
      <vt:lpstr>PowerPoint Presentation</vt:lpstr>
      <vt:lpstr>Malaria Messages</vt:lpstr>
      <vt:lpstr>PowerPoint Presentation</vt:lpstr>
      <vt:lpstr>Source of Malaria Messages</vt:lpstr>
      <vt:lpstr>Hati Punguzo Programme</vt:lpstr>
      <vt:lpstr>Hati Punguzo Programme</vt:lpstr>
      <vt:lpstr>Hati Punguzo Programme</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159</cp:revision>
  <dcterms:created xsi:type="dcterms:W3CDTF">2005-10-11T14:32:07Z</dcterms:created>
  <dcterms:modified xsi:type="dcterms:W3CDTF">2013-05-06T20:29:53Z</dcterms:modified>
</cp:coreProperties>
</file>