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22"/>
  </p:notesMasterIdLst>
  <p:handoutMasterIdLst>
    <p:handoutMasterId r:id="rId23"/>
  </p:handoutMasterIdLst>
  <p:sldIdLst>
    <p:sldId id="257" r:id="rId3"/>
    <p:sldId id="356" r:id="rId4"/>
    <p:sldId id="389" r:id="rId5"/>
    <p:sldId id="360" r:id="rId6"/>
    <p:sldId id="390" r:id="rId7"/>
    <p:sldId id="362" r:id="rId8"/>
    <p:sldId id="363" r:id="rId9"/>
    <p:sldId id="361" r:id="rId10"/>
    <p:sldId id="364" r:id="rId11"/>
    <p:sldId id="392" r:id="rId12"/>
    <p:sldId id="373" r:id="rId13"/>
    <p:sldId id="365" r:id="rId14"/>
    <p:sldId id="375" r:id="rId15"/>
    <p:sldId id="374" r:id="rId16"/>
    <p:sldId id="391" r:id="rId17"/>
    <p:sldId id="366" r:id="rId18"/>
    <p:sldId id="387" r:id="rId19"/>
    <p:sldId id="381" r:id="rId20"/>
    <p:sldId id="384" r:id="rId2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99CC00"/>
    <a:srgbClr val="CCFF99"/>
    <a:srgbClr val="99FF66"/>
    <a:srgbClr val="339933"/>
    <a:srgbClr val="00808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002" autoAdjust="0"/>
  </p:normalViewPr>
  <p:slideViewPr>
    <p:cSldViewPr>
      <p:cViewPr>
        <p:scale>
          <a:sx n="50" d="100"/>
          <a:sy n="50" d="100"/>
        </p:scale>
        <p:origin x="-1650" y="-7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552" y="-7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76609C46-928E-4213-BE34-AE0E308BC58A}" type="datetimeFigureOut">
              <a:rPr lang="en-US"/>
              <a:pPr>
                <a:defRPr/>
              </a:pPr>
              <a:t>5/6/2013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9DCD2F43-5B7E-4261-9470-2F3B510B0F46}" type="slidenum">
              <a:rPr lang="en-US"/>
              <a:pPr>
                <a:defRPr/>
              </a:pPr>
              <a:t>‹#›</a:t>
            </a:fld>
            <a:endParaRPr lang="en-US"/>
          </a:p>
        </p:txBody>
      </p:sp>
    </p:spTree>
    <p:extLst>
      <p:ext uri="{BB962C8B-B14F-4D97-AF65-F5344CB8AC3E}">
        <p14:creationId xmlns:p14="http://schemas.microsoft.com/office/powerpoint/2010/main" val="2192004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5"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3584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3799"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B82EE86B-03D6-48D0-A434-1C21FDE4B9CE}" type="slidenum">
              <a:rPr lang="en-US"/>
              <a:pPr>
                <a:defRPr/>
              </a:pPr>
              <a:t>‹#›</a:t>
            </a:fld>
            <a:endParaRPr lang="en-US"/>
          </a:p>
        </p:txBody>
      </p:sp>
    </p:spTree>
    <p:extLst>
      <p:ext uri="{BB962C8B-B14F-4D97-AF65-F5344CB8AC3E}">
        <p14:creationId xmlns:p14="http://schemas.microsoft.com/office/powerpoint/2010/main" val="28458342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2DDD75E-01E3-4766-9EA0-7E134BA7455A}"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Among women, media exposure to HIV information ranged from a low of 38% in Pemba to a high of 62% in Southern Highlands and 63% in Eastern zones.</a:t>
            </a:r>
          </a:p>
          <a:p>
            <a:endParaRPr lang="en-US" smtClean="0">
              <a:latin typeface="Arial" pitchFamily="34" charset="0"/>
              <a:cs typeface="Arial" pitchFamily="34" charset="0"/>
            </a:endParaRPr>
          </a:p>
          <a:p>
            <a:r>
              <a:rPr lang="en-US" smtClean="0">
                <a:latin typeface="Arial" pitchFamily="34" charset="0"/>
                <a:cs typeface="Arial" pitchFamily="34" charset="0"/>
              </a:rPr>
              <a:t>Among men, exposure ranged from a low of 47% in Central zone to a high of 75% in Southern Highlands.</a:t>
            </a:r>
          </a:p>
          <a:p>
            <a:endParaRPr lang="en-US" smtClean="0">
              <a:latin typeface="Arial" pitchFamily="34" charset="0"/>
              <a:cs typeface="Arial" pitchFamily="34" charset="0"/>
            </a:endParaRPr>
          </a:p>
          <a:p>
            <a:r>
              <a:rPr lang="en-US" smtClean="0">
                <a:latin typeface="Arial" pitchFamily="34" charset="0"/>
                <a:cs typeface="Arial" pitchFamily="34" charset="0"/>
              </a:rPr>
              <a:t>60% of women and 52% of men who had seen, heard or read about HIV could not remember the name of the programme.  Among those who did remember, the program mentioned most frequently by women and men was Femina.   </a:t>
            </a: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B2BD722-B31B-4C64-8800-662256D07393}"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1E3891F-0B61-498F-BE51-BF3BE3A1B0A0}" type="slidenum">
              <a:rPr lang="en-US" smtClean="0"/>
              <a:pPr eaLnBrk="1" hangingPunct="1"/>
              <a:t>11</a:t>
            </a:fld>
            <a:endParaRPr lang="en-US" smtClean="0"/>
          </a:p>
        </p:txBody>
      </p:sp>
      <p:sp>
        <p:nvSpPr>
          <p:cNvPr id="47107" name="Rectangle 2"/>
          <p:cNvSpPr>
            <a:spLocks noGrp="1" noRot="1" noChangeAspect="1" noChangeArrowheads="1" noTextEdit="1"/>
          </p:cNvSpPr>
          <p:nvPr>
            <p:ph type="sldImg"/>
          </p:nvPr>
        </p:nvSpPr>
        <p:spPr>
          <a:xfrm>
            <a:off x="1106488" y="696913"/>
            <a:ext cx="4646612" cy="3486150"/>
          </a:xfrm>
          <a:ln/>
        </p:spPr>
      </p:sp>
      <p:sp>
        <p:nvSpPr>
          <p:cNvPr id="47108"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These are indicators that relate to </a:t>
            </a:r>
            <a:r>
              <a:rPr lang="en-US" b="1" smtClean="0">
                <a:latin typeface="Arial" pitchFamily="34" charset="0"/>
                <a:cs typeface="Arial" pitchFamily="34" charset="0"/>
              </a:rPr>
              <a:t>stigma</a:t>
            </a:r>
            <a:r>
              <a:rPr lang="en-US" smtClean="0">
                <a:latin typeface="Arial" pitchFamily="34" charset="0"/>
                <a:cs typeface="Arial" pitchFamily="34" charset="0"/>
              </a:rPr>
              <a:t> toward people living with HIV/AIDS.  Most men and women say they would care for someone with HIV in their homes or allow a teacher with HIV continue working in the classroom.  Respondents are less likely to be open about a family member’s HIV status.   </a:t>
            </a:r>
          </a:p>
          <a:p>
            <a:endParaRPr lang="en-US" smtClean="0">
              <a:latin typeface="Arial" pitchFamily="34" charset="0"/>
              <a:cs typeface="Arial" pitchFamily="34" charset="0"/>
            </a:endParaRPr>
          </a:p>
          <a:p>
            <a:r>
              <a:rPr lang="en-US" smtClean="0">
                <a:latin typeface="Arial" pitchFamily="34" charset="0"/>
                <a:cs typeface="Arial" pitchFamily="34" charset="0"/>
              </a:rPr>
              <a:t>Overall, only 1 in 4 women and 4 in 10 men expressed accepting attitudes on all 4 indicators.  Accepting attitudes increase with education and wealth.</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312C5F5-7895-4BE7-BB33-2279251BC008}"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There  has been little change among men and women since 2007-08 in accepting attitudes on all 4 indicators.</a:t>
            </a: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33614AE-76DD-4CF0-BFEB-4C18CCC97A8B}"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A35756F-4C93-4198-982C-7FBC490A316D}" type="slidenum">
              <a:rPr lang="en-US" smtClean="0"/>
              <a:pPr eaLnBrk="1" hangingPunct="1"/>
              <a:t>14</a:t>
            </a:fld>
            <a:endParaRPr lang="en-US" smtClean="0"/>
          </a:p>
        </p:txBody>
      </p:sp>
      <p:sp>
        <p:nvSpPr>
          <p:cNvPr id="50179" name="Rectangle 2"/>
          <p:cNvSpPr>
            <a:spLocks noGrp="1" noRot="1" noChangeAspect="1" noChangeArrowheads="1" noTextEdit="1"/>
          </p:cNvSpPr>
          <p:nvPr>
            <p:ph type="sldImg"/>
          </p:nvPr>
        </p:nvSpPr>
        <p:spPr>
          <a:xfrm>
            <a:off x="1106488" y="696913"/>
            <a:ext cx="4646612" cy="3486150"/>
          </a:xfrm>
          <a:ln/>
        </p:spPr>
      </p:sp>
      <p:sp>
        <p:nvSpPr>
          <p:cNvPr id="50180"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median age of  first marriage for women is 19.1. This means that 50% of female respondents married when they were younger  than 19.1 and 50% married when they were older than 19.1</a:t>
            </a:r>
          </a:p>
          <a:p>
            <a:r>
              <a:rPr lang="en-US" smtClean="0">
                <a:latin typeface="Arial" pitchFamily="34" charset="0"/>
                <a:cs typeface="Arial" pitchFamily="34" charset="0"/>
              </a:rPr>
              <a:t>Women get married about 5 years younger than men.  There is less difference between women and men in the median age of first intercourse; women start having sex about 11 months younger than men.</a:t>
            </a:r>
          </a:p>
          <a:p>
            <a:r>
              <a:rPr lang="en-US" smtClean="0">
                <a:latin typeface="Arial" pitchFamily="34" charset="0"/>
                <a:cs typeface="Arial" pitchFamily="34" charset="0"/>
              </a:rPr>
              <a:t>Among women surveyed, the median age of marriage is slightly higher among younger women (25-29) than among the oldest women (45-49)—19.8 vs. 19.2 respectively. </a:t>
            </a:r>
          </a:p>
          <a:p>
            <a:endParaRPr lang="en-US" smtClean="0">
              <a:latin typeface="Arial" pitchFamily="34" charset="0"/>
              <a:cs typeface="Arial"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6430E0D-F946-41BB-99B5-6C34C17571DD}"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Men are much more likely than women to report having multiple partners in the past 12 months.  Over one in 5 men have had 2 or more partners compared to only 4% of women.</a:t>
            </a:r>
          </a:p>
          <a:p>
            <a:r>
              <a:rPr lang="en-US" smtClean="0">
                <a:latin typeface="Arial" pitchFamily="34" charset="0"/>
                <a:cs typeface="Arial" pitchFamily="34" charset="0"/>
              </a:rPr>
              <a:t>Among both men and women with multiple partners in the past year, only 27% say they used a condom at last intercourse.  Condom use is higher among never-married men  than men who were married.  Condom use is also higher among urban men and increased with education and wealth.</a:t>
            </a:r>
          </a:p>
          <a:p>
            <a:r>
              <a:rPr lang="en-US" smtClean="0">
                <a:latin typeface="Arial" pitchFamily="34" charset="0"/>
                <a:cs typeface="Arial" pitchFamily="34" charset="0"/>
              </a:rPr>
              <a:t>Men report having more lifetime sexual partners than women—6.6 on average vs. 2.3 for women.</a:t>
            </a:r>
          </a:p>
          <a:p>
            <a:endParaRPr lang="en-US" smtClean="0">
              <a:latin typeface="Arial" pitchFamily="34" charset="0"/>
              <a:cs typeface="Arial"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88242F9-1389-46F8-B62F-12CB448C0B40}"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There has been very little change in the proportion of women reporting having multiple partners in the year before the survey. Among men, the percentage reporting multiple partners has increased slightly since 2007-08.</a:t>
            </a:r>
          </a:p>
          <a:p>
            <a:endParaRPr lang="en-US" smtClean="0">
              <a:latin typeface="Arial" pitchFamily="34" charset="0"/>
              <a:cs typeface="Arial"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9599EB1-41B2-4C24-8839-0751BF5D465A}"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Cumulative prevalence of concurrent partners is a concept that was not included in previous surveys in Tanzania.  Cumulative prevalence of concurrent partners means the percentage of respondents who had 2 or more partners during the same time period over the past 12 months.  Having concurrent sexual partners may increase risk of HIV transmission.</a:t>
            </a:r>
          </a:p>
          <a:p>
            <a:endParaRPr lang="en-US" smtClean="0">
              <a:latin typeface="Arial" pitchFamily="34" charset="0"/>
              <a:cs typeface="Arial" pitchFamily="34" charset="0"/>
            </a:endParaRPr>
          </a:p>
          <a:p>
            <a:r>
              <a:rPr lang="en-US" smtClean="0">
                <a:latin typeface="Arial" pitchFamily="34" charset="0"/>
                <a:cs typeface="Arial" pitchFamily="34" charset="0"/>
              </a:rPr>
              <a:t>Men are 4 times as likely to have concurrent sexual partners than women.</a:t>
            </a:r>
          </a:p>
          <a:p>
            <a:r>
              <a:rPr lang="en-US" smtClean="0">
                <a:latin typeface="Arial" pitchFamily="34" charset="0"/>
                <a:cs typeface="Arial" pitchFamily="34" charset="0"/>
              </a:rPr>
              <a:t> </a:t>
            </a: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28FC29E-28F5-4CB8-B1D0-F4552A9A3D82}" type="slidenum">
              <a:rPr lang="en-US" smtClean="0"/>
              <a:pPr eaLnBrk="1" hangingPunct="1"/>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C97ACA4-3979-4EA6-9149-9468B4DAE4C7}" type="slidenum">
              <a:rPr lang="en-US" smtClean="0"/>
              <a:pPr eaLnBrk="1" hangingPunct="1"/>
              <a:t>19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6CC3EC8-F546-412C-83D6-A5909D5967F2}" type="slidenum">
              <a:rPr lang="en-US" smtClean="0"/>
              <a:pPr eaLnBrk="1" hangingPunct="1"/>
              <a:t>2</a:t>
            </a:fld>
            <a:endParaRPr lang="en-US" smtClean="0"/>
          </a:p>
        </p:txBody>
      </p:sp>
      <p:sp>
        <p:nvSpPr>
          <p:cNvPr id="37891" name="Rectangle 2"/>
          <p:cNvSpPr>
            <a:spLocks noGrp="1" noRot="1" noChangeAspect="1" noChangeArrowheads="1" noTextEdit="1"/>
          </p:cNvSpPr>
          <p:nvPr>
            <p:ph type="sldImg"/>
          </p:nvPr>
        </p:nvSpPr>
        <p:spPr>
          <a:xfrm>
            <a:off x="1106488" y="696913"/>
            <a:ext cx="4646612" cy="3486150"/>
          </a:xfrm>
          <a:ln/>
        </p:spPr>
      </p:sp>
      <p:sp>
        <p:nvSpPr>
          <p:cNvPr id="37892" name="Rectangle 3"/>
          <p:cNvSpPr>
            <a:spLocks noGrp="1" noChangeArrowheads="1"/>
          </p:cNvSpPr>
          <p:nvPr>
            <p:ph type="body" idx="1"/>
          </p:nvPr>
        </p:nvSpPr>
        <p:spPr>
          <a:xfrm>
            <a:off x="914400" y="4416425"/>
            <a:ext cx="50292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All Tanzanians have heard of AIDS.</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9C42D71-1F0C-4751-B13E-BF559EF3E401}"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While virtually all Tanzanian women and men, age 15-49 have heard about HIV/AIDS, a sizeable minority still do not know how to prevent transmission.  Just over 30% of women and 23% of men do not know that using condoms prevents HIV.</a:t>
            </a:r>
          </a:p>
          <a:p>
            <a:endParaRPr lang="en-US" smtClean="0">
              <a:latin typeface="Arial" pitchFamily="34" charset="0"/>
              <a:cs typeface="Arial" pitchFamily="34" charset="0"/>
            </a:endParaRPr>
          </a:p>
          <a:p>
            <a:r>
              <a:rPr lang="en-US" smtClean="0">
                <a:latin typeface="Arial" pitchFamily="34" charset="0"/>
                <a:cs typeface="Arial" pitchFamily="34" charset="0"/>
              </a:rPr>
              <a:t>For both men and women, urban dwellers and more educated respondents are more informed than rural and less educated respondents. Lack of knowledge about condoms among women  is highest in Northern, Southwest and Central Zones and among women with no education. Among men, lack of knowledge is most common in Northern, Lake and Western Zones.</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A7793FD-C12B-4C10-9885-9CDB0FBF59AE}"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Knowledge of HIV Prevention methods increases with education.  Only about half of the least educated men and women know that condoms and monogamy can prevent HIV transmission.</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46B1A6A-B92D-4F2F-84A5-05B6E67BA56A}"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Misconceptions about HIV are decreasing over time.  Still one in 5 women do not know that healthy looking people can be HIV positive and that HIV is not transmitted by mosquitoes.</a:t>
            </a:r>
          </a:p>
          <a:p>
            <a:r>
              <a:rPr lang="en-US" smtClean="0">
                <a:latin typeface="Arial" pitchFamily="34" charset="0"/>
                <a:cs typeface="Arial" pitchFamily="34" charset="0"/>
              </a:rPr>
              <a:t>Comprehensive knowledge of HIV means that the respondent knows that HIV can be prevented by condom use and monogamy; that a healthy-looking person can carry HIV, and that HIV can’t transmitted by mosquitoes or by supernatural means.  It is disturbing to note that only 42% of women and 50% of men achieve this level of knowledge about HIV.</a:t>
            </a:r>
          </a:p>
          <a:p>
            <a:endParaRPr lang="en-US" smtClean="0">
              <a:latin typeface="Arial" pitchFamily="34" charset="0"/>
              <a:cs typeface="Arial" pitchFamily="34" charset="0"/>
            </a:endParaRPr>
          </a:p>
          <a:p>
            <a:r>
              <a:rPr lang="en-US" smtClean="0">
                <a:latin typeface="Arial" pitchFamily="34" charset="0"/>
                <a:cs typeface="Arial" pitchFamily="34" charset="0"/>
              </a:rPr>
              <a:t>Urban men and women are more knowledgeable than rural respondents.</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0653DE3-4480-4C8F-B768-F0ED21B37481}"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Comprehensive knowledge has increased steadily among men from 44% in 2007-08 to 50% in 2011-12.  Knowledge has not increased among women. </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F29E1A0-8E89-4C14-94B6-C00365C614FF}"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Tanzanian programs have worked to prevent MTCT of HIV.  The majority of women and men know that HIV can be transmitted during breastfeeding and that the risk of MTCT can be reduced by taking special drugs during pregnancy.   Still one-third of women and almost one half of men do not know both these important facts.</a:t>
            </a:r>
          </a:p>
          <a:p>
            <a:r>
              <a:rPr lang="en-US" smtClean="0">
                <a:latin typeface="Arial" pitchFamily="34" charset="0"/>
                <a:cs typeface="Arial" pitchFamily="34" charset="0"/>
              </a:rPr>
              <a:t>Women and men age 15-19 are less informed about MTCT prevention.  Among all the regions, respondents from Central region are the least informed about MTCT prevention with only 51% of women and 44% of men knowing both facts about MTCT. </a:t>
            </a: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791B20D-78B1-4491-B3DA-D3650478E0FC}"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Compared to 2007-08 with 2011-12 results women and men are now more knowledgeable about prevention of MTCT.</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007291E-F9A6-40DF-AFE1-1918B61FDD27}"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userDrawn="1"/>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userDrawn="1"/>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5" name="Rectangle 4"/>
          <p:cNvSpPr/>
          <p:nvPr userDrawn="1"/>
        </p:nvSpPr>
        <p:spPr>
          <a:xfrm>
            <a:off x="0" y="2743200"/>
            <a:ext cx="9144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62934916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D0A9215-5D10-4E97-B4CE-3D81FCE863F7}" type="slidenum">
              <a:rPr lang="en-US"/>
              <a:pPr>
                <a:defRPr/>
              </a:pPr>
              <a:t>‹#›</a:t>
            </a:fld>
            <a:endParaRPr lang="en-US"/>
          </a:p>
        </p:txBody>
      </p:sp>
    </p:spTree>
    <p:extLst>
      <p:ext uri="{BB962C8B-B14F-4D97-AF65-F5344CB8AC3E}">
        <p14:creationId xmlns:p14="http://schemas.microsoft.com/office/powerpoint/2010/main" val="69347027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E14867C-55DC-454E-A641-0ED6130FA4B2}" type="slidenum">
              <a:rPr lang="en-US"/>
              <a:pPr>
                <a:defRPr/>
              </a:pPr>
              <a:t>‹#›</a:t>
            </a:fld>
            <a:endParaRPr lang="en-US"/>
          </a:p>
        </p:txBody>
      </p:sp>
    </p:spTree>
    <p:extLst>
      <p:ext uri="{BB962C8B-B14F-4D97-AF65-F5344CB8AC3E}">
        <p14:creationId xmlns:p14="http://schemas.microsoft.com/office/powerpoint/2010/main" val="194891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D21D96C-07E5-48CD-A3B2-D317E77C41F5}" type="slidenum">
              <a:rPr lang="en-US"/>
              <a:pPr>
                <a:defRPr/>
              </a:pPr>
              <a:t>‹#›</a:t>
            </a:fld>
            <a:endParaRPr lang="en-US"/>
          </a:p>
        </p:txBody>
      </p:sp>
    </p:spTree>
    <p:extLst>
      <p:ext uri="{BB962C8B-B14F-4D97-AF65-F5344CB8AC3E}">
        <p14:creationId xmlns:p14="http://schemas.microsoft.com/office/powerpoint/2010/main" val="105029165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C47B5C7A-A136-453A-A2C2-216096A34C08}" type="slidenum">
              <a:rPr lang="en-US"/>
              <a:pPr>
                <a:defRPr/>
              </a:pPr>
              <a:t>‹#›</a:t>
            </a:fld>
            <a:endParaRPr lang="en-US"/>
          </a:p>
        </p:txBody>
      </p:sp>
    </p:spTree>
    <p:extLst>
      <p:ext uri="{BB962C8B-B14F-4D97-AF65-F5344CB8AC3E}">
        <p14:creationId xmlns:p14="http://schemas.microsoft.com/office/powerpoint/2010/main" val="851834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p:spPr>
        <p:txBody>
          <a:bodyPr/>
          <a:lstStyle>
            <a:lvl1pPr>
              <a:defRPr>
                <a:latin typeface="Arial" charset="0"/>
                <a:cs typeface="Arial" charset="0"/>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p:txBody>
          <a:bodyPr/>
          <a:lstStyle>
            <a:lvl1pPr>
              <a:defRPr/>
            </a:lvl1pPr>
          </a:lstStyle>
          <a:p>
            <a:pPr>
              <a:defRPr/>
            </a:pPr>
            <a:fld id="{942A9FB7-0C66-4B12-B200-73BC944063BE}" type="slidenum">
              <a:rPr lang="en-US"/>
              <a:pPr>
                <a:defRPr/>
              </a:pPr>
              <a:t>‹#›</a:t>
            </a:fld>
            <a:endParaRPr lang="en-US"/>
          </a:p>
        </p:txBody>
      </p:sp>
    </p:spTree>
    <p:extLst>
      <p:ext uri="{BB962C8B-B14F-4D97-AF65-F5344CB8AC3E}">
        <p14:creationId xmlns:p14="http://schemas.microsoft.com/office/powerpoint/2010/main" val="945589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57144E9-3923-46C0-B360-7C2E56A50461}"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C9C8562-0A85-415D-9757-186BFC818D4D}" type="slidenum">
              <a:rPr lang="en-US"/>
              <a:pPr>
                <a:defRPr/>
              </a:pPr>
              <a:t>‹#›</a:t>
            </a:fld>
            <a:endParaRPr lang="en-US"/>
          </a:p>
        </p:txBody>
      </p:sp>
    </p:spTree>
    <p:extLst>
      <p:ext uri="{BB962C8B-B14F-4D97-AF65-F5344CB8AC3E}">
        <p14:creationId xmlns:p14="http://schemas.microsoft.com/office/powerpoint/2010/main" val="383273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93E7621-FBB8-45FB-95E8-997E7D06836A}"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3DBA22E-22F0-4F91-A387-1C8C1581ADB3}" type="slidenum">
              <a:rPr lang="en-US"/>
              <a:pPr>
                <a:defRPr/>
              </a:pPr>
              <a:t>‹#›</a:t>
            </a:fld>
            <a:endParaRPr lang="en-US"/>
          </a:p>
        </p:txBody>
      </p:sp>
    </p:spTree>
    <p:extLst>
      <p:ext uri="{BB962C8B-B14F-4D97-AF65-F5344CB8AC3E}">
        <p14:creationId xmlns:p14="http://schemas.microsoft.com/office/powerpoint/2010/main" val="11834319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ADC92D6-05C1-4B83-81A6-DB84E75FF9F9}"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89D237-BA9B-4E33-A51C-95F248F087D2}" type="slidenum">
              <a:rPr lang="en-US"/>
              <a:pPr>
                <a:defRPr/>
              </a:pPr>
              <a:t>‹#›</a:t>
            </a:fld>
            <a:endParaRPr lang="en-US"/>
          </a:p>
        </p:txBody>
      </p:sp>
    </p:spTree>
    <p:extLst>
      <p:ext uri="{BB962C8B-B14F-4D97-AF65-F5344CB8AC3E}">
        <p14:creationId xmlns:p14="http://schemas.microsoft.com/office/powerpoint/2010/main" val="4209838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DE0B643-C203-4707-93E0-7503D260DB44}"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EC8E23-4318-4004-895C-DF971DC509B9}" type="slidenum">
              <a:rPr lang="en-US"/>
              <a:pPr>
                <a:defRPr/>
              </a:pPr>
              <a:t>‹#›</a:t>
            </a:fld>
            <a:endParaRPr lang="en-US"/>
          </a:p>
        </p:txBody>
      </p:sp>
    </p:spTree>
    <p:extLst>
      <p:ext uri="{BB962C8B-B14F-4D97-AF65-F5344CB8AC3E}">
        <p14:creationId xmlns:p14="http://schemas.microsoft.com/office/powerpoint/2010/main" val="1103068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0215F00-139D-465D-A7FD-983635DA666D}" type="datetimeFigureOut">
              <a:rPr lang="en-US"/>
              <a:pPr>
                <a:defRPr/>
              </a:pPr>
              <a:t>5/6/2013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AB81B04-1128-457D-BB50-2F1287CAC879}" type="slidenum">
              <a:rPr lang="en-US"/>
              <a:pPr>
                <a:defRPr/>
              </a:pPr>
              <a:t>‹#›</a:t>
            </a:fld>
            <a:endParaRPr lang="en-US"/>
          </a:p>
        </p:txBody>
      </p:sp>
    </p:spTree>
    <p:extLst>
      <p:ext uri="{BB962C8B-B14F-4D97-AF65-F5344CB8AC3E}">
        <p14:creationId xmlns:p14="http://schemas.microsoft.com/office/powerpoint/2010/main" val="596075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FD5F8AD8-89C7-4B1E-945A-53CA8282F3FF}" type="slidenum">
              <a:rPr lang="en-US"/>
              <a:pPr>
                <a:defRPr/>
              </a:pPr>
              <a:t>‹#›</a:t>
            </a:fld>
            <a:endParaRPr lang="en-US"/>
          </a:p>
        </p:txBody>
      </p:sp>
    </p:spTree>
    <p:extLst>
      <p:ext uri="{BB962C8B-B14F-4D97-AF65-F5344CB8AC3E}">
        <p14:creationId xmlns:p14="http://schemas.microsoft.com/office/powerpoint/2010/main" val="1787814192"/>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44A2740-7E97-4DBD-B584-D6B82B846840}" type="datetimeFigureOut">
              <a:rPr lang="en-US"/>
              <a:pPr>
                <a:defRPr/>
              </a:pPr>
              <a:t>5/6/2013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2BE1B5E-D4BF-4DC7-A076-03DAC153D769}" type="slidenum">
              <a:rPr lang="en-US"/>
              <a:pPr>
                <a:defRPr/>
              </a:pPr>
              <a:t>‹#›</a:t>
            </a:fld>
            <a:endParaRPr lang="en-US"/>
          </a:p>
        </p:txBody>
      </p:sp>
    </p:spTree>
    <p:extLst>
      <p:ext uri="{BB962C8B-B14F-4D97-AF65-F5344CB8AC3E}">
        <p14:creationId xmlns:p14="http://schemas.microsoft.com/office/powerpoint/2010/main" val="2511641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D2E6089-B139-4F7F-A8EB-342275EC24DD}" type="datetimeFigureOut">
              <a:rPr lang="en-US"/>
              <a:pPr>
                <a:defRPr/>
              </a:pPr>
              <a:t>5/6/2013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8F60C86-F8F1-4209-8A69-C96589005A79}" type="slidenum">
              <a:rPr lang="en-US"/>
              <a:pPr>
                <a:defRPr/>
              </a:pPr>
              <a:t>‹#›</a:t>
            </a:fld>
            <a:endParaRPr lang="en-US"/>
          </a:p>
        </p:txBody>
      </p:sp>
    </p:spTree>
    <p:extLst>
      <p:ext uri="{BB962C8B-B14F-4D97-AF65-F5344CB8AC3E}">
        <p14:creationId xmlns:p14="http://schemas.microsoft.com/office/powerpoint/2010/main" val="400647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95A5567-27C4-4A61-AEB7-1BA6B7FACE91}"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F7D213C-87B9-4F07-8438-26C7C30EC724}" type="slidenum">
              <a:rPr lang="en-US"/>
              <a:pPr>
                <a:defRPr/>
              </a:pPr>
              <a:t>‹#›</a:t>
            </a:fld>
            <a:endParaRPr lang="en-US"/>
          </a:p>
        </p:txBody>
      </p:sp>
    </p:spTree>
    <p:extLst>
      <p:ext uri="{BB962C8B-B14F-4D97-AF65-F5344CB8AC3E}">
        <p14:creationId xmlns:p14="http://schemas.microsoft.com/office/powerpoint/2010/main" val="1708580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E3B132F-EA44-4691-9320-30FE7F6DFA7D}" type="datetimeFigureOut">
              <a:rPr lang="en-US"/>
              <a:pPr>
                <a:defRPr/>
              </a:pPr>
              <a:t>5/6/2013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9F0ABCE-4B09-45F4-8BEE-083AA6F66EF2}" type="slidenum">
              <a:rPr lang="en-US"/>
              <a:pPr>
                <a:defRPr/>
              </a:pPr>
              <a:t>‹#›</a:t>
            </a:fld>
            <a:endParaRPr lang="en-US"/>
          </a:p>
        </p:txBody>
      </p:sp>
    </p:spTree>
    <p:extLst>
      <p:ext uri="{BB962C8B-B14F-4D97-AF65-F5344CB8AC3E}">
        <p14:creationId xmlns:p14="http://schemas.microsoft.com/office/powerpoint/2010/main" val="35765727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3766F25-2580-4944-B9EC-19517DE16EE6}"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0E9215-C576-4CC0-B80E-2F5E4F1AB92A}" type="slidenum">
              <a:rPr lang="en-US"/>
              <a:pPr>
                <a:defRPr/>
              </a:pPr>
              <a:t>‹#›</a:t>
            </a:fld>
            <a:endParaRPr lang="en-US"/>
          </a:p>
        </p:txBody>
      </p:sp>
    </p:spTree>
    <p:extLst>
      <p:ext uri="{BB962C8B-B14F-4D97-AF65-F5344CB8AC3E}">
        <p14:creationId xmlns:p14="http://schemas.microsoft.com/office/powerpoint/2010/main" val="2313986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10B4A9D-1D6E-46E8-ADD2-E0526D2B1E4F}" type="datetimeFigureOut">
              <a:rPr lang="en-US"/>
              <a:pPr>
                <a:defRPr/>
              </a:pPr>
              <a:t>5/6/2013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7AE771-A316-4E41-B9FF-D9B990940A6D}" type="slidenum">
              <a:rPr lang="en-US"/>
              <a:pPr>
                <a:defRPr/>
              </a:pPr>
              <a:t>‹#›</a:t>
            </a:fld>
            <a:endParaRPr lang="en-US"/>
          </a:p>
        </p:txBody>
      </p:sp>
    </p:spTree>
    <p:extLst>
      <p:ext uri="{BB962C8B-B14F-4D97-AF65-F5344CB8AC3E}">
        <p14:creationId xmlns:p14="http://schemas.microsoft.com/office/powerpoint/2010/main" val="20683252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p:spPr>
        <p:txBody>
          <a:bodyPr/>
          <a:lstStyle>
            <a:lvl1pPr>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3D5DB8E5-1442-4928-9244-3DFEDFC403F6}" type="slidenum">
              <a:rPr lang="en-US"/>
              <a:pPr>
                <a:defRPr/>
              </a:pPr>
              <a:t>‹#›</a:t>
            </a:fld>
            <a:endParaRPr lang="en-US"/>
          </a:p>
        </p:txBody>
      </p:sp>
    </p:spTree>
    <p:extLst>
      <p:ext uri="{BB962C8B-B14F-4D97-AF65-F5344CB8AC3E}">
        <p14:creationId xmlns:p14="http://schemas.microsoft.com/office/powerpoint/2010/main" val="9862575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4C28026D-17F2-467D-8460-840978BE1BDC}" type="slidenum">
              <a:rPr lang="en-US"/>
              <a:pPr>
                <a:defRPr/>
              </a:pPr>
              <a:t>‹#›</a:t>
            </a:fld>
            <a:endParaRPr lang="en-US"/>
          </a:p>
        </p:txBody>
      </p:sp>
    </p:spTree>
    <p:extLst>
      <p:ext uri="{BB962C8B-B14F-4D97-AF65-F5344CB8AC3E}">
        <p14:creationId xmlns:p14="http://schemas.microsoft.com/office/powerpoint/2010/main" val="342906039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85301D3-BEC9-4616-928F-7C38ED9E18C4}" type="slidenum">
              <a:rPr lang="en-US"/>
              <a:pPr>
                <a:defRPr/>
              </a:pPr>
              <a:t>‹#›</a:t>
            </a:fld>
            <a:endParaRPr lang="en-US"/>
          </a:p>
        </p:txBody>
      </p:sp>
    </p:spTree>
    <p:extLst>
      <p:ext uri="{BB962C8B-B14F-4D97-AF65-F5344CB8AC3E}">
        <p14:creationId xmlns:p14="http://schemas.microsoft.com/office/powerpoint/2010/main" val="4061769370"/>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62B71EC9-6B90-474B-A285-BBF2A649B5E9}" type="slidenum">
              <a:rPr lang="en-US"/>
              <a:pPr>
                <a:defRPr/>
              </a:pPr>
              <a:t>‹#›</a:t>
            </a:fld>
            <a:endParaRPr lang="en-US"/>
          </a:p>
        </p:txBody>
      </p:sp>
    </p:spTree>
    <p:extLst>
      <p:ext uri="{BB962C8B-B14F-4D97-AF65-F5344CB8AC3E}">
        <p14:creationId xmlns:p14="http://schemas.microsoft.com/office/powerpoint/2010/main" val="110170924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BB86A7C0-8EA1-4029-A3EA-6993644F169F}" type="slidenum">
              <a:rPr lang="en-US"/>
              <a:pPr>
                <a:defRPr/>
              </a:pPr>
              <a:t>‹#›</a:t>
            </a:fld>
            <a:endParaRPr lang="en-US"/>
          </a:p>
        </p:txBody>
      </p:sp>
    </p:spTree>
    <p:extLst>
      <p:ext uri="{BB962C8B-B14F-4D97-AF65-F5344CB8AC3E}">
        <p14:creationId xmlns:p14="http://schemas.microsoft.com/office/powerpoint/2010/main" val="2283484394"/>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EF86FD9E-22FE-41FA-BCA3-CAAC0A79DE76}" type="slidenum">
              <a:rPr lang="en-US"/>
              <a:pPr>
                <a:defRPr/>
              </a:pPr>
              <a:t>‹#›</a:t>
            </a:fld>
            <a:endParaRPr lang="en-US"/>
          </a:p>
        </p:txBody>
      </p:sp>
    </p:spTree>
    <p:extLst>
      <p:ext uri="{BB962C8B-B14F-4D97-AF65-F5344CB8AC3E}">
        <p14:creationId xmlns:p14="http://schemas.microsoft.com/office/powerpoint/2010/main" val="310060502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6CE7B1E-E51E-4420-9663-4DF1818B03AD}" type="slidenum">
              <a:rPr lang="en-US"/>
              <a:pPr>
                <a:defRPr/>
              </a:pPr>
              <a:t>‹#›</a:t>
            </a:fld>
            <a:endParaRPr lang="en-US"/>
          </a:p>
        </p:txBody>
      </p:sp>
    </p:spTree>
    <p:extLst>
      <p:ext uri="{BB962C8B-B14F-4D97-AF65-F5344CB8AC3E}">
        <p14:creationId xmlns:p14="http://schemas.microsoft.com/office/powerpoint/2010/main" val="191016266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p:spPr>
        <p:txBody>
          <a:bodyPr/>
          <a:lstStyle>
            <a:lvl1pPr>
              <a:defRPr>
                <a:latin typeface="Arial" charset="0"/>
                <a:cs typeface="Arial" charset="0"/>
              </a:defRPr>
            </a:lvl1pPr>
          </a:lstStyle>
          <a:p>
            <a:pPr>
              <a:defRPr/>
            </a:pPr>
            <a:r>
              <a:rPr lang="en-US"/>
              <a:t>2006-07 SDHS, CSO and Macro International</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5D8C037D-2F14-4BEA-BA69-8EE2FCEBD55F}" type="slidenum">
              <a:rPr lang="en-US"/>
              <a:pPr>
                <a:defRPr/>
              </a:pPr>
              <a:t>‹#›</a:t>
            </a:fld>
            <a:endParaRPr lang="en-US"/>
          </a:p>
        </p:txBody>
      </p:sp>
    </p:spTree>
    <p:extLst>
      <p:ext uri="{BB962C8B-B14F-4D97-AF65-F5344CB8AC3E}">
        <p14:creationId xmlns:p14="http://schemas.microsoft.com/office/powerpoint/2010/main" val="368257885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552E54CA-4DC2-4774-B5F7-5308AE57075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58" r:id="rId1"/>
    <p:sldLayoutId id="2147483945" r:id="rId2"/>
    <p:sldLayoutId id="2147483946"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 id="2147483968" r:id="rId13"/>
    <p:sldLayoutId id="2147483969" r:id="rId14"/>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600">
          <a:solidFill>
            <a:schemeClr val="tx1"/>
          </a:solidFill>
          <a:latin typeface="+mn-lt"/>
          <a:ea typeface="+mj-ea"/>
          <a:cs typeface="+mj-cs"/>
        </a:defRPr>
      </a:lvl1pPr>
      <a:lvl2pPr algn="ctr" rtl="0" eaLnBrk="0" fontAlgn="base" hangingPunct="0">
        <a:spcBef>
          <a:spcPct val="0"/>
        </a:spcBef>
        <a:spcAft>
          <a:spcPct val="0"/>
        </a:spcAft>
        <a:defRPr sz="3600">
          <a:solidFill>
            <a:schemeClr val="tx1"/>
          </a:solidFill>
          <a:latin typeface="Calibri" pitchFamily="34" charset="0"/>
          <a:cs typeface="Arial" charset="0"/>
        </a:defRPr>
      </a:lvl2pPr>
      <a:lvl3pPr algn="ctr" rtl="0" eaLnBrk="0" fontAlgn="base" hangingPunct="0">
        <a:spcBef>
          <a:spcPct val="0"/>
        </a:spcBef>
        <a:spcAft>
          <a:spcPct val="0"/>
        </a:spcAft>
        <a:defRPr sz="3600">
          <a:solidFill>
            <a:schemeClr val="tx1"/>
          </a:solidFill>
          <a:latin typeface="Calibri" pitchFamily="34" charset="0"/>
          <a:cs typeface="Arial" charset="0"/>
        </a:defRPr>
      </a:lvl3pPr>
      <a:lvl4pPr algn="ctr" rtl="0" eaLnBrk="0" fontAlgn="base" hangingPunct="0">
        <a:spcBef>
          <a:spcPct val="0"/>
        </a:spcBef>
        <a:spcAft>
          <a:spcPct val="0"/>
        </a:spcAft>
        <a:defRPr sz="3600">
          <a:solidFill>
            <a:schemeClr val="tx1"/>
          </a:solidFill>
          <a:latin typeface="Calibri" pitchFamily="34" charset="0"/>
          <a:cs typeface="Arial" charset="0"/>
        </a:defRPr>
      </a:lvl4pPr>
      <a:lvl5pPr algn="ctr" rtl="0" eaLnBrk="0" fontAlgn="base" hangingPunct="0">
        <a:spcBef>
          <a:spcPct val="0"/>
        </a:spcBef>
        <a:spcAft>
          <a:spcPct val="0"/>
        </a:spcAft>
        <a:defRPr sz="3600">
          <a:solidFill>
            <a:schemeClr val="tx1"/>
          </a:solidFill>
          <a:latin typeface="Calibri" pitchFamily="34"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cs typeface="Arial" charset="0"/>
              </a:defRPr>
            </a:lvl1pPr>
          </a:lstStyle>
          <a:p>
            <a:pPr>
              <a:defRPr/>
            </a:pPr>
            <a:fld id="{004830F9-5AEA-4F3B-8895-5C95B14A5148}" type="datetimeFigureOut">
              <a:rPr lang="en-US"/>
              <a:pPr>
                <a:defRPr/>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cs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cs typeface="Arial" charset="0"/>
              </a:defRPr>
            </a:lvl1pPr>
          </a:lstStyle>
          <a:p>
            <a:pPr>
              <a:defRPr/>
            </a:pPr>
            <a:fld id="{F6B1C127-01F3-49E7-BAAF-7045C2D763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70" r:id="rId12"/>
  </p:sldLayoutIdLst>
  <p:timing>
    <p:tnLst>
      <p:par>
        <p:cTn id="1" dur="indefinite" restart="never" nodeType="tmRoot"/>
      </p:par>
    </p:tnLst>
  </p:timing>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34" charset="0"/>
        </a:defRPr>
      </a:lvl2pPr>
      <a:lvl3pPr algn="ctr" rtl="0" eaLnBrk="0" fontAlgn="base" hangingPunct="0">
        <a:spcBef>
          <a:spcPct val="0"/>
        </a:spcBef>
        <a:spcAft>
          <a:spcPct val="0"/>
        </a:spcAft>
        <a:defRPr sz="4000">
          <a:solidFill>
            <a:schemeClr val="tx1"/>
          </a:solidFill>
          <a:latin typeface="Calibri" pitchFamily="34" charset="0"/>
        </a:defRPr>
      </a:lvl3pPr>
      <a:lvl4pPr algn="ctr" rtl="0" eaLnBrk="0" fontAlgn="base" hangingPunct="0">
        <a:spcBef>
          <a:spcPct val="0"/>
        </a:spcBef>
        <a:spcAft>
          <a:spcPct val="0"/>
        </a:spcAft>
        <a:defRPr sz="4000">
          <a:solidFill>
            <a:schemeClr val="tx1"/>
          </a:solidFill>
          <a:latin typeface="Calibri" pitchFamily="34" charset="0"/>
        </a:defRPr>
      </a:lvl4pPr>
      <a:lvl5pPr algn="ctr" rtl="0" eaLnBrk="0" fontAlgn="base" hangingPunct="0">
        <a:spcBef>
          <a:spcPct val="0"/>
        </a:spcBef>
        <a:spcAft>
          <a:spcPct val="0"/>
        </a:spcAft>
        <a:defRPr sz="4000">
          <a:solidFill>
            <a:schemeClr val="tx1"/>
          </a:solidFill>
          <a:latin typeface="Calibri" pitchFamily="34" charset="0"/>
        </a:defRPr>
      </a:lvl5pPr>
      <a:lvl6pPr marL="457200" algn="ctr" rtl="0" fontAlgn="base">
        <a:spcBef>
          <a:spcPct val="0"/>
        </a:spcBef>
        <a:spcAft>
          <a:spcPct val="0"/>
        </a:spcAft>
        <a:defRPr sz="4000">
          <a:solidFill>
            <a:schemeClr val="tx1"/>
          </a:solidFill>
          <a:latin typeface="Calibri" pitchFamily="34" charset="0"/>
        </a:defRPr>
      </a:lvl6pPr>
      <a:lvl7pPr marL="914400" algn="ctr" rtl="0" fontAlgn="base">
        <a:spcBef>
          <a:spcPct val="0"/>
        </a:spcBef>
        <a:spcAft>
          <a:spcPct val="0"/>
        </a:spcAft>
        <a:defRPr sz="4000">
          <a:solidFill>
            <a:schemeClr val="tx1"/>
          </a:solidFill>
          <a:latin typeface="Calibri" pitchFamily="34" charset="0"/>
        </a:defRPr>
      </a:lvl7pPr>
      <a:lvl8pPr marL="1371600" algn="ctr" rtl="0" fontAlgn="base">
        <a:spcBef>
          <a:spcPct val="0"/>
        </a:spcBef>
        <a:spcAft>
          <a:spcPct val="0"/>
        </a:spcAft>
        <a:defRPr sz="4000">
          <a:solidFill>
            <a:schemeClr val="tx1"/>
          </a:solidFill>
          <a:latin typeface="Calibri" pitchFamily="34" charset="0"/>
        </a:defRPr>
      </a:lvl8pPr>
      <a:lvl9pPr marL="1828800" algn="ctr" rtl="0" fontAlgn="base">
        <a:spcBef>
          <a:spcPct val="0"/>
        </a:spcBef>
        <a:spcAft>
          <a:spcPct val="0"/>
        </a:spcAft>
        <a:defRPr sz="4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vmlDrawing" Target="../drawings/vmlDrawing10.vml"/><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vmlDrawing" Target="../drawings/vmlDrawing11.vml"/><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vmlDrawing" Target="../drawings/vmlDrawing12.vml"/><Relationship Id="rId5" Type="http://schemas.openxmlformats.org/officeDocument/2006/relationships/image" Target="../media/image12.png"/><Relationship Id="rId4" Type="http://schemas.openxmlformats.org/officeDocument/2006/relationships/oleObject" Target="../embeddings/oleObject12.bin"/></Relationships>
</file>

<file path=ppt/slides/_rels/slide19.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subTitle" idx="4294967295"/>
          </p:nvPr>
        </p:nvSpPr>
        <p:spPr>
          <a:xfrm>
            <a:off x="-17463" y="457200"/>
            <a:ext cx="9144001" cy="1066800"/>
          </a:xfrm>
        </p:spPr>
        <p:txBody>
          <a:bodyPr/>
          <a:lstStyle/>
          <a:p>
            <a:pPr algn="ctr" eaLnBrk="1" hangingPunct="1">
              <a:buFontTx/>
              <a:buNone/>
              <a:defRPr/>
            </a:pPr>
            <a:r>
              <a:rPr lang="en-US" sz="4400" b="1" dirty="0" smtClean="0"/>
              <a:t>HIV/AIDS Knowledge, Attitudes, </a:t>
            </a:r>
            <a:br>
              <a:rPr lang="en-US" sz="4400" b="1" dirty="0" smtClean="0"/>
            </a:br>
            <a:r>
              <a:rPr lang="en-US" sz="4400" b="1" dirty="0" smtClean="0"/>
              <a:t>and </a:t>
            </a:r>
            <a:r>
              <a:rPr lang="en-US" sz="4400" b="1" dirty="0" err="1" smtClean="0"/>
              <a:t>Behaviours</a:t>
            </a:r>
            <a:endParaRPr lang="en-US" sz="4400" b="1" dirty="0" smtClean="0"/>
          </a:p>
          <a:p>
            <a:pPr marL="0" indent="0" eaLnBrk="1" hangingPunct="1">
              <a:buFontTx/>
              <a:buNone/>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3600" dirty="0" smtClean="0"/>
          </a:p>
          <a:p>
            <a:pPr eaLnBrk="1" hangingPunct="1">
              <a:defRPr/>
            </a:pPr>
            <a:endParaRPr lang="en-US" sz="2400" dirty="0" smtClean="0"/>
          </a:p>
          <a:p>
            <a:pPr eaLnBrk="1" hangingPunct="1">
              <a:defRPr/>
            </a:pPr>
            <a:endParaRPr lang="en-US" sz="3600" dirty="0" smtClean="0"/>
          </a:p>
        </p:txBody>
      </p:sp>
      <p:sp>
        <p:nvSpPr>
          <p:cNvPr id="16387" name="Subtitle 2"/>
          <p:cNvSpPr txBox="1">
            <a:spLocks/>
          </p:cNvSpPr>
          <p:nvPr/>
        </p:nvSpPr>
        <p:spPr bwMode="auto">
          <a:xfrm>
            <a:off x="1371600" y="4648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US" sz="3200">
                <a:latin typeface="Calibri" pitchFamily="34" charset="0"/>
              </a:rPr>
              <a:t>Tanzania HIV/AIDS and Malaria Indicator Survey 2011-12 </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mtClean="0"/>
              <a:t>Exposure to HIV Education Programs</a:t>
            </a: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US" b="1" dirty="0" smtClean="0">
                <a:solidFill>
                  <a:schemeClr val="tx2"/>
                </a:solidFill>
              </a:rPr>
              <a:t>48% </a:t>
            </a:r>
            <a:r>
              <a:rPr lang="en-US" dirty="0" smtClean="0"/>
              <a:t>of women and </a:t>
            </a:r>
            <a:r>
              <a:rPr lang="en-US" b="1" dirty="0" smtClean="0">
                <a:solidFill>
                  <a:schemeClr val="tx2"/>
                </a:solidFill>
              </a:rPr>
              <a:t>62% </a:t>
            </a:r>
            <a:r>
              <a:rPr lang="en-US" dirty="0" smtClean="0"/>
              <a:t>of men </a:t>
            </a:r>
            <a:r>
              <a:rPr lang="en-US" b="1" dirty="0" smtClean="0">
                <a:solidFill>
                  <a:schemeClr val="tx2"/>
                </a:solidFill>
              </a:rPr>
              <a:t>saw or heard an HIV education program on television, radio or in a magazine</a:t>
            </a:r>
            <a:r>
              <a:rPr lang="en-US" dirty="0" smtClean="0"/>
              <a:t> in the last 12 months.</a:t>
            </a:r>
          </a:p>
          <a:p>
            <a:pPr eaLnBrk="1" fontAlgn="auto" hangingPunct="1">
              <a:spcAft>
                <a:spcPts val="0"/>
              </a:spcAft>
              <a:defRPr/>
            </a:pPr>
            <a:r>
              <a:rPr lang="en-US" dirty="0" smtClean="0"/>
              <a:t>Exposure was highest among </a:t>
            </a:r>
            <a:r>
              <a:rPr lang="en-US" b="1" dirty="0" smtClean="0">
                <a:solidFill>
                  <a:schemeClr val="tx2"/>
                </a:solidFill>
              </a:rPr>
              <a:t>urban, more educated, and wealthier respondents</a:t>
            </a:r>
            <a:r>
              <a:rPr lang="en-US" dirty="0" smtClean="0"/>
              <a:t>.</a:t>
            </a:r>
          </a:p>
          <a:p>
            <a:pPr marL="0" indent="0" eaLnBrk="1" fontAlgn="auto" hangingPunct="1">
              <a:spcAft>
                <a:spcPts val="0"/>
              </a:spcAft>
              <a:buFont typeface="Arial" pitchFamily="34" charset="0"/>
              <a:buNone/>
              <a:defRPr/>
            </a:pPr>
            <a:endParaRPr lang="en-US" dirty="0" smtClean="0"/>
          </a:p>
          <a:p>
            <a:pPr marL="0" indent="0"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a:latin typeface="+mn-lt"/>
                <a:cs typeface="Arial" charset="0"/>
              </a:rPr>
              <a:t>Knowledge</a:t>
            </a:r>
          </a:p>
          <a:p>
            <a:pPr marL="342900" indent="-342900" eaLnBrk="0" hangingPunct="0">
              <a:lnSpc>
                <a:spcPct val="70000"/>
              </a:lnSpc>
              <a:spcBef>
                <a:spcPct val="20000"/>
              </a:spcBef>
              <a:spcAft>
                <a:spcPct val="110000"/>
              </a:spcAft>
              <a:buFontTx/>
              <a:buChar char="•"/>
              <a:defRPr/>
            </a:pPr>
            <a:r>
              <a:rPr lang="en-US" sz="2400" b="1" dirty="0">
                <a:solidFill>
                  <a:schemeClr val="tx2"/>
                </a:solidFill>
                <a:latin typeface="+mn-lt"/>
                <a:cs typeface="Arial" charset="0"/>
              </a:rPr>
              <a:t>Attitudes</a:t>
            </a: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Behaviour</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228600" y="0"/>
            <a:ext cx="8610600" cy="1143000"/>
          </a:xfrm>
        </p:spPr>
        <p:txBody>
          <a:bodyPr/>
          <a:lstStyle/>
          <a:p>
            <a:pPr eaLnBrk="1" hangingPunct="1"/>
            <a:r>
              <a:rPr lang="en-US" smtClean="0"/>
              <a:t>Accepting Attitudes Towards Those Living With HIV</a:t>
            </a:r>
          </a:p>
        </p:txBody>
      </p:sp>
      <p:graphicFrame>
        <p:nvGraphicFramePr>
          <p:cNvPr id="27651" name="Content Placeholder 8"/>
          <p:cNvGraphicFramePr>
            <a:graphicFrameLocks noGrp="1"/>
          </p:cNvGraphicFramePr>
          <p:nvPr>
            <p:ph sz="half" idx="1"/>
          </p:nvPr>
        </p:nvGraphicFramePr>
        <p:xfrm>
          <a:off x="330200" y="1824038"/>
          <a:ext cx="8407400" cy="5084762"/>
        </p:xfrm>
        <a:graphic>
          <a:graphicData uri="http://schemas.openxmlformats.org/presentationml/2006/ole">
            <mc:AlternateContent xmlns:mc="http://schemas.openxmlformats.org/markup-compatibility/2006">
              <mc:Choice xmlns:v="urn:schemas-microsoft-com:vml" Requires="v">
                <p:oleObj spid="_x0000_s27654" r:id="rId4" imgW="8407113" imgH="5084505" progId="Excel.Chart.8">
                  <p:embed/>
                </p:oleObj>
              </mc:Choice>
              <mc:Fallback>
                <p:oleObj r:id="rId4" imgW="8407113" imgH="5084505"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824038"/>
                        <a:ext cx="84074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Box 7"/>
          <p:cNvSpPr txBox="1"/>
          <p:nvPr/>
        </p:nvSpPr>
        <p:spPr>
          <a:xfrm>
            <a:off x="12700" y="1219200"/>
            <a:ext cx="9067800" cy="646113"/>
          </a:xfrm>
          <a:prstGeom prst="rect">
            <a:avLst/>
          </a:prstGeom>
          <a:noFill/>
        </p:spPr>
        <p:txBody>
          <a:bodyPr>
            <a:spAutoFit/>
          </a:bodyPr>
          <a:lstStyle/>
          <a:p>
            <a:pPr>
              <a:defRPr/>
            </a:pPr>
            <a:r>
              <a:rPr lang="en-US" i="1" dirty="0">
                <a:latin typeface="+mn-lt"/>
                <a:cs typeface="Arial" charset="0"/>
              </a:rPr>
              <a:t>Among women and men age 15-49 who have heard of HIV/AIDS, percentage expressing specific attitudes towards people living with HIV/AIDS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Trends in Accepting Attitudes Towards Those Living with HIV</a:t>
            </a:r>
          </a:p>
        </p:txBody>
      </p:sp>
      <p:sp>
        <p:nvSpPr>
          <p:cNvPr id="6" name="TextBox 5"/>
          <p:cNvSpPr txBox="1"/>
          <p:nvPr/>
        </p:nvSpPr>
        <p:spPr>
          <a:xfrm>
            <a:off x="0" y="1447800"/>
            <a:ext cx="9144000" cy="369888"/>
          </a:xfrm>
          <a:prstGeom prst="rect">
            <a:avLst/>
          </a:prstGeom>
          <a:noFill/>
        </p:spPr>
        <p:txBody>
          <a:bodyPr>
            <a:spAutoFit/>
          </a:bodyPr>
          <a:lstStyle/>
          <a:p>
            <a:pPr>
              <a:defRPr/>
            </a:pPr>
            <a:r>
              <a:rPr lang="en-US" i="1" dirty="0">
                <a:latin typeface="+mn-lt"/>
                <a:cs typeface="Arial" charset="0"/>
              </a:rPr>
              <a:t>Percent of women and men age 15-49 express accepting attitudes on all 4 indicators</a:t>
            </a:r>
          </a:p>
        </p:txBody>
      </p:sp>
      <p:graphicFrame>
        <p:nvGraphicFramePr>
          <p:cNvPr id="28676"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28678"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dirty="0">
                <a:latin typeface="+mn-lt"/>
                <a:cs typeface="Arial" charset="0"/>
              </a:rPr>
              <a:t>Knowledge</a:t>
            </a:r>
          </a:p>
          <a:p>
            <a:pPr marL="342900" indent="-342900" eaLnBrk="0" hangingPunct="0">
              <a:lnSpc>
                <a:spcPct val="70000"/>
              </a:lnSpc>
              <a:spcBef>
                <a:spcPct val="20000"/>
              </a:spcBef>
              <a:spcAft>
                <a:spcPct val="110000"/>
              </a:spcAft>
              <a:buFontTx/>
              <a:buChar char="•"/>
              <a:defRPr/>
            </a:pPr>
            <a:r>
              <a:rPr lang="en-US" sz="2400" dirty="0">
                <a:latin typeface="+mn-lt"/>
                <a:cs typeface="Arial" charset="0"/>
              </a:rPr>
              <a:t>Attitudes</a:t>
            </a:r>
          </a:p>
          <a:p>
            <a:pPr marL="342900" indent="-342900" eaLnBrk="0" hangingPunct="0">
              <a:lnSpc>
                <a:spcPct val="70000"/>
              </a:lnSpc>
              <a:spcBef>
                <a:spcPct val="20000"/>
              </a:spcBef>
              <a:spcAft>
                <a:spcPct val="110000"/>
              </a:spcAft>
              <a:buFontTx/>
              <a:buChar char="•"/>
              <a:defRPr/>
            </a:pPr>
            <a:r>
              <a:rPr lang="en-US" sz="2400" b="1" dirty="0" err="1">
                <a:solidFill>
                  <a:schemeClr val="tx2"/>
                </a:solidFill>
                <a:latin typeface="+mn-lt"/>
                <a:cs typeface="Arial" charset="0"/>
              </a:rPr>
              <a:t>Behaviour</a:t>
            </a:r>
            <a:endParaRPr lang="en-US" sz="2400" b="1" dirty="0">
              <a:solidFill>
                <a:schemeClr val="tx2"/>
              </a:solidFill>
              <a:latin typeface="+mn-lt"/>
              <a:cs typeface="Arial" charset="0"/>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txBox="1">
            <a:spLocks/>
          </p:cNvSpPr>
          <p:nvPr/>
        </p:nvSpPr>
        <p:spPr bwMode="auto">
          <a:xfrm>
            <a:off x="0" y="317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Age at First Marriage and Age at First Sex</a:t>
            </a:r>
          </a:p>
        </p:txBody>
      </p:sp>
      <p:sp>
        <p:nvSpPr>
          <p:cNvPr id="6" name="TextBox 5"/>
          <p:cNvSpPr txBox="1"/>
          <p:nvPr/>
        </p:nvSpPr>
        <p:spPr>
          <a:xfrm>
            <a:off x="0" y="1112838"/>
            <a:ext cx="9144000" cy="369887"/>
          </a:xfrm>
          <a:prstGeom prst="rect">
            <a:avLst/>
          </a:prstGeom>
          <a:noFill/>
        </p:spPr>
        <p:txBody>
          <a:bodyPr>
            <a:spAutoFit/>
          </a:bodyPr>
          <a:lstStyle/>
          <a:p>
            <a:pPr>
              <a:defRPr/>
            </a:pPr>
            <a:r>
              <a:rPr lang="en-US" i="1" dirty="0">
                <a:latin typeface="+mn-lt"/>
                <a:cs typeface="Arial" charset="0"/>
              </a:rPr>
              <a:t>Median age at first marriage and first sexual intercourse among women and men age 25-49</a:t>
            </a:r>
          </a:p>
        </p:txBody>
      </p:sp>
      <p:graphicFrame>
        <p:nvGraphicFramePr>
          <p:cNvPr id="30724" name="Content Placeholder 3"/>
          <p:cNvGraphicFramePr>
            <a:graphicFrameLocks noGrp="1"/>
          </p:cNvGraphicFramePr>
          <p:nvPr>
            <p:ph idx="1"/>
          </p:nvPr>
        </p:nvGraphicFramePr>
        <p:xfrm>
          <a:off x="406400" y="1778000"/>
          <a:ext cx="8331200" cy="5130800"/>
        </p:xfrm>
        <a:graphic>
          <a:graphicData uri="http://schemas.openxmlformats.org/presentationml/2006/ole">
            <mc:AlternateContent xmlns:mc="http://schemas.openxmlformats.org/markup-compatibility/2006">
              <mc:Choice xmlns:v="urn:schemas-microsoft-com:vml" Requires="v">
                <p:oleObj spid="_x0000_s30726" r:id="rId4" imgW="8327858" imgH="5127180" progId="Excel.Chart.8">
                  <p:embed/>
                </p:oleObj>
              </mc:Choice>
              <mc:Fallback>
                <p:oleObj r:id="rId4" imgW="8327858" imgH="5127180"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78000"/>
                        <a:ext cx="83312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31747" name="Content Placeholder 2"/>
          <p:cNvGraphicFramePr>
            <a:graphicFrameLocks noGrp="1"/>
          </p:cNvGraphicFramePr>
          <p:nvPr>
            <p:ph idx="1"/>
          </p:nvPr>
        </p:nvGraphicFramePr>
        <p:xfrm>
          <a:off x="406400" y="1092200"/>
          <a:ext cx="8331200" cy="5816600"/>
        </p:xfrm>
        <a:graphic>
          <a:graphicData uri="http://schemas.openxmlformats.org/presentationml/2006/ole">
            <mc:AlternateContent xmlns:mc="http://schemas.openxmlformats.org/markup-compatibility/2006">
              <mc:Choice xmlns:v="urn:schemas-microsoft-com:vml" Requires="v">
                <p:oleObj spid="_x0000_s31757" r:id="rId4" imgW="8327858" imgH="5816088" progId="Excel.Chart.8">
                  <p:embed/>
                </p:oleObj>
              </mc:Choice>
              <mc:Fallback>
                <p:oleObj r:id="rId4" imgW="8327858" imgH="5816088"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092200"/>
                        <a:ext cx="8331200"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cs typeface="Arial" charset="0"/>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cs typeface="Arial" charset="0"/>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cs typeface="Arial" charset="0"/>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Trends in Multiple Sexual Partners</a:t>
            </a:r>
          </a:p>
        </p:txBody>
      </p:sp>
      <p:sp>
        <p:nvSpPr>
          <p:cNvPr id="6" name="TextBox 5"/>
          <p:cNvSpPr txBox="1"/>
          <p:nvPr/>
        </p:nvSpPr>
        <p:spPr>
          <a:xfrm>
            <a:off x="0" y="1447800"/>
            <a:ext cx="9144000" cy="646113"/>
          </a:xfrm>
          <a:prstGeom prst="rect">
            <a:avLst/>
          </a:prstGeom>
          <a:noFill/>
        </p:spPr>
        <p:txBody>
          <a:bodyPr>
            <a:spAutoFit/>
          </a:bodyPr>
          <a:lstStyle/>
          <a:p>
            <a:pPr>
              <a:defRPr/>
            </a:pPr>
            <a:r>
              <a:rPr lang="en-US" i="1" dirty="0">
                <a:latin typeface="+mn-lt"/>
                <a:cs typeface="Arial" charset="0"/>
              </a:rPr>
              <a:t>Among women and men age 15-49 who had sex in the past 12 months, percent who had 2+ partners in the past 12 months</a:t>
            </a:r>
          </a:p>
        </p:txBody>
      </p:sp>
      <p:graphicFrame>
        <p:nvGraphicFramePr>
          <p:cNvPr id="32772"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32774"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txBox="1">
            <a:spLocks/>
          </p:cNvSpPr>
          <p:nvPr/>
        </p:nvSpPr>
        <p:spPr bwMode="auto">
          <a:xfrm>
            <a:off x="0" y="317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Cumulative Prevalence of Concurrent Partners</a:t>
            </a:r>
          </a:p>
        </p:txBody>
      </p:sp>
      <p:graphicFrame>
        <p:nvGraphicFramePr>
          <p:cNvPr id="33795" name="Content Placeholder 3"/>
          <p:cNvGraphicFramePr>
            <a:graphicFrameLocks/>
          </p:cNvGraphicFramePr>
          <p:nvPr/>
        </p:nvGraphicFramePr>
        <p:xfrm>
          <a:off x="1244600" y="1854200"/>
          <a:ext cx="6807200" cy="4986338"/>
        </p:xfrm>
        <a:graphic>
          <a:graphicData uri="http://schemas.openxmlformats.org/presentationml/2006/ole">
            <mc:AlternateContent xmlns:mc="http://schemas.openxmlformats.org/markup-compatibility/2006">
              <mc:Choice xmlns:v="urn:schemas-microsoft-com:vml" Requires="v">
                <p:oleObj spid="_x0000_s33798" r:id="rId4" imgW="6809822" imgH="4986960" progId="Excel.Chart.8">
                  <p:embed/>
                </p:oleObj>
              </mc:Choice>
              <mc:Fallback>
                <p:oleObj r:id="rId4" imgW="6809822" imgH="4986960" progId="Excel.Chart.8">
                  <p:embed/>
                  <p:pic>
                    <p:nvPicPr>
                      <p:cNvPr id="0" name="Content Placeholder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1854200"/>
                        <a:ext cx="68072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0" y="1123950"/>
            <a:ext cx="9144000" cy="647700"/>
          </a:xfrm>
          <a:prstGeom prst="rect">
            <a:avLst/>
          </a:prstGeom>
          <a:noFill/>
        </p:spPr>
        <p:txBody>
          <a:bodyPr>
            <a:spAutoFit/>
          </a:bodyPr>
          <a:lstStyle/>
          <a:p>
            <a:pPr>
              <a:defRPr/>
            </a:pPr>
            <a:r>
              <a:rPr lang="en-US" i="1" dirty="0">
                <a:latin typeface="+mn-lt"/>
                <a:cs typeface="Arial" charset="0"/>
              </a:rPr>
              <a:t>Percent of women and men age 15-49 who had two (or more) sexual partners that were concurrent anytime during the 12 months preceding the survey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0" y="-26988"/>
            <a:ext cx="9144000" cy="762001"/>
          </a:xfrm>
        </p:spPr>
        <p:txBody>
          <a:bodyPr/>
          <a:lstStyle/>
          <a:p>
            <a:pPr eaLnBrk="1" hangingPunct="1"/>
            <a:r>
              <a:rPr lang="en-US" smtClean="0"/>
              <a:t>Key Findings</a:t>
            </a:r>
          </a:p>
        </p:txBody>
      </p:sp>
      <p:sp>
        <p:nvSpPr>
          <p:cNvPr id="34819" name="Text Box 5"/>
          <p:cNvSpPr txBox="1">
            <a:spLocks noChangeArrowheads="1"/>
          </p:cNvSpPr>
          <p:nvPr/>
        </p:nvSpPr>
        <p:spPr bwMode="auto">
          <a:xfrm>
            <a:off x="0" y="3657600"/>
            <a:ext cx="9144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endParaRPr lang="fr-FR" sz="4400">
              <a:solidFill>
                <a:schemeClr val="tx2"/>
              </a:solidFill>
              <a:latin typeface="Gill Sans Std" pitchFamily="34" charset="0"/>
            </a:endParaRPr>
          </a:p>
        </p:txBody>
      </p:sp>
      <p:sp>
        <p:nvSpPr>
          <p:cNvPr id="2" name="TextBox 1"/>
          <p:cNvSpPr txBox="1"/>
          <p:nvPr/>
        </p:nvSpPr>
        <p:spPr>
          <a:xfrm>
            <a:off x="152400" y="914400"/>
            <a:ext cx="8763000" cy="4494213"/>
          </a:xfrm>
          <a:prstGeom prst="rect">
            <a:avLst/>
          </a:prstGeom>
          <a:noFill/>
        </p:spPr>
        <p:txBody>
          <a:bodyPr>
            <a:spAutoFit/>
          </a:bodyPr>
          <a:lstStyle/>
          <a:p>
            <a:pPr marL="285750" indent="-285750">
              <a:buFont typeface="Arial" pitchFamily="34" charset="0"/>
              <a:buChar char="•"/>
              <a:defRPr/>
            </a:pPr>
            <a:r>
              <a:rPr lang="en-US" sz="2600" b="1" dirty="0">
                <a:solidFill>
                  <a:schemeClr val="tx2"/>
                </a:solidFill>
                <a:latin typeface="+mn-lt"/>
                <a:cs typeface="Arial" charset="0"/>
              </a:rPr>
              <a:t>63%</a:t>
            </a:r>
            <a:r>
              <a:rPr lang="en-US" sz="2600" dirty="0">
                <a:latin typeface="+mn-lt"/>
                <a:cs typeface="Arial" charset="0"/>
              </a:rPr>
              <a:t> of women and </a:t>
            </a:r>
            <a:r>
              <a:rPr lang="en-US" sz="2600" b="1" dirty="0">
                <a:solidFill>
                  <a:schemeClr val="tx2"/>
                </a:solidFill>
                <a:latin typeface="+mn-lt"/>
                <a:cs typeface="Arial" charset="0"/>
              </a:rPr>
              <a:t>71%</a:t>
            </a:r>
            <a:r>
              <a:rPr lang="en-US" sz="2600" dirty="0">
                <a:latin typeface="+mn-lt"/>
                <a:cs typeface="Arial" charset="0"/>
              </a:rPr>
              <a:t> of men know that </a:t>
            </a:r>
            <a:r>
              <a:rPr lang="en-US" sz="2600" b="1" dirty="0">
                <a:solidFill>
                  <a:schemeClr val="tx2"/>
                </a:solidFill>
                <a:latin typeface="+mn-lt"/>
                <a:cs typeface="Arial" charset="0"/>
              </a:rPr>
              <a:t>using condoms and limiting sex to one uninfected partner</a:t>
            </a:r>
            <a:r>
              <a:rPr lang="en-US" sz="2600" b="1" dirty="0">
                <a:solidFill>
                  <a:schemeClr val="bg2"/>
                </a:solidFill>
                <a:latin typeface="+mn-lt"/>
                <a:cs typeface="Arial" charset="0"/>
              </a:rPr>
              <a:t> </a:t>
            </a:r>
            <a:r>
              <a:rPr lang="en-US" sz="2600" dirty="0">
                <a:latin typeface="+mn-lt"/>
                <a:cs typeface="Arial" charset="0"/>
              </a:rPr>
              <a:t>reduces the risk of contracting HIV.</a:t>
            </a:r>
          </a:p>
          <a:p>
            <a:pPr marL="285750" indent="-285750">
              <a:buFont typeface="Arial" pitchFamily="34" charset="0"/>
              <a:buChar char="•"/>
              <a:defRPr/>
            </a:pPr>
            <a:r>
              <a:rPr lang="en-US" sz="2600" b="1" dirty="0">
                <a:solidFill>
                  <a:schemeClr val="tx2"/>
                </a:solidFill>
                <a:latin typeface="+mn-lt"/>
                <a:cs typeface="Arial" charset="0"/>
              </a:rPr>
              <a:t>64%</a:t>
            </a:r>
            <a:r>
              <a:rPr lang="en-US" sz="2600" dirty="0">
                <a:latin typeface="+mn-lt"/>
                <a:cs typeface="Arial" charset="0"/>
              </a:rPr>
              <a:t> of women and </a:t>
            </a:r>
            <a:r>
              <a:rPr lang="en-US" sz="2600" b="1" dirty="0">
                <a:solidFill>
                  <a:schemeClr val="tx2"/>
                </a:solidFill>
                <a:latin typeface="+mn-lt"/>
                <a:cs typeface="Arial" charset="0"/>
              </a:rPr>
              <a:t>55%</a:t>
            </a:r>
            <a:r>
              <a:rPr lang="en-US" sz="2600" dirty="0">
                <a:latin typeface="+mn-lt"/>
                <a:cs typeface="Arial" charset="0"/>
              </a:rPr>
              <a:t> of men know that </a:t>
            </a:r>
            <a:r>
              <a:rPr lang="en-US" sz="2600" b="1" dirty="0">
                <a:solidFill>
                  <a:schemeClr val="tx2"/>
                </a:solidFill>
                <a:latin typeface="+mn-lt"/>
                <a:cs typeface="Arial" charset="0"/>
              </a:rPr>
              <a:t>HIV can be transmitted by breastfeeding and the risk of MTCT can be reduced by the mother taking special drugs during pregnancy</a:t>
            </a:r>
            <a:r>
              <a:rPr lang="en-US" sz="2600" dirty="0">
                <a:latin typeface="+mn-lt"/>
                <a:cs typeface="Arial" charset="0"/>
              </a:rPr>
              <a:t>.</a:t>
            </a:r>
          </a:p>
          <a:p>
            <a:pPr marL="285750" indent="-285750">
              <a:buFont typeface="Arial" pitchFamily="34" charset="0"/>
              <a:buChar char="•"/>
              <a:defRPr/>
            </a:pPr>
            <a:r>
              <a:rPr lang="en-US" sz="2600" dirty="0">
                <a:latin typeface="+mn-lt"/>
                <a:cs typeface="Arial" charset="0"/>
              </a:rPr>
              <a:t> </a:t>
            </a:r>
            <a:r>
              <a:rPr lang="en-US" sz="2600" b="1" dirty="0">
                <a:solidFill>
                  <a:schemeClr val="tx2"/>
                </a:solidFill>
                <a:latin typeface="+mn-lt"/>
                <a:cs typeface="Arial" charset="0"/>
              </a:rPr>
              <a:t>25%</a:t>
            </a:r>
            <a:r>
              <a:rPr lang="en-US" sz="2600" dirty="0">
                <a:latin typeface="+mn-lt"/>
                <a:cs typeface="Arial" charset="0"/>
              </a:rPr>
              <a:t> of women and </a:t>
            </a:r>
            <a:r>
              <a:rPr lang="en-US" sz="2600" b="1" dirty="0">
                <a:solidFill>
                  <a:schemeClr val="tx2"/>
                </a:solidFill>
                <a:latin typeface="+mn-lt"/>
                <a:cs typeface="Arial" charset="0"/>
              </a:rPr>
              <a:t>40%</a:t>
            </a:r>
            <a:r>
              <a:rPr lang="en-US" sz="2600" dirty="0">
                <a:latin typeface="+mn-lt"/>
                <a:cs typeface="Arial" charset="0"/>
              </a:rPr>
              <a:t> of men </a:t>
            </a:r>
            <a:r>
              <a:rPr lang="en-US" sz="2600" b="1" dirty="0">
                <a:solidFill>
                  <a:schemeClr val="tx2"/>
                </a:solidFill>
                <a:latin typeface="+mn-lt"/>
                <a:cs typeface="Arial" charset="0"/>
              </a:rPr>
              <a:t>express accepting attitudes </a:t>
            </a:r>
            <a:r>
              <a:rPr lang="en-US" sz="2600" dirty="0">
                <a:latin typeface="+mn-lt"/>
                <a:cs typeface="Arial" charset="0"/>
              </a:rPr>
              <a:t>towards people living with HIV on </a:t>
            </a:r>
            <a:r>
              <a:rPr lang="en-US" sz="2600" b="1" dirty="0">
                <a:solidFill>
                  <a:schemeClr val="tx2"/>
                </a:solidFill>
                <a:latin typeface="+mn-lt"/>
                <a:cs typeface="Arial" charset="0"/>
              </a:rPr>
              <a:t>all 4 indicators</a:t>
            </a:r>
            <a:r>
              <a:rPr lang="en-US" sz="2600" dirty="0">
                <a:latin typeface="+mn-lt"/>
                <a:cs typeface="Arial" charset="0"/>
              </a:rPr>
              <a:t>.</a:t>
            </a:r>
          </a:p>
          <a:p>
            <a:pPr marL="285750" indent="-285750">
              <a:buFont typeface="Arial" pitchFamily="34" charset="0"/>
              <a:buChar char="•"/>
              <a:defRPr/>
            </a:pPr>
            <a:r>
              <a:rPr lang="en-US" sz="2600" dirty="0">
                <a:latin typeface="+mn-lt"/>
                <a:cs typeface="Arial" charset="0"/>
              </a:rPr>
              <a:t> </a:t>
            </a:r>
            <a:r>
              <a:rPr lang="en-US" sz="2600" b="1" dirty="0">
                <a:solidFill>
                  <a:schemeClr val="tx2"/>
                </a:solidFill>
                <a:latin typeface="+mn-lt"/>
                <a:cs typeface="Arial" charset="0"/>
              </a:rPr>
              <a:t>4%</a:t>
            </a:r>
            <a:r>
              <a:rPr lang="en-US" sz="2600" dirty="0">
                <a:latin typeface="+mn-lt"/>
                <a:cs typeface="Arial" charset="0"/>
              </a:rPr>
              <a:t> of women and </a:t>
            </a:r>
            <a:r>
              <a:rPr lang="en-US" sz="2600" b="1" dirty="0">
                <a:solidFill>
                  <a:schemeClr val="tx2"/>
                </a:solidFill>
                <a:latin typeface="+mn-lt"/>
                <a:cs typeface="Arial" charset="0"/>
              </a:rPr>
              <a:t>21%</a:t>
            </a:r>
            <a:r>
              <a:rPr lang="en-US" sz="2600" dirty="0">
                <a:latin typeface="+mn-lt"/>
                <a:cs typeface="Arial" charset="0"/>
              </a:rPr>
              <a:t> of men report </a:t>
            </a:r>
            <a:r>
              <a:rPr lang="en-US" sz="2600" b="1" dirty="0">
                <a:solidFill>
                  <a:schemeClr val="tx2"/>
                </a:solidFill>
                <a:latin typeface="+mn-lt"/>
                <a:cs typeface="Arial" charset="0"/>
              </a:rPr>
              <a:t>having two or more sexual partners</a:t>
            </a:r>
            <a:r>
              <a:rPr lang="en-US" sz="2600" b="1" dirty="0">
                <a:solidFill>
                  <a:schemeClr val="bg2"/>
                </a:solidFill>
                <a:latin typeface="+mn-lt"/>
                <a:cs typeface="Arial" charset="0"/>
              </a:rPr>
              <a:t> </a:t>
            </a:r>
            <a:r>
              <a:rPr lang="en-US" sz="2600" dirty="0">
                <a:latin typeface="+mn-lt"/>
                <a:cs typeface="Arial" charset="0"/>
              </a:rPr>
              <a:t>in the past 12 months.</a:t>
            </a:r>
          </a:p>
        </p:txBody>
      </p:sp>
      <p:sp>
        <p:nvSpPr>
          <p:cNvPr id="5" name="TextBox 4"/>
          <p:cNvSpPr txBox="1"/>
          <p:nvPr/>
        </p:nvSpPr>
        <p:spPr>
          <a:xfrm>
            <a:off x="-15875" y="6242050"/>
            <a:ext cx="9175750" cy="615950"/>
          </a:xfrm>
          <a:prstGeom prst="rect">
            <a:avLst/>
          </a:prstGeom>
          <a:noFill/>
        </p:spPr>
        <p:txBody>
          <a:bodyPr>
            <a:spAutoFit/>
          </a:bodyPr>
          <a:lstStyle/>
          <a:p>
            <a:pPr algn="ctr">
              <a:defRPr/>
            </a:pPr>
            <a:r>
              <a:rPr lang="en-US" sz="1700" dirty="0">
                <a:latin typeface="+mn-lt"/>
                <a:cs typeface="Arial" charset="0"/>
              </a:rPr>
              <a:t>Connect with us:</a:t>
            </a:r>
          </a:p>
          <a:p>
            <a:pPr>
              <a:defRPr/>
            </a:pPr>
            <a:r>
              <a:rPr lang="en-US" sz="1700" dirty="0">
                <a:solidFill>
                  <a:srgbClr val="0070C0"/>
                </a:solidFill>
                <a:latin typeface="+mn-lt"/>
                <a:cs typeface="Arial" charset="0"/>
                <a:hlinkClick r:id="rId3"/>
              </a:rPr>
              <a:t>www.measuredhs.com</a:t>
            </a:r>
            <a:r>
              <a:rPr lang="en-US" sz="1700" dirty="0">
                <a:latin typeface="+mn-lt"/>
                <a:cs typeface="Arial" charset="0"/>
              </a:rPr>
              <a:t> </a:t>
            </a:r>
            <a:r>
              <a:rPr lang="en-US" sz="1700" dirty="0">
                <a:solidFill>
                  <a:srgbClr val="0070C0"/>
                </a:solidFill>
                <a:latin typeface="+mn-lt"/>
                <a:cs typeface="Arial" charset="0"/>
                <a:hlinkClick r:id="rId4"/>
              </a:rPr>
              <a:t>www.statcompiler.com</a:t>
            </a:r>
            <a:r>
              <a:rPr lang="en-US" sz="1700" dirty="0">
                <a:latin typeface="+mn-lt"/>
                <a:cs typeface="Arial" charset="0"/>
              </a:rPr>
              <a:t> </a:t>
            </a:r>
            <a:r>
              <a:rPr lang="en-US" sz="1700" dirty="0">
                <a:latin typeface="+mn-lt"/>
                <a:cs typeface="Arial" charset="0"/>
                <a:hlinkClick r:id="rId5"/>
              </a:rPr>
              <a:t>www.facebook.com/MEASUREDHS</a:t>
            </a:r>
            <a:r>
              <a:rPr lang="en-US" sz="1700" dirty="0">
                <a:latin typeface="+mn-lt"/>
                <a:cs typeface="Arial"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0"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defRPr/>
            </a:pPr>
            <a:r>
              <a:rPr lang="en-US" sz="2400" b="1" dirty="0">
                <a:solidFill>
                  <a:schemeClr val="tx2"/>
                </a:solidFill>
                <a:latin typeface="+mn-lt"/>
                <a:cs typeface="Arial" charset="0"/>
              </a:rPr>
              <a:t>Knowledge</a:t>
            </a:r>
          </a:p>
          <a:p>
            <a:pPr marL="342900" indent="-342900" eaLnBrk="0" hangingPunct="0">
              <a:lnSpc>
                <a:spcPct val="70000"/>
              </a:lnSpc>
              <a:spcBef>
                <a:spcPct val="20000"/>
              </a:spcBef>
              <a:spcAft>
                <a:spcPct val="110000"/>
              </a:spcAft>
              <a:buFontTx/>
              <a:buChar char="•"/>
              <a:defRPr/>
            </a:pPr>
            <a:r>
              <a:rPr lang="en-US" sz="2400" dirty="0">
                <a:latin typeface="+mn-lt"/>
                <a:cs typeface="Arial" charset="0"/>
              </a:rPr>
              <a:t>Attitudes</a:t>
            </a:r>
          </a:p>
          <a:p>
            <a:pPr marL="342900" indent="-342900" eaLnBrk="0" hangingPunct="0">
              <a:lnSpc>
                <a:spcPct val="70000"/>
              </a:lnSpc>
              <a:spcBef>
                <a:spcPct val="20000"/>
              </a:spcBef>
              <a:spcAft>
                <a:spcPct val="110000"/>
              </a:spcAft>
              <a:buFontTx/>
              <a:buChar char="•"/>
              <a:defRPr/>
            </a:pPr>
            <a:r>
              <a:rPr lang="en-US" sz="2400" dirty="0" err="1">
                <a:latin typeface="+mn-lt"/>
                <a:cs typeface="Arial" charset="0"/>
              </a:rPr>
              <a:t>Behaviour</a:t>
            </a:r>
            <a:endParaRPr lang="en-US" sz="2400" dirty="0">
              <a:latin typeface="+mn-lt"/>
              <a:cs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57200" y="2590800"/>
            <a:ext cx="8229600" cy="1447800"/>
          </a:xfrm>
        </p:spPr>
        <p:txBody>
          <a:bodyPr/>
          <a:lstStyle/>
          <a:p>
            <a:pPr marL="0" indent="0" algn="ctr" eaLnBrk="1" hangingPunct="1">
              <a:buFont typeface="Arial" pitchFamily="34" charset="0"/>
              <a:buNone/>
            </a:pPr>
            <a:r>
              <a:rPr lang="en-US" sz="4000" b="1" smtClean="0">
                <a:solidFill>
                  <a:schemeClr val="tx2"/>
                </a:solidFill>
              </a:rPr>
              <a:t>99%</a:t>
            </a:r>
            <a:r>
              <a:rPr lang="en-US" sz="4000" smtClean="0"/>
              <a:t> of women and </a:t>
            </a:r>
            <a:r>
              <a:rPr lang="en-US" sz="4000" b="1" smtClean="0">
                <a:solidFill>
                  <a:schemeClr val="tx2"/>
                </a:solidFill>
              </a:rPr>
              <a:t>more than 99% </a:t>
            </a:r>
            <a:r>
              <a:rPr lang="en-US" sz="4000" smtClean="0"/>
              <a:t>of men age 15-49 have </a:t>
            </a:r>
            <a:r>
              <a:rPr lang="en-US" sz="4000" b="1" smtClean="0">
                <a:solidFill>
                  <a:schemeClr val="tx2"/>
                </a:solidFill>
              </a:rPr>
              <a:t>heard of AIDS</a:t>
            </a:r>
            <a:r>
              <a:rPr lang="en-US" sz="4000" smtClean="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8229600" cy="1143000"/>
          </a:xfrm>
        </p:spPr>
        <p:txBody>
          <a:bodyPr/>
          <a:lstStyle/>
          <a:p>
            <a:pPr eaLnBrk="1" hangingPunct="1"/>
            <a:r>
              <a:rPr lang="en-US" smtClean="0"/>
              <a:t>Knowledge of HIV Prevention Methods</a:t>
            </a:r>
          </a:p>
        </p:txBody>
      </p:sp>
      <p:graphicFrame>
        <p:nvGraphicFramePr>
          <p:cNvPr id="19459" name="Content Placeholder 4"/>
          <p:cNvGraphicFramePr>
            <a:graphicFrameLocks noGrp="1"/>
          </p:cNvGraphicFramePr>
          <p:nvPr>
            <p:ph idx="1"/>
          </p:nvPr>
        </p:nvGraphicFramePr>
        <p:xfrm>
          <a:off x="406400" y="1824038"/>
          <a:ext cx="8331200" cy="5084762"/>
        </p:xfrm>
        <a:graphic>
          <a:graphicData uri="http://schemas.openxmlformats.org/presentationml/2006/ole">
            <mc:AlternateContent xmlns:mc="http://schemas.openxmlformats.org/markup-compatibility/2006">
              <mc:Choice xmlns:v="urn:schemas-microsoft-com:vml" Requires="v">
                <p:oleObj spid="_x0000_s19462" r:id="rId4" imgW="8327858" imgH="5084505" progId="Excel.Chart.8">
                  <p:embed/>
                </p:oleObj>
              </mc:Choice>
              <mc:Fallback>
                <p:oleObj r:id="rId4" imgW="8327858" imgH="508450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24038"/>
                        <a:ext cx="83312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6350" y="1092200"/>
            <a:ext cx="5105400" cy="369888"/>
          </a:xfrm>
          <a:prstGeom prst="rect">
            <a:avLst/>
          </a:prstGeom>
          <a:noFill/>
        </p:spPr>
        <p:txBody>
          <a:bodyPr>
            <a:spAutoFit/>
          </a:bodyPr>
          <a:lstStyle/>
          <a:p>
            <a:pPr>
              <a:defRPr/>
            </a:pPr>
            <a:r>
              <a:rPr lang="en-US" i="1" dirty="0">
                <a:latin typeface="+mn-lt"/>
                <a:cs typeface="Arial" charset="0"/>
              </a:rPr>
              <a:t>Percent who know HIV can be prevented by: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 y="0"/>
            <a:ext cx="9150350" cy="1143000"/>
          </a:xfrm>
        </p:spPr>
        <p:txBody>
          <a:bodyPr rtlCol="0">
            <a:normAutofit fontScale="90000"/>
          </a:bodyPr>
          <a:lstStyle/>
          <a:p>
            <a:pPr eaLnBrk="1" fontAlgn="auto" hangingPunct="1">
              <a:spcAft>
                <a:spcPts val="0"/>
              </a:spcAft>
              <a:defRPr/>
            </a:pPr>
            <a:r>
              <a:rPr lang="en-US" dirty="0" smtClean="0"/>
              <a:t>Knowledge of HIV Prevention Methods by Education</a:t>
            </a:r>
            <a:endParaRPr lang="en-US" dirty="0"/>
          </a:p>
        </p:txBody>
      </p:sp>
      <p:graphicFrame>
        <p:nvGraphicFramePr>
          <p:cNvPr id="20483" name="Content Placeholder 4"/>
          <p:cNvGraphicFramePr>
            <a:graphicFrameLocks noGrp="1"/>
          </p:cNvGraphicFramePr>
          <p:nvPr>
            <p:ph idx="1"/>
          </p:nvPr>
        </p:nvGraphicFramePr>
        <p:xfrm>
          <a:off x="406400" y="1824038"/>
          <a:ext cx="8331200" cy="5084762"/>
        </p:xfrm>
        <a:graphic>
          <a:graphicData uri="http://schemas.openxmlformats.org/presentationml/2006/ole">
            <mc:AlternateContent xmlns:mc="http://schemas.openxmlformats.org/markup-compatibility/2006">
              <mc:Choice xmlns:v="urn:schemas-microsoft-com:vml" Requires="v">
                <p:oleObj spid="_x0000_s20486" r:id="rId4" imgW="8327858" imgH="5084505" progId="Excel.Chart.8">
                  <p:embed/>
                </p:oleObj>
              </mc:Choice>
              <mc:Fallback>
                <p:oleObj r:id="rId4" imgW="8327858" imgH="508450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824038"/>
                        <a:ext cx="83312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6350" y="1092200"/>
            <a:ext cx="9150350" cy="646113"/>
          </a:xfrm>
          <a:prstGeom prst="rect">
            <a:avLst/>
          </a:prstGeom>
          <a:noFill/>
        </p:spPr>
        <p:txBody>
          <a:bodyPr>
            <a:spAutoFit/>
          </a:bodyPr>
          <a:lstStyle/>
          <a:p>
            <a:pPr>
              <a:defRPr/>
            </a:pPr>
            <a:r>
              <a:rPr lang="en-US" i="1" dirty="0">
                <a:latin typeface="+mn-lt"/>
                <a:cs typeface="Arial" charset="0"/>
              </a:rPr>
              <a:t>Percent who know HIV can be prevented by using condoms and limiting sex to one uninfected partner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a:xfrm>
            <a:off x="457200" y="0"/>
            <a:ext cx="8229600" cy="990600"/>
          </a:xfrm>
        </p:spPr>
        <p:txBody>
          <a:bodyPr/>
          <a:lstStyle/>
          <a:p>
            <a:pPr eaLnBrk="1" hangingPunct="1"/>
            <a:r>
              <a:rPr lang="en-US" smtClean="0"/>
              <a:t>Beliefs About HIV &amp; AIDS</a:t>
            </a:r>
          </a:p>
        </p:txBody>
      </p:sp>
      <p:graphicFrame>
        <p:nvGraphicFramePr>
          <p:cNvPr id="21507" name="Content Placeholder 8"/>
          <p:cNvGraphicFramePr>
            <a:graphicFrameLocks noGrp="1"/>
          </p:cNvGraphicFramePr>
          <p:nvPr>
            <p:ph sz="half" idx="1"/>
          </p:nvPr>
        </p:nvGraphicFramePr>
        <p:xfrm>
          <a:off x="330200" y="1168400"/>
          <a:ext cx="8559800" cy="5054600"/>
        </p:xfrm>
        <a:graphic>
          <a:graphicData uri="http://schemas.openxmlformats.org/presentationml/2006/ole">
            <mc:AlternateContent xmlns:mc="http://schemas.openxmlformats.org/markup-compatibility/2006">
              <mc:Choice xmlns:v="urn:schemas-microsoft-com:vml" Requires="v">
                <p:oleObj spid="_x0000_s21511" r:id="rId4" imgW="8559526" imgH="5054022" progId="Excel.Chart.8">
                  <p:embed/>
                </p:oleObj>
              </mc:Choice>
              <mc:Fallback>
                <p:oleObj r:id="rId4" imgW="8559526" imgH="5054022"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168400"/>
                        <a:ext cx="85598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0" y="914400"/>
            <a:ext cx="5791200" cy="369888"/>
          </a:xfrm>
          <a:prstGeom prst="rect">
            <a:avLst/>
          </a:prstGeom>
          <a:noFill/>
        </p:spPr>
        <p:txBody>
          <a:bodyPr>
            <a:spAutoFit/>
          </a:bodyPr>
          <a:lstStyle/>
          <a:p>
            <a:pPr>
              <a:defRPr/>
            </a:pPr>
            <a:r>
              <a:rPr lang="en-US" i="1" dirty="0">
                <a:latin typeface="+mn-lt"/>
                <a:cs typeface="Arial" charset="0"/>
              </a:rPr>
              <a:t>Percent of women and men age 15-49 who say that:</a:t>
            </a:r>
          </a:p>
        </p:txBody>
      </p:sp>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cs typeface="Arial"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762000" y="3175"/>
            <a:ext cx="7696200" cy="1143000"/>
          </a:xfrm>
        </p:spPr>
        <p:txBody>
          <a:bodyPr/>
          <a:lstStyle/>
          <a:p>
            <a:pPr eaLnBrk="1" hangingPunct="1"/>
            <a:r>
              <a:rPr lang="en-US" smtClean="0"/>
              <a:t>Trends in Comprehensive Knowledge of HIV</a:t>
            </a:r>
          </a:p>
        </p:txBody>
      </p:sp>
      <p:graphicFrame>
        <p:nvGraphicFramePr>
          <p:cNvPr id="22531" name="Content Placeholder 3"/>
          <p:cNvGraphicFramePr>
            <a:graphicFrameLocks noGrp="1"/>
          </p:cNvGraphicFramePr>
          <p:nvPr>
            <p:ph idx="1"/>
          </p:nvPr>
        </p:nvGraphicFramePr>
        <p:xfrm>
          <a:off x="406400" y="1701800"/>
          <a:ext cx="8331200" cy="4452938"/>
        </p:xfrm>
        <a:graphic>
          <a:graphicData uri="http://schemas.openxmlformats.org/presentationml/2006/ole">
            <mc:AlternateContent xmlns:mc="http://schemas.openxmlformats.org/markup-compatibility/2006">
              <mc:Choice xmlns:v="urn:schemas-microsoft-com:vml" Requires="v">
                <p:oleObj spid="_x0000_s22535" r:id="rId4" imgW="8327858" imgH="4456562" progId="Excel.Chart.8">
                  <p:embed/>
                </p:oleObj>
              </mc:Choice>
              <mc:Fallback>
                <p:oleObj r:id="rId4" imgW="8327858" imgH="4456562"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701800"/>
                        <a:ext cx="83312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cs typeface="Arial"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cs typeface="Arial" charset="0"/>
              </a:rPr>
              <a:t>Percent of women and men age 15-49 with comprehensive knowledge* of HIV</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457200" y="0"/>
            <a:ext cx="8229600" cy="990600"/>
          </a:xfrm>
        </p:spPr>
        <p:txBody>
          <a:bodyPr/>
          <a:lstStyle/>
          <a:p>
            <a:pPr eaLnBrk="1" hangingPunct="1"/>
            <a:r>
              <a:rPr lang="en-US" smtClean="0"/>
              <a:t>Knowledge of Mother to Child Transmission (MTCT) of HIV</a:t>
            </a:r>
          </a:p>
        </p:txBody>
      </p:sp>
      <p:graphicFrame>
        <p:nvGraphicFramePr>
          <p:cNvPr id="23555" name="Content Placeholder 8"/>
          <p:cNvGraphicFramePr>
            <a:graphicFrameLocks noGrp="1"/>
          </p:cNvGraphicFramePr>
          <p:nvPr>
            <p:ph sz="half" idx="1"/>
          </p:nvPr>
        </p:nvGraphicFramePr>
        <p:xfrm>
          <a:off x="330200" y="1549400"/>
          <a:ext cx="8559800" cy="5054600"/>
        </p:xfrm>
        <a:graphic>
          <a:graphicData uri="http://schemas.openxmlformats.org/presentationml/2006/ole">
            <mc:AlternateContent xmlns:mc="http://schemas.openxmlformats.org/markup-compatibility/2006">
              <mc:Choice xmlns:v="urn:schemas-microsoft-com:vml" Requires="v">
                <p:oleObj spid="_x0000_s23558" r:id="rId4" imgW="8559526" imgH="5054022" progId="Excel.Chart.8">
                  <p:embed/>
                </p:oleObj>
              </mc:Choice>
              <mc:Fallback>
                <p:oleObj r:id="rId4" imgW="8559526" imgH="5054022"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549400"/>
                        <a:ext cx="85598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0" y="1154113"/>
            <a:ext cx="5791200" cy="369887"/>
          </a:xfrm>
          <a:prstGeom prst="rect">
            <a:avLst/>
          </a:prstGeom>
          <a:noFill/>
        </p:spPr>
        <p:txBody>
          <a:bodyPr>
            <a:spAutoFit/>
          </a:bodyPr>
          <a:lstStyle/>
          <a:p>
            <a:pPr>
              <a:defRPr/>
            </a:pPr>
            <a:r>
              <a:rPr lang="en-US" i="1" dirty="0">
                <a:latin typeface="+mn-lt"/>
                <a:cs typeface="Arial" charset="0"/>
              </a:rPr>
              <a:t>Percent of women and men age 15-49 who say that: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000">
                <a:latin typeface="Calibri" pitchFamily="34" charset="0"/>
              </a:rPr>
              <a:t>Trends in Knowledge of Prevention of Mother-to-Child Transmission</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cs typeface="Arial" charset="0"/>
              </a:rPr>
              <a:t>Percent of women and men age 15-49 who know that HIV can be transmitted by breastfeeding and that the risk of MTCT can be reduced by the mother taking drugs during pregnancy</a:t>
            </a:r>
          </a:p>
        </p:txBody>
      </p:sp>
      <p:graphicFrame>
        <p:nvGraphicFramePr>
          <p:cNvPr id="24580" name="Content Placeholder 3"/>
          <p:cNvGraphicFramePr>
            <a:graphicFrameLocks noGrp="1"/>
          </p:cNvGraphicFramePr>
          <p:nvPr>
            <p:ph idx="1"/>
          </p:nvPr>
        </p:nvGraphicFramePr>
        <p:xfrm>
          <a:off x="406400" y="2082800"/>
          <a:ext cx="8331200" cy="4826000"/>
        </p:xfrm>
        <a:graphic>
          <a:graphicData uri="http://schemas.openxmlformats.org/presentationml/2006/ole">
            <mc:AlternateContent xmlns:mc="http://schemas.openxmlformats.org/markup-compatibility/2006">
              <mc:Choice xmlns:v="urn:schemas-microsoft-com:vml" Requires="v">
                <p:oleObj spid="_x0000_s24582" r:id="rId4" imgW="8327858" imgH="4822354" progId="Excel.Chart.8">
                  <p:embed/>
                </p:oleObj>
              </mc:Choice>
              <mc:Fallback>
                <p:oleObj r:id="rId4" imgW="8327858" imgH="4822354"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2082800"/>
                        <a:ext cx="83312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4021</TotalTime>
  <Words>1562</Words>
  <Application>Microsoft Office PowerPoint</Application>
  <PresentationFormat>On-screen Show (4:3)</PresentationFormat>
  <Paragraphs>107</Paragraphs>
  <Slides>19</Slides>
  <Notes>19</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5" baseType="lpstr">
      <vt:lpstr>Arial</vt:lpstr>
      <vt:lpstr>Calibri</vt:lpstr>
      <vt:lpstr>Gill Sans Std</vt:lpstr>
      <vt:lpstr>Default Design</vt:lpstr>
      <vt:lpstr>Custom Design</vt:lpstr>
      <vt:lpstr>Microsoft Office Excel Chart</vt:lpstr>
      <vt:lpstr>PowerPoint Presentation</vt:lpstr>
      <vt:lpstr>PowerPoint Presentation</vt:lpstr>
      <vt:lpstr>PowerPoint Presentation</vt:lpstr>
      <vt:lpstr>Knowledge of HIV Prevention Methods</vt:lpstr>
      <vt:lpstr>Knowledge of HIV Prevention Methods by Education</vt:lpstr>
      <vt:lpstr>Beliefs About HIV &amp; AIDS</vt:lpstr>
      <vt:lpstr>Trends in Comprehensive Knowledge of HIV</vt:lpstr>
      <vt:lpstr>Knowledge of Mother to Child Transmission (MTCT) of HIV</vt:lpstr>
      <vt:lpstr>PowerPoint Presentation</vt:lpstr>
      <vt:lpstr>Exposure to HIV Education Programs</vt:lpstr>
      <vt:lpstr>PowerPoint Presentation</vt:lpstr>
      <vt:lpstr>Accepting Attitudes Towards Those Living With HIV</vt:lpstr>
      <vt:lpstr>PowerPoint Presentation</vt:lpstr>
      <vt:lpstr>PowerPoint Presentation</vt:lpstr>
      <vt:lpstr>PowerPoint Presentation</vt:lpstr>
      <vt:lpstr>Multiple Sexual Partners</vt:lpstr>
      <vt:lpstr>PowerPoint Presentation</vt:lpstr>
      <vt:lpstr>PowerPoint Presentation</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292</cp:revision>
  <cp:lastPrinted>2012-09-05T14:59:30Z</cp:lastPrinted>
  <dcterms:created xsi:type="dcterms:W3CDTF">2005-03-10T20:13:19Z</dcterms:created>
  <dcterms:modified xsi:type="dcterms:W3CDTF">2013-05-06T20:22:15Z</dcterms:modified>
</cp:coreProperties>
</file>