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323" r:id="rId2"/>
    <p:sldId id="326" r:id="rId3"/>
    <p:sldId id="327" r:id="rId4"/>
    <p:sldId id="328" r:id="rId5"/>
    <p:sldId id="329" r:id="rId6"/>
    <p:sldId id="330" r:id="rId7"/>
    <p:sldId id="331" r:id="rId8"/>
    <p:sldId id="332" r:id="rId9"/>
    <p:sldId id="333" r:id="rId10"/>
    <p:sldId id="334" r:id="rId11"/>
    <p:sldId id="335" r:id="rId12"/>
    <p:sldId id="336" r:id="rId13"/>
    <p:sldId id="337" r:id="rId14"/>
    <p:sldId id="339" r:id="rId15"/>
    <p:sldId id="338" r:id="rId16"/>
    <p:sldId id="340" r:id="rId17"/>
    <p:sldId id="341" r:id="rId18"/>
    <p:sldId id="342" r:id="rId19"/>
    <p:sldId id="343" r:id="rId20"/>
    <p:sldId id="345" r:id="rId21"/>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A2DD"/>
    <a:srgbClr val="FBD013"/>
    <a:srgbClr val="25B34B"/>
    <a:srgbClr val="38FF00"/>
    <a:srgbClr val="008000"/>
    <a:srgbClr val="FF6600"/>
    <a:srgbClr val="003300"/>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481" autoAdjust="0"/>
  </p:normalViewPr>
  <p:slideViewPr>
    <p:cSldViewPr>
      <p:cViewPr>
        <p:scale>
          <a:sx n="60" d="100"/>
          <a:sy n="60" d="100"/>
        </p:scale>
        <p:origin x="-1350" y="-7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3738" y="-72"/>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atin typeface="Arial" charset="0"/>
                <a:cs typeface="Arial" charset="0"/>
              </a:defRPr>
            </a:lvl1pPr>
          </a:lstStyle>
          <a:p>
            <a:pPr>
              <a:defRPr/>
            </a:pPr>
            <a:fld id="{A2E6F051-78C8-4E16-89CF-5B1DD1571944}" type="datetimeFigureOut">
              <a:rPr lang="en-US"/>
              <a:pPr>
                <a:defRPr/>
              </a:pPr>
              <a:t>5/6/2013</a:t>
            </a:fld>
            <a:endParaRPr lang="en-US"/>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016A34B6-41D6-4897-96F9-5F614F51C112}" type="slidenum">
              <a:rPr lang="en-US"/>
              <a:pPr>
                <a:defRPr/>
              </a:pPr>
              <a:t>‹#›</a:t>
            </a:fld>
            <a:endParaRPr lang="en-US"/>
          </a:p>
        </p:txBody>
      </p:sp>
    </p:spTree>
    <p:extLst>
      <p:ext uri="{BB962C8B-B14F-4D97-AF65-F5344CB8AC3E}">
        <p14:creationId xmlns:p14="http://schemas.microsoft.com/office/powerpoint/2010/main" val="1960191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charset="0"/>
                <a:cs typeface="Arial" charset="0"/>
              </a:defRPr>
            </a:lvl1pPr>
          </a:lstStyle>
          <a:p>
            <a:pPr>
              <a:defRPr/>
            </a:pPr>
            <a:fld id="{713426EB-BAE1-40CC-82B7-56683E95CB10}" type="slidenum">
              <a:rPr lang="en-US"/>
              <a:pPr>
                <a:defRPr/>
              </a:pPr>
              <a:t>‹#›</a:t>
            </a:fld>
            <a:endParaRPr lang="en-US"/>
          </a:p>
        </p:txBody>
      </p:sp>
    </p:spTree>
    <p:extLst>
      <p:ext uri="{BB962C8B-B14F-4D97-AF65-F5344CB8AC3E}">
        <p14:creationId xmlns:p14="http://schemas.microsoft.com/office/powerpoint/2010/main" val="34902760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EDDE129-D059-40FF-9145-71E15ACB6AAD}"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More than 8 in 10 households in Tanzania do not have any electricity.  This has not changed markedly in the last decade.  Without electricity, Tanzanian households are limited in their access to mass media, improved household goods, and a better standard of living.</a:t>
            </a: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8776508-85B0-45EF-8BCC-FCC5EC1711B3}"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most commonly owned household goods are mobile telephones, radios, and bicycles.  Ownership of most goods has increased since the 2007-08 THMIS.  For example, mobile phone ownership has increased from 28% in 2007-08 to 61% in 2011-12.  Just over 40% of Mainland urban households own a television.</a:t>
            </a:r>
          </a:p>
          <a:p>
            <a:r>
              <a:rPr lang="en-US" smtClean="0">
                <a:latin typeface="Arial" pitchFamily="34" charset="0"/>
                <a:cs typeface="Arial" pitchFamily="34" charset="0"/>
              </a:rPr>
              <a:t>Very few households, only 2% nationwide, own a car or truck.</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8BA555E-8737-448F-8ADA-F626FD07AD91}"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wealth index is determined by household goods and characteristics.  This methodology has been developed by MEASURE DHS and approved by the World Bank.  (PLEASE READ THE SLIDE)</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31102A3-EA89-4EA9-B02B-ECDFF6DEEDF8}" type="slidenum">
              <a:rPr lang="en-US" smtClean="0"/>
              <a:pPr eaLnBrk="1" hangingPunct="1"/>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078007F-05C8-48EF-B0EC-31115CBB1D23}"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3C9FB17-1512-41BF-B11B-D6A688891AE6}"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More young people in Tanzania are going to school.  Just over half of male and female respondents age 15-49 have completed primary school and gone no further.  Almost one in four men have at least some secondary school education.  Nevertheless, almost 20% of women and almost 10% of men have never been to school.</a:t>
            </a:r>
          </a:p>
          <a:p>
            <a:endParaRPr lang="en-US" smtClean="0">
              <a:latin typeface="Arial" pitchFamily="34" charset="0"/>
              <a:cs typeface="Arial" pitchFamily="34" charset="0"/>
            </a:endParaRPr>
          </a:p>
          <a:p>
            <a:r>
              <a:rPr lang="en-US" smtClean="0">
                <a:latin typeface="Arial" pitchFamily="34" charset="0"/>
                <a:cs typeface="Arial" pitchFamily="34" charset="0"/>
              </a:rPr>
              <a:t>Higher education levels vary widely around Tanzania. 30% of women in urban areas have some secondary school education compared with only 12% among rural women. This pattern is the same among men. Dar es Salaam, Kilimanjaro, and Zanzibar lead the country in the percentage of women who have some secondary school education.  Among men, more than 25% have some secondary education in Kilimanjaro, Pwani, Iringa, Kigoma, Mwanza, and Zanzibar.</a:t>
            </a:r>
          </a:p>
          <a:p>
            <a:endParaRPr lang="en-US" smtClean="0">
              <a:latin typeface="Arial" pitchFamily="34" charset="0"/>
              <a:cs typeface="Arial" pitchFamily="34" charset="0"/>
            </a:endParaRP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36F9180-9C42-495B-8753-DB0F9DE70E96}" type="slidenum">
              <a:rPr lang="en-US" smtClean="0"/>
              <a:pPr eaLnBrk="1" hangingPunct="1"/>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Women have  far less access to mass media than men.  44% of women compared to only 23% of men did not read a newspaper, listen to the radio or watch television on a regular basis.  Radio is by far the most common media in rural and urban areas.  </a:t>
            </a:r>
          </a:p>
          <a:p>
            <a:r>
              <a:rPr lang="en-US" smtClean="0">
                <a:latin typeface="Arial" pitchFamily="34" charset="0"/>
                <a:cs typeface="Arial" pitchFamily="34" charset="0"/>
              </a:rPr>
              <a:t>Exposure to all 3 forms of media is highest in Dar es Salaam.  </a:t>
            </a: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E4768BA-26E1-4987-AD8E-324A497533E0}" type="slidenum">
              <a:rPr lang="en-US" smtClean="0"/>
              <a:pPr eaLnBrk="1" hangingPunct="1"/>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About one-third of female respondents and one-half of male respondents own a mobile phone.  Not surprisingly, urban respondents are more likely to own phones than rural respondents, and phone ownership increases with wealth and education.</a:t>
            </a: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72A355D-11C1-4085-AB74-24CBDD7AB24B}" type="slidenum">
              <a:rPr lang="en-US" smtClean="0"/>
              <a:pPr eaLnBrk="1" hangingPunct="1"/>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Almost two-thirds of female respondents (63%) are married or living with a partner compared to 53% of male respondents.</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5495823-11D1-4FD9-8C75-58A24CA95E8A}" type="slidenum">
              <a:rPr lang="en-US" smtClean="0"/>
              <a:pPr eaLnBrk="1" hangingPunct="1"/>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More than one in five women say they have at least one co-wife.  Polygyny is more common in rural areas and among people with less education and less wealth. </a:t>
            </a: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C69FBB-8446-4B86-AEAA-EA0A4CAD7B7A}" type="slidenum">
              <a:rPr lang="en-US" smtClean="0"/>
              <a:pPr eaLnBrk="1" hangingPunct="1"/>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C2604D9-77A0-44D5-AF5A-03DB06B68077}" type="slidenum">
              <a:rPr lang="en-US" smtClean="0"/>
              <a:pPr eaLnBrk="1" hangingPunct="1"/>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DCE7C5-2AED-498E-863C-3912BB63F20E}" type="slidenum">
              <a:rPr lang="en-US" smtClean="0"/>
              <a:pPr eaLnBrk="1" hangingPunct="1"/>
              <a:t>20</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4D41B70-5C9E-408E-BF2B-F0A3F4FF05F0}"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Almost 6 in 10 households in Tanzania have access to an improved and safe source of drinking water.  This means they obtain their water through piped water within their dwelling, yard or plot; a public tap, tube well, or borehole; a protected well, or a spring or rainwater.  Almost 90% of households in urban Mainland areas have access to improved water sources compared to only 47% of rural Mainland households.  Access to safe water is almost universal in Zanzibar.</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F876ED1-8707-4089-BD84-344C654DFE5C}"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Access to safe water has not changed much since 2007-08 when 56% of households had access to improved water sources.  Increasing access to safe drinking water is one of the Millennium Development goals that Tanzania is seeking to achieve by 2015.</a:t>
            </a: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2174FB1-89D8-4222-A8BC-2061D373E684}"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Tanzanian households have less access to safe drinking water than most of its neighbors and even to poorer countries like Malawi where 80% of households have safe water.</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49697EA-EF78-4805-9380-11CD388B8AC8}"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Another way to look at the availability of safe drinking water is to check how many households have water right on the premises.  In Tanzania as a whole, only 15% of all households have immediate access to safe water. In Mainland rural areas only 7% of households have water on site.  For more than 4 in 10 households nationwide and more than half of rural Mainland households, family members need 30 minutes or more round trip to get clean water. </a:t>
            </a: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BD23F64-A7B2-4146-BAD0-5445CA91EABB}"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Tanzania is about mid level with surrounding countries in terms of percent of households taking 30 minutes or more to get water.  Bear in mind, however, that more households in all of these countries, except Ethiopia have greater access to improved water sources than Tanzania.</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4DA1DB1-6369-49FD-B4E5-276D2E74E3C0}"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Ensuring access to adequate sanitation facilities is another of Tanzania's Millennium Development Goals.  According to the 2011-12 THMIS only 13% of households have a private improved facility; 10% of households share a facility.  This means that three-fourths of Tanzanian households have an unimproved facility.  In Mainland rural area, 9 in 10 households do not have an improved facility.  Nationwide, one in 10 households have no facility at all.</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C513863-F627-49E3-84AC-69C5EC87264C}"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638343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60772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7723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45192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37072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752942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58343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130305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4153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8329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14237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1057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88359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7813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7.png"/><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8.png"/><Relationship Id="rId4" Type="http://schemas.openxmlformats.org/officeDocument/2006/relationships/oleObject" Target="../embeddings/oleObject8.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9.png"/><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10.png"/><Relationship Id="rId4" Type="http://schemas.openxmlformats.org/officeDocument/2006/relationships/oleObject" Target="../embeddings/oleObject10.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12.bin"/><Relationship Id="rId5" Type="http://schemas.openxmlformats.org/officeDocument/2006/relationships/image" Target="../media/image11.png"/><Relationship Id="rId4" Type="http://schemas.openxmlformats.org/officeDocument/2006/relationships/oleObject" Target="../embeddings/oleObject11.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png"/><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5.png"/><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6.png"/><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52" name="Title 1"/>
          <p:cNvSpPr>
            <a:spLocks noGrp="1"/>
          </p:cNvSpPr>
          <p:nvPr>
            <p:ph type="ctrTitle"/>
          </p:nvPr>
        </p:nvSpPr>
        <p:spPr>
          <a:xfrm>
            <a:off x="609600" y="381000"/>
            <a:ext cx="7772400" cy="1470025"/>
          </a:xfrm>
        </p:spPr>
        <p:txBody>
          <a:bodyPr/>
          <a:lstStyle/>
          <a:p>
            <a:r>
              <a:rPr lang="en-US" b="1" smtClean="0">
                <a:solidFill>
                  <a:schemeClr val="bg1"/>
                </a:solidFill>
              </a:rPr>
              <a:t>Household and Respondent</a:t>
            </a:r>
            <a:br>
              <a:rPr lang="en-US" b="1" smtClean="0">
                <a:solidFill>
                  <a:schemeClr val="bg1"/>
                </a:solidFill>
              </a:rPr>
            </a:br>
            <a:r>
              <a:rPr lang="en-US" b="1" smtClean="0">
                <a:solidFill>
                  <a:schemeClr val="bg1"/>
                </a:solidFill>
              </a:rPr>
              <a:t>Characteristics</a:t>
            </a:r>
          </a:p>
        </p:txBody>
      </p:sp>
      <p:sp>
        <p:nvSpPr>
          <p:cNvPr id="2053" name="Subtitle 2"/>
          <p:cNvSpPr>
            <a:spLocks noGrp="1"/>
          </p:cNvSpPr>
          <p:nvPr>
            <p:ph type="subTitle" idx="1"/>
          </p:nvPr>
        </p:nvSpPr>
        <p:spPr>
          <a:xfrm>
            <a:off x="1524000" y="4648200"/>
            <a:ext cx="6400800" cy="1752600"/>
          </a:xfrm>
        </p:spPr>
        <p:txBody>
          <a:bodyPr/>
          <a:lstStyle/>
          <a:p>
            <a:r>
              <a:rPr lang="en-US" smtClean="0">
                <a:solidFill>
                  <a:schemeClr val="bg1"/>
                </a:solidFill>
              </a:rPr>
              <a:t>Tanzania HIV/AIDS and Malaria Indicator Survey 2011-12 </a:t>
            </a:r>
          </a:p>
        </p:txBody>
      </p:sp>
      <p:sp>
        <p:nvSpPr>
          <p:cNvPr id="8" name="Rectangle 7"/>
          <p:cNvSpPr/>
          <p:nvPr/>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9" name="Rectangle 8"/>
          <p:cNvSpPr/>
          <p:nvPr/>
        </p:nvSpPr>
        <p:spPr>
          <a:xfrm>
            <a:off x="0" y="2743200"/>
            <a:ext cx="9144000" cy="1371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Access to Electricity</a:t>
            </a:r>
          </a:p>
        </p:txBody>
      </p:sp>
      <p:sp>
        <p:nvSpPr>
          <p:cNvPr id="11267" name="Content Placeholder 2"/>
          <p:cNvSpPr>
            <a:spLocks noGrp="1"/>
          </p:cNvSpPr>
          <p:nvPr>
            <p:ph idx="1"/>
          </p:nvPr>
        </p:nvSpPr>
        <p:spPr/>
        <p:txBody>
          <a:bodyPr/>
          <a:lstStyle/>
          <a:p>
            <a:pPr marL="0" indent="0" algn="ctr">
              <a:buFontTx/>
              <a:buNone/>
            </a:pPr>
            <a:r>
              <a:rPr lang="en-US" b="1" smtClean="0">
                <a:solidFill>
                  <a:schemeClr val="tx2"/>
                </a:solidFill>
              </a:rPr>
              <a:t>15% </a:t>
            </a:r>
            <a:r>
              <a:rPr lang="en-US" smtClean="0"/>
              <a:t>of Tanzanian households have </a:t>
            </a:r>
            <a:r>
              <a:rPr lang="en-US" b="1" smtClean="0">
                <a:solidFill>
                  <a:schemeClr val="tx2"/>
                </a:solidFill>
              </a:rPr>
              <a:t>electricity</a:t>
            </a:r>
            <a:r>
              <a:rPr lang="en-US" smtClean="0"/>
              <a:t>.</a:t>
            </a:r>
          </a:p>
          <a:p>
            <a:pPr marL="0" indent="0" algn="ctr">
              <a:buFontTx/>
              <a:buNone/>
            </a:pPr>
            <a:endParaRPr lang="en-US" smtClean="0"/>
          </a:p>
          <a:p>
            <a:pPr marL="0" indent="0" algn="ctr">
              <a:buFontTx/>
              <a:buNone/>
            </a:pPr>
            <a:r>
              <a:rPr lang="en-US" b="1" smtClean="0">
                <a:solidFill>
                  <a:schemeClr val="tx2"/>
                </a:solidFill>
              </a:rPr>
              <a:t>46%</a:t>
            </a:r>
            <a:r>
              <a:rPr lang="en-US" smtClean="0"/>
              <a:t> of </a:t>
            </a:r>
            <a:r>
              <a:rPr lang="en-US" b="1" smtClean="0">
                <a:solidFill>
                  <a:schemeClr val="tx2"/>
                </a:solidFill>
              </a:rPr>
              <a:t>urban Mainland </a:t>
            </a:r>
            <a:r>
              <a:rPr lang="en-US" smtClean="0"/>
              <a:t>households have electricity, compared to just </a:t>
            </a:r>
            <a:r>
              <a:rPr lang="en-US" b="1" smtClean="0">
                <a:solidFill>
                  <a:schemeClr val="tx2"/>
                </a:solidFill>
              </a:rPr>
              <a:t>4%</a:t>
            </a:r>
            <a:r>
              <a:rPr lang="en-US" smtClean="0"/>
              <a:t> of </a:t>
            </a:r>
            <a:r>
              <a:rPr lang="en-US" b="1" smtClean="0">
                <a:solidFill>
                  <a:schemeClr val="tx2"/>
                </a:solidFill>
              </a:rPr>
              <a:t>rural Mainland</a:t>
            </a:r>
            <a:r>
              <a:rPr lang="en-US" smtClean="0"/>
              <a:t> households.</a:t>
            </a:r>
          </a:p>
          <a:p>
            <a:pPr marL="0" indent="0" algn="ctr">
              <a:buFontTx/>
              <a:buNone/>
            </a:pPr>
            <a:endParaRPr lang="en-US" smtClean="0"/>
          </a:p>
          <a:p>
            <a:pPr marL="0" indent="0" algn="ctr">
              <a:buFontTx/>
              <a:buNone/>
            </a:pPr>
            <a:r>
              <a:rPr lang="en-US" b="1" smtClean="0">
                <a:solidFill>
                  <a:schemeClr val="tx2"/>
                </a:solidFill>
              </a:rPr>
              <a:t>41%</a:t>
            </a:r>
            <a:r>
              <a:rPr lang="en-US" smtClean="0"/>
              <a:t> of households in </a:t>
            </a:r>
            <a:r>
              <a:rPr lang="en-US" b="1" smtClean="0">
                <a:solidFill>
                  <a:schemeClr val="tx2"/>
                </a:solidFill>
              </a:rPr>
              <a:t>Zanzibar</a:t>
            </a:r>
            <a:r>
              <a:rPr lang="en-US" smtClean="0"/>
              <a:t> have electricity.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0"/>
            <a:ext cx="8229600" cy="838200"/>
          </a:xfrm>
        </p:spPr>
        <p:txBody>
          <a:bodyPr/>
          <a:lstStyle/>
          <a:p>
            <a:r>
              <a:rPr lang="en-US" smtClean="0"/>
              <a:t>Ownership of Goods</a:t>
            </a:r>
          </a:p>
        </p:txBody>
      </p:sp>
      <p:graphicFrame>
        <p:nvGraphicFramePr>
          <p:cNvPr id="12291" name="Content Placeholder 8"/>
          <p:cNvGraphicFramePr>
            <a:graphicFrameLocks noGrp="1"/>
          </p:cNvGraphicFramePr>
          <p:nvPr>
            <p:ph sz="half" idx="1"/>
          </p:nvPr>
        </p:nvGraphicFramePr>
        <p:xfrm>
          <a:off x="330200" y="711200"/>
          <a:ext cx="8559800" cy="6197600"/>
        </p:xfrm>
        <a:graphic>
          <a:graphicData uri="http://schemas.openxmlformats.org/presentationml/2006/ole">
            <mc:AlternateContent xmlns:mc="http://schemas.openxmlformats.org/markup-compatibility/2006">
              <mc:Choice xmlns:v="urn:schemas-microsoft-com:vml" Requires="v">
                <p:oleObj spid="_x0000_s12294" r:id="rId4" imgW="8559526" imgH="6194073" progId="Excel.Chart.8">
                  <p:embed/>
                </p:oleObj>
              </mc:Choice>
              <mc:Fallback>
                <p:oleObj r:id="rId4" imgW="8559526" imgH="6194073" progId="Excel.Chart.8">
                  <p:embed/>
                  <p:pic>
                    <p:nvPicPr>
                      <p:cNvPr id="0" name="Content Placeholder 8"/>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711200"/>
                        <a:ext cx="85598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292" name="TextBox 4"/>
          <p:cNvSpPr txBox="1">
            <a:spLocks noChangeArrowheads="1"/>
          </p:cNvSpPr>
          <p:nvPr/>
        </p:nvSpPr>
        <p:spPr bwMode="auto">
          <a:xfrm>
            <a:off x="152400" y="685800"/>
            <a:ext cx="800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Percent of households that own: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Wealth Index </a:t>
            </a:r>
          </a:p>
        </p:txBody>
      </p:sp>
      <p:sp>
        <p:nvSpPr>
          <p:cNvPr id="3" name="Content Placeholder 2"/>
          <p:cNvSpPr>
            <a:spLocks noGrp="1"/>
          </p:cNvSpPr>
          <p:nvPr>
            <p:ph idx="1"/>
          </p:nvPr>
        </p:nvSpPr>
        <p:spPr/>
        <p:txBody>
          <a:bodyPr>
            <a:normAutofit fontScale="85000" lnSpcReduction="10000"/>
          </a:bodyPr>
          <a:lstStyle/>
          <a:p>
            <a:pPr>
              <a:defRPr/>
            </a:pPr>
            <a:r>
              <a:rPr lang="en-US" dirty="0" smtClean="0"/>
              <a:t>Wealth is determined by scoring households based on a set of characteristics, including ownership of various consumer goods.</a:t>
            </a:r>
          </a:p>
          <a:p>
            <a:pPr>
              <a:defRPr/>
            </a:pPr>
            <a:r>
              <a:rPr lang="en-US" dirty="0" smtClean="0"/>
              <a:t>Households are then ranked, from lowest score to highest score.</a:t>
            </a:r>
          </a:p>
          <a:p>
            <a:pPr>
              <a:defRPr/>
            </a:pPr>
            <a:r>
              <a:rPr lang="en-US" dirty="0" smtClean="0"/>
              <a:t>This list is then separated into 5 equal pieces (or quintiles) each representing 20% of the population.</a:t>
            </a:r>
          </a:p>
          <a:p>
            <a:pPr>
              <a:defRPr/>
            </a:pPr>
            <a:r>
              <a:rPr lang="en-US" dirty="0" smtClean="0"/>
              <a:t>Households in the highest quintile may not be “rich” but they are of higher socioeconomic status than the other 80% of households in the country.</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Wealth Index</a:t>
            </a:r>
          </a:p>
        </p:txBody>
      </p:sp>
      <p:sp>
        <p:nvSpPr>
          <p:cNvPr id="3" name="Content Placeholder 2"/>
          <p:cNvSpPr>
            <a:spLocks noGrp="1"/>
          </p:cNvSpPr>
          <p:nvPr>
            <p:ph idx="1"/>
          </p:nvPr>
        </p:nvSpPr>
        <p:spPr>
          <a:xfrm>
            <a:off x="533400" y="1600200"/>
            <a:ext cx="8077200" cy="4525963"/>
          </a:xfrm>
        </p:spPr>
        <p:txBody>
          <a:bodyPr>
            <a:normAutofit fontScale="92500" lnSpcReduction="10000"/>
          </a:bodyPr>
          <a:lstStyle/>
          <a:p>
            <a:pPr marL="0" indent="0" algn="ctr">
              <a:buFontTx/>
              <a:buNone/>
              <a:defRPr/>
            </a:pPr>
            <a:r>
              <a:rPr lang="en-US" dirty="0" smtClean="0"/>
              <a:t>Most </a:t>
            </a:r>
            <a:r>
              <a:rPr lang="en-US" b="1" dirty="0" smtClean="0">
                <a:solidFill>
                  <a:schemeClr val="tx2"/>
                </a:solidFill>
              </a:rPr>
              <a:t>rich</a:t>
            </a:r>
            <a:r>
              <a:rPr lang="en-US" dirty="0" smtClean="0"/>
              <a:t> households are in </a:t>
            </a:r>
            <a:r>
              <a:rPr lang="en-US" b="1" dirty="0" smtClean="0">
                <a:solidFill>
                  <a:schemeClr val="tx2"/>
                </a:solidFill>
              </a:rPr>
              <a:t>urban</a:t>
            </a:r>
            <a:r>
              <a:rPr lang="en-US" dirty="0" smtClean="0"/>
              <a:t> areas, while the </a:t>
            </a:r>
            <a:r>
              <a:rPr lang="en-US" b="1" dirty="0" smtClean="0">
                <a:solidFill>
                  <a:schemeClr val="tx2"/>
                </a:solidFill>
              </a:rPr>
              <a:t>poorest</a:t>
            </a:r>
            <a:r>
              <a:rPr lang="en-US" dirty="0" smtClean="0"/>
              <a:t> households are more often in </a:t>
            </a:r>
            <a:r>
              <a:rPr lang="en-US" b="1" dirty="0" smtClean="0">
                <a:solidFill>
                  <a:schemeClr val="tx2"/>
                </a:solidFill>
              </a:rPr>
              <a:t>rural</a:t>
            </a:r>
            <a:r>
              <a:rPr lang="en-US" dirty="0" smtClean="0"/>
              <a:t> areas.</a:t>
            </a:r>
          </a:p>
          <a:p>
            <a:pPr marL="0" indent="0" algn="ctr">
              <a:buFontTx/>
              <a:buNone/>
              <a:defRPr/>
            </a:pPr>
            <a:endParaRPr lang="en-US" dirty="0"/>
          </a:p>
          <a:p>
            <a:pPr marL="0" indent="0" algn="ctr">
              <a:buFontTx/>
              <a:buNone/>
              <a:defRPr/>
            </a:pPr>
            <a:r>
              <a:rPr lang="en-US" dirty="0" smtClean="0"/>
              <a:t>The regions with the highest proportions of the </a:t>
            </a:r>
            <a:r>
              <a:rPr lang="en-US" b="1" dirty="0" smtClean="0">
                <a:solidFill>
                  <a:schemeClr val="tx2"/>
                </a:solidFill>
              </a:rPr>
              <a:t>poorest</a:t>
            </a:r>
            <a:r>
              <a:rPr lang="en-US" dirty="0" smtClean="0"/>
              <a:t> households are </a:t>
            </a:r>
            <a:r>
              <a:rPr lang="en-US" b="1" dirty="0" err="1" smtClean="0">
                <a:solidFill>
                  <a:schemeClr val="tx2"/>
                </a:solidFill>
              </a:rPr>
              <a:t>Shinyanga</a:t>
            </a:r>
            <a:r>
              <a:rPr lang="en-US" b="1" dirty="0" smtClean="0"/>
              <a:t> </a:t>
            </a:r>
            <a:r>
              <a:rPr lang="en-US" dirty="0" smtClean="0"/>
              <a:t>and </a:t>
            </a:r>
            <a:r>
              <a:rPr lang="en-US" b="1" dirty="0" err="1" smtClean="0">
                <a:solidFill>
                  <a:schemeClr val="tx2"/>
                </a:solidFill>
              </a:rPr>
              <a:t>Singida</a:t>
            </a:r>
            <a:r>
              <a:rPr lang="en-US" dirty="0" smtClean="0"/>
              <a:t> (</a:t>
            </a:r>
            <a:r>
              <a:rPr lang="en-US" b="1" dirty="0" smtClean="0">
                <a:solidFill>
                  <a:schemeClr val="tx2"/>
                </a:solidFill>
              </a:rPr>
              <a:t>39% </a:t>
            </a:r>
            <a:r>
              <a:rPr lang="en-US" dirty="0" smtClean="0"/>
              <a:t>in the lowest quintile) while the regions with the largest proportion of </a:t>
            </a:r>
            <a:r>
              <a:rPr lang="en-US" b="1" dirty="0" smtClean="0">
                <a:solidFill>
                  <a:schemeClr val="tx2"/>
                </a:solidFill>
              </a:rPr>
              <a:t>wealthy</a:t>
            </a:r>
            <a:r>
              <a:rPr lang="en-US" dirty="0" smtClean="0"/>
              <a:t> households are </a:t>
            </a:r>
            <a:r>
              <a:rPr lang="en-US" b="1" dirty="0" smtClean="0">
                <a:solidFill>
                  <a:schemeClr val="tx2"/>
                </a:solidFill>
              </a:rPr>
              <a:t>Dar </a:t>
            </a:r>
            <a:r>
              <a:rPr lang="en-US" b="1" dirty="0" err="1" smtClean="0">
                <a:solidFill>
                  <a:schemeClr val="tx2"/>
                </a:solidFill>
              </a:rPr>
              <a:t>es</a:t>
            </a:r>
            <a:r>
              <a:rPr lang="en-US" b="1" dirty="0" smtClean="0">
                <a:solidFill>
                  <a:schemeClr val="tx2"/>
                </a:solidFill>
              </a:rPr>
              <a:t> Salaam </a:t>
            </a:r>
            <a:r>
              <a:rPr lang="en-US" dirty="0" smtClean="0"/>
              <a:t>(</a:t>
            </a:r>
            <a:r>
              <a:rPr lang="en-US" b="1" dirty="0" smtClean="0">
                <a:solidFill>
                  <a:schemeClr val="tx2"/>
                </a:solidFill>
              </a:rPr>
              <a:t>89% </a:t>
            </a:r>
            <a:r>
              <a:rPr lang="en-US" dirty="0" smtClean="0"/>
              <a:t>in the highest quintile) followed by </a:t>
            </a:r>
            <a:r>
              <a:rPr lang="en-US" b="1" dirty="0" err="1" smtClean="0">
                <a:solidFill>
                  <a:schemeClr val="tx2"/>
                </a:solidFill>
              </a:rPr>
              <a:t>Mjini</a:t>
            </a:r>
            <a:r>
              <a:rPr lang="en-US" b="1" dirty="0" smtClean="0">
                <a:solidFill>
                  <a:schemeClr val="tx2"/>
                </a:solidFill>
              </a:rPr>
              <a:t> </a:t>
            </a:r>
            <a:r>
              <a:rPr lang="en-US" b="1" dirty="0" err="1" smtClean="0">
                <a:solidFill>
                  <a:schemeClr val="tx2"/>
                </a:solidFill>
              </a:rPr>
              <a:t>Magharibi</a:t>
            </a:r>
            <a:r>
              <a:rPr lang="en-US" dirty="0" smtClean="0"/>
              <a:t> (</a:t>
            </a:r>
            <a:r>
              <a:rPr lang="en-US" b="1" dirty="0" smtClean="0">
                <a:solidFill>
                  <a:schemeClr val="tx2"/>
                </a:solidFill>
              </a:rPr>
              <a:t>76% </a:t>
            </a:r>
            <a:r>
              <a:rPr lang="en-US" dirty="0" smtClean="0"/>
              <a:t>in the </a:t>
            </a:r>
          </a:p>
          <a:p>
            <a:pPr marL="0" indent="0" algn="ctr">
              <a:buFontTx/>
              <a:buNone/>
              <a:defRPr/>
            </a:pPr>
            <a:r>
              <a:rPr lang="en-US" dirty="0" smtClean="0"/>
              <a:t>highest quintile).</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p:txBody>
          <a:bodyPr>
            <a:normAutofit lnSpcReduction="10000"/>
          </a:bodyPr>
          <a:lstStyle/>
          <a:p>
            <a:pPr>
              <a:defRPr/>
            </a:pPr>
            <a:r>
              <a:rPr lang="en-US" dirty="0" smtClean="0"/>
              <a:t>Household Characteristics</a:t>
            </a:r>
          </a:p>
          <a:p>
            <a:pPr lvl="1">
              <a:defRPr/>
            </a:pPr>
            <a:r>
              <a:rPr lang="en-US" dirty="0" smtClean="0">
                <a:solidFill>
                  <a:schemeClr val="tx1"/>
                </a:solidFill>
              </a:rPr>
              <a:t>Drinking </a:t>
            </a:r>
            <a:r>
              <a:rPr lang="en-US" dirty="0">
                <a:solidFill>
                  <a:schemeClr val="tx1"/>
                </a:solidFill>
              </a:rPr>
              <a:t>water, Sanitation, </a:t>
            </a:r>
            <a:r>
              <a:rPr lang="en-US" dirty="0" smtClean="0">
                <a:solidFill>
                  <a:schemeClr val="tx1"/>
                </a:solidFill>
              </a:rPr>
              <a:t/>
            </a:r>
            <a:br>
              <a:rPr lang="en-US" dirty="0" smtClean="0">
                <a:solidFill>
                  <a:schemeClr val="tx1"/>
                </a:solidFill>
              </a:rPr>
            </a:br>
            <a:r>
              <a:rPr lang="en-US" dirty="0" smtClean="0">
                <a:solidFill>
                  <a:schemeClr val="tx1"/>
                </a:solidFill>
              </a:rPr>
              <a:t>and </a:t>
            </a:r>
            <a:r>
              <a:rPr lang="en-US" dirty="0">
                <a:solidFill>
                  <a:schemeClr val="tx1"/>
                </a:solidFill>
              </a:rPr>
              <a:t>Electricity</a:t>
            </a:r>
          </a:p>
          <a:p>
            <a:pPr lvl="1">
              <a:defRPr/>
            </a:pPr>
            <a:r>
              <a:rPr lang="en-US" dirty="0">
                <a:solidFill>
                  <a:schemeClr val="tx1"/>
                </a:solidFill>
              </a:rPr>
              <a:t>Ownership of Goods</a:t>
            </a:r>
          </a:p>
          <a:p>
            <a:pPr lvl="1">
              <a:defRPr/>
            </a:pPr>
            <a:r>
              <a:rPr lang="en-US" dirty="0">
                <a:solidFill>
                  <a:schemeClr val="tx1"/>
                </a:solidFill>
              </a:rPr>
              <a:t>Wealth</a:t>
            </a:r>
          </a:p>
          <a:p>
            <a:pPr>
              <a:defRPr/>
            </a:pPr>
            <a:r>
              <a:rPr lang="en-US" b="1" dirty="0" smtClean="0"/>
              <a:t>Respondent </a:t>
            </a:r>
            <a:r>
              <a:rPr lang="en-US" b="1" dirty="0" smtClean="0"/>
              <a:t>Characteristics</a:t>
            </a:r>
            <a:endParaRPr lang="en-US" b="1" dirty="0" smtClean="0"/>
          </a:p>
          <a:p>
            <a:pPr lvl="1">
              <a:defRPr/>
            </a:pPr>
            <a:r>
              <a:rPr lang="en-US" b="1" dirty="0" smtClean="0">
                <a:solidFill>
                  <a:schemeClr val="tx1"/>
                </a:solidFill>
              </a:rPr>
              <a:t>Education</a:t>
            </a:r>
          </a:p>
          <a:p>
            <a:pPr lvl="1">
              <a:defRPr/>
            </a:pPr>
            <a:r>
              <a:rPr lang="en-US" b="1" dirty="0" smtClean="0">
                <a:solidFill>
                  <a:schemeClr val="tx1"/>
                </a:solidFill>
              </a:rPr>
              <a:t>Mass Media</a:t>
            </a:r>
          </a:p>
          <a:p>
            <a:pPr lvl="1">
              <a:defRPr/>
            </a:pPr>
            <a:r>
              <a:rPr lang="en-US" b="1" dirty="0" smtClean="0">
                <a:solidFill>
                  <a:schemeClr val="tx1"/>
                </a:solidFill>
              </a:rPr>
              <a:t>Marriage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Education Level of Respondents</a:t>
            </a:r>
            <a:br>
              <a:rPr lang="en-US" smtClean="0"/>
            </a:br>
            <a:r>
              <a:rPr lang="en-US" smtClean="0"/>
              <a:t>Age 15-49</a:t>
            </a:r>
          </a:p>
        </p:txBody>
      </p:sp>
      <p:graphicFrame>
        <p:nvGraphicFramePr>
          <p:cNvPr id="16387" name="Chart 3"/>
          <p:cNvGraphicFramePr>
            <a:graphicFrameLocks/>
          </p:cNvGraphicFramePr>
          <p:nvPr/>
        </p:nvGraphicFramePr>
        <p:xfrm>
          <a:off x="635000" y="1549400"/>
          <a:ext cx="7950200" cy="5359400"/>
        </p:xfrm>
        <a:graphic>
          <a:graphicData uri="http://schemas.openxmlformats.org/presentationml/2006/ole">
            <mc:AlternateContent xmlns:mc="http://schemas.openxmlformats.org/markup-compatibility/2006">
              <mc:Choice xmlns:v="urn:schemas-microsoft-com:vml" Requires="v">
                <p:oleObj spid="_x0000_s16389" r:id="rId4" imgW="7949873" imgH="5358848" progId="Excel.Chart.8">
                  <p:embed/>
                </p:oleObj>
              </mc:Choice>
              <mc:Fallback>
                <p:oleObj r:id="rId4" imgW="7949873" imgH="5358848" progId="Excel.Chart.8">
                  <p:embed/>
                  <p:pic>
                    <p:nvPicPr>
                      <p:cNvPr id="0" name="Char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1549400"/>
                        <a:ext cx="795020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Exposure to Mass Media</a:t>
            </a:r>
          </a:p>
        </p:txBody>
      </p:sp>
      <p:graphicFrame>
        <p:nvGraphicFramePr>
          <p:cNvPr id="17411" name="Content Placeholder 3"/>
          <p:cNvGraphicFramePr>
            <a:graphicFrameLocks noGrp="1"/>
          </p:cNvGraphicFramePr>
          <p:nvPr>
            <p:ph idx="1"/>
          </p:nvPr>
        </p:nvGraphicFramePr>
        <p:xfrm>
          <a:off x="406400" y="1930400"/>
          <a:ext cx="8331200" cy="4902200"/>
        </p:xfrm>
        <a:graphic>
          <a:graphicData uri="http://schemas.openxmlformats.org/presentationml/2006/ole">
            <mc:AlternateContent xmlns:mc="http://schemas.openxmlformats.org/markup-compatibility/2006">
              <mc:Choice xmlns:v="urn:schemas-microsoft-com:vml" Requires="v">
                <p:oleObj spid="_x0000_s17414" r:id="rId4" imgW="8327858" imgH="4901609" progId="Excel.Chart.8">
                  <p:embed/>
                </p:oleObj>
              </mc:Choice>
              <mc:Fallback>
                <p:oleObj r:id="rId4" imgW="8327858" imgH="4901609"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930400"/>
                        <a:ext cx="8331200"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2" name="TextBox 4"/>
          <p:cNvSpPr txBox="1">
            <a:spLocks noChangeArrowheads="1"/>
          </p:cNvSpPr>
          <p:nvPr/>
        </p:nvSpPr>
        <p:spPr bwMode="auto">
          <a:xfrm>
            <a:off x="0" y="12192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Percent of women and men age 15-49 who are exposed to specific media on a weekly basis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Mobile Phone Ownership</a:t>
            </a:r>
          </a:p>
        </p:txBody>
      </p:sp>
      <p:graphicFrame>
        <p:nvGraphicFramePr>
          <p:cNvPr id="18435" name="Content Placeholder 3"/>
          <p:cNvGraphicFramePr>
            <a:graphicFrameLocks noGrp="1"/>
          </p:cNvGraphicFramePr>
          <p:nvPr>
            <p:ph idx="1"/>
          </p:nvPr>
        </p:nvGraphicFramePr>
        <p:xfrm>
          <a:off x="406400" y="1930400"/>
          <a:ext cx="8331200" cy="4902200"/>
        </p:xfrm>
        <a:graphic>
          <a:graphicData uri="http://schemas.openxmlformats.org/presentationml/2006/ole">
            <mc:AlternateContent xmlns:mc="http://schemas.openxmlformats.org/markup-compatibility/2006">
              <mc:Choice xmlns:v="urn:schemas-microsoft-com:vml" Requires="v">
                <p:oleObj spid="_x0000_s18438" r:id="rId4" imgW="8327858" imgH="4901609" progId="Excel.Chart.8">
                  <p:embed/>
                </p:oleObj>
              </mc:Choice>
              <mc:Fallback>
                <p:oleObj r:id="rId4" imgW="8327858" imgH="4901609"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930400"/>
                        <a:ext cx="8331200"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36" name="TextBox 4"/>
          <p:cNvSpPr txBox="1">
            <a:spLocks noChangeArrowheads="1"/>
          </p:cNvSpPr>
          <p:nvPr/>
        </p:nvSpPr>
        <p:spPr bwMode="auto">
          <a:xfrm>
            <a:off x="0" y="12192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Percent of women and men who have </a:t>
            </a:r>
          </a:p>
          <a:p>
            <a:pPr eaLnBrk="1" hangingPunct="1"/>
            <a:r>
              <a:rPr lang="en-US" i="1">
                <a:latin typeface="Calibri" pitchFamily="34" charset="0"/>
              </a:rPr>
              <a:t>a mobile phone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Marital Status</a:t>
            </a:r>
          </a:p>
        </p:txBody>
      </p:sp>
      <p:graphicFrame>
        <p:nvGraphicFramePr>
          <p:cNvPr id="19459" name="Content Placeholder 2"/>
          <p:cNvGraphicFramePr>
            <a:graphicFrameLocks noGrp="1"/>
          </p:cNvGraphicFramePr>
          <p:nvPr>
            <p:ph sz="half" idx="1"/>
          </p:nvPr>
        </p:nvGraphicFramePr>
        <p:xfrm>
          <a:off x="-203200" y="1536700"/>
          <a:ext cx="5283200" cy="5594350"/>
        </p:xfrm>
        <a:graphic>
          <a:graphicData uri="http://schemas.openxmlformats.org/presentationml/2006/ole">
            <mc:AlternateContent xmlns:mc="http://schemas.openxmlformats.org/markup-compatibility/2006">
              <mc:Choice xmlns:v="urn:schemas-microsoft-com:vml" Requires="v">
                <p:oleObj spid="_x0000_s19465" r:id="rId4" imgW="5279594" imgH="5596613" progId="Excel.Chart.8">
                  <p:embed/>
                </p:oleObj>
              </mc:Choice>
              <mc:Fallback>
                <p:oleObj r:id="rId4" imgW="5279594" imgH="5596613" progId="Excel.Chart.8">
                  <p:embed/>
                  <p:pic>
                    <p:nvPicPr>
                      <p:cNvPr id="0" name="Content Placeholder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200" y="1536700"/>
                        <a:ext cx="5283200" cy="559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460" name="Content Placeholder 2"/>
          <p:cNvGraphicFramePr>
            <a:graphicFrameLocks/>
          </p:cNvGraphicFramePr>
          <p:nvPr/>
        </p:nvGraphicFramePr>
        <p:xfrm>
          <a:off x="4216400" y="1473200"/>
          <a:ext cx="5283200" cy="5759450"/>
        </p:xfrm>
        <a:graphic>
          <a:graphicData uri="http://schemas.openxmlformats.org/presentationml/2006/ole">
            <mc:AlternateContent xmlns:mc="http://schemas.openxmlformats.org/markup-compatibility/2006">
              <mc:Choice xmlns:v="urn:schemas-microsoft-com:vml" Requires="v">
                <p:oleObj spid="_x0000_s19466" r:id="rId6" imgW="5279594" imgH="5761219" progId="Excel.Chart.8">
                  <p:embed/>
                </p:oleObj>
              </mc:Choice>
              <mc:Fallback>
                <p:oleObj r:id="rId6" imgW="5279594" imgH="5761219" progId="Excel.Chart.8">
                  <p:embed/>
                  <p:pic>
                    <p:nvPicPr>
                      <p:cNvPr id="0" name="Content Placeholder 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6400" y="1473200"/>
                        <a:ext cx="5283200" cy="5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461" name="TextBox 5"/>
          <p:cNvSpPr txBox="1">
            <a:spLocks noChangeArrowheads="1"/>
          </p:cNvSpPr>
          <p:nvPr/>
        </p:nvSpPr>
        <p:spPr bwMode="auto">
          <a:xfrm>
            <a:off x="228600" y="1181100"/>
            <a:ext cx="4038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latin typeface="Calibri" pitchFamily="34" charset="0"/>
              </a:rPr>
              <a:t>Women</a:t>
            </a:r>
          </a:p>
        </p:txBody>
      </p:sp>
      <p:sp>
        <p:nvSpPr>
          <p:cNvPr id="19462" name="TextBox 6"/>
          <p:cNvSpPr txBox="1">
            <a:spLocks noChangeArrowheads="1"/>
          </p:cNvSpPr>
          <p:nvPr/>
        </p:nvSpPr>
        <p:spPr bwMode="auto">
          <a:xfrm>
            <a:off x="5105400" y="1125538"/>
            <a:ext cx="4038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latin typeface="Calibri" pitchFamily="34" charset="0"/>
              </a:rPr>
              <a:t>Men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Polygyny</a:t>
            </a:r>
          </a:p>
        </p:txBody>
      </p:sp>
      <p:sp>
        <p:nvSpPr>
          <p:cNvPr id="20483" name="Content Placeholder 2"/>
          <p:cNvSpPr>
            <a:spLocks noGrp="1"/>
          </p:cNvSpPr>
          <p:nvPr>
            <p:ph idx="1"/>
          </p:nvPr>
        </p:nvSpPr>
        <p:spPr/>
        <p:txBody>
          <a:bodyPr/>
          <a:lstStyle/>
          <a:p>
            <a:pPr marL="0" indent="0" algn="ctr">
              <a:buFontTx/>
              <a:buNone/>
            </a:pPr>
            <a:r>
              <a:rPr lang="en-US" b="1" smtClean="0">
                <a:solidFill>
                  <a:schemeClr val="tx2"/>
                </a:solidFill>
              </a:rPr>
              <a:t>22%</a:t>
            </a:r>
            <a:r>
              <a:rPr lang="en-US" smtClean="0"/>
              <a:t> of currently married women say they have </a:t>
            </a:r>
            <a:r>
              <a:rPr lang="en-US" b="1" smtClean="0">
                <a:solidFill>
                  <a:schemeClr val="tx2"/>
                </a:solidFill>
              </a:rPr>
              <a:t>at least one co-wife</a:t>
            </a:r>
            <a:r>
              <a:rPr lang="en-US" smtClean="0"/>
              <a:t>.</a:t>
            </a:r>
          </a:p>
          <a:p>
            <a:pPr marL="0" indent="0" algn="ctr">
              <a:buFontTx/>
              <a:buNone/>
            </a:pPr>
            <a:endParaRPr lang="en-US" smtClean="0"/>
          </a:p>
          <a:p>
            <a:pPr marL="0" indent="0" algn="ctr">
              <a:buFontTx/>
              <a:buNone/>
            </a:pPr>
            <a:r>
              <a:rPr lang="en-US" b="1" smtClean="0">
                <a:solidFill>
                  <a:schemeClr val="tx2"/>
                </a:solidFill>
              </a:rPr>
              <a:t>11%</a:t>
            </a:r>
            <a:r>
              <a:rPr lang="en-US" smtClean="0"/>
              <a:t> of currently married men say that they have </a:t>
            </a:r>
            <a:r>
              <a:rPr lang="en-US" b="1" smtClean="0">
                <a:solidFill>
                  <a:schemeClr val="tx2"/>
                </a:solidFill>
              </a:rPr>
              <a:t>more than one wife</a:t>
            </a:r>
            <a:r>
              <a:rPr lang="en-US" smtClean="0"/>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p:txBody>
          <a:bodyPr>
            <a:normAutofit lnSpcReduction="10000"/>
          </a:bodyPr>
          <a:lstStyle/>
          <a:p>
            <a:pPr>
              <a:defRPr/>
            </a:pPr>
            <a:r>
              <a:rPr lang="en-US" b="1" dirty="0" smtClean="0">
                <a:solidFill>
                  <a:schemeClr val="tx2"/>
                </a:solidFill>
              </a:rPr>
              <a:t>Household Characteristics</a:t>
            </a:r>
          </a:p>
          <a:p>
            <a:pPr lvl="1">
              <a:defRPr/>
            </a:pPr>
            <a:r>
              <a:rPr lang="en-US" b="1" dirty="0" smtClean="0">
                <a:solidFill>
                  <a:schemeClr val="tx2"/>
                </a:solidFill>
              </a:rPr>
              <a:t>Drinking </a:t>
            </a:r>
            <a:r>
              <a:rPr lang="en-US" b="1" dirty="0">
                <a:solidFill>
                  <a:schemeClr val="tx2"/>
                </a:solidFill>
              </a:rPr>
              <a:t>water, Sanitation, </a:t>
            </a:r>
            <a:r>
              <a:rPr lang="en-US" b="1" dirty="0" smtClean="0">
                <a:solidFill>
                  <a:schemeClr val="tx2"/>
                </a:solidFill>
              </a:rPr>
              <a:t/>
            </a:r>
            <a:br>
              <a:rPr lang="en-US" b="1" dirty="0" smtClean="0">
                <a:solidFill>
                  <a:schemeClr val="tx2"/>
                </a:solidFill>
              </a:rPr>
            </a:br>
            <a:r>
              <a:rPr lang="en-US" b="1" dirty="0" smtClean="0">
                <a:solidFill>
                  <a:schemeClr val="tx2"/>
                </a:solidFill>
              </a:rPr>
              <a:t>and </a:t>
            </a:r>
            <a:r>
              <a:rPr lang="en-US" b="1" dirty="0">
                <a:solidFill>
                  <a:schemeClr val="tx2"/>
                </a:solidFill>
              </a:rPr>
              <a:t>Electricity</a:t>
            </a:r>
          </a:p>
          <a:p>
            <a:pPr lvl="1">
              <a:defRPr/>
            </a:pPr>
            <a:r>
              <a:rPr lang="en-US" b="1" dirty="0">
                <a:solidFill>
                  <a:schemeClr val="tx2"/>
                </a:solidFill>
              </a:rPr>
              <a:t>Ownership of Goods</a:t>
            </a:r>
          </a:p>
          <a:p>
            <a:pPr lvl="1">
              <a:defRPr/>
            </a:pPr>
            <a:r>
              <a:rPr lang="en-US" b="1" dirty="0">
                <a:solidFill>
                  <a:schemeClr val="tx2"/>
                </a:solidFill>
              </a:rPr>
              <a:t>Wealth</a:t>
            </a:r>
          </a:p>
          <a:p>
            <a:pPr>
              <a:defRPr/>
            </a:pPr>
            <a:r>
              <a:rPr lang="en-US" dirty="0" smtClean="0"/>
              <a:t>Respondent Characteristics</a:t>
            </a:r>
          </a:p>
          <a:p>
            <a:pPr lvl="1">
              <a:defRPr/>
            </a:pPr>
            <a:r>
              <a:rPr lang="en-US" dirty="0" smtClean="0">
                <a:solidFill>
                  <a:schemeClr val="tx1"/>
                </a:solidFill>
              </a:rPr>
              <a:t>Education</a:t>
            </a:r>
          </a:p>
          <a:p>
            <a:pPr lvl="1">
              <a:defRPr/>
            </a:pPr>
            <a:r>
              <a:rPr lang="en-US" dirty="0" smtClean="0">
                <a:solidFill>
                  <a:schemeClr val="tx1"/>
                </a:solidFill>
              </a:rPr>
              <a:t>Mass Media</a:t>
            </a:r>
          </a:p>
          <a:p>
            <a:pPr lvl="1">
              <a:defRPr/>
            </a:pPr>
            <a:r>
              <a:rPr lang="en-US" dirty="0" smtClean="0">
                <a:solidFill>
                  <a:schemeClr val="tx1"/>
                </a:solidFill>
              </a:rPr>
              <a:t>Marriage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lstStyle/>
          <a:p>
            <a:r>
              <a:rPr lang="en-US" smtClean="0"/>
              <a:t>Key Findings</a:t>
            </a:r>
          </a:p>
        </p:txBody>
      </p:sp>
      <p:sp>
        <p:nvSpPr>
          <p:cNvPr id="21507" name="Content Placeholder 2"/>
          <p:cNvSpPr>
            <a:spLocks noGrp="1"/>
          </p:cNvSpPr>
          <p:nvPr>
            <p:ph idx="1"/>
          </p:nvPr>
        </p:nvSpPr>
        <p:spPr>
          <a:xfrm>
            <a:off x="304800" y="1295400"/>
            <a:ext cx="8534400" cy="4525963"/>
          </a:xfrm>
        </p:spPr>
        <p:txBody>
          <a:bodyPr/>
          <a:lstStyle/>
          <a:p>
            <a:pPr marL="285750" indent="-285750"/>
            <a:r>
              <a:rPr lang="en-US" sz="2600" b="1" smtClean="0">
                <a:solidFill>
                  <a:schemeClr val="tx2"/>
                </a:solidFill>
              </a:rPr>
              <a:t>59%</a:t>
            </a:r>
            <a:r>
              <a:rPr lang="en-US" sz="2600" smtClean="0">
                <a:solidFill>
                  <a:schemeClr val="tx2"/>
                </a:solidFill>
              </a:rPr>
              <a:t> </a:t>
            </a:r>
            <a:r>
              <a:rPr lang="en-US" sz="2600" smtClean="0"/>
              <a:t>of households have an </a:t>
            </a:r>
            <a:r>
              <a:rPr lang="en-US" sz="2600" b="1" smtClean="0">
                <a:solidFill>
                  <a:schemeClr val="tx2"/>
                </a:solidFill>
              </a:rPr>
              <a:t>improved source of drinking water</a:t>
            </a:r>
            <a:r>
              <a:rPr lang="en-US" sz="2600" smtClean="0"/>
              <a:t>.</a:t>
            </a:r>
          </a:p>
          <a:p>
            <a:pPr marL="285750" indent="-285750"/>
            <a:r>
              <a:rPr lang="en-US" sz="2600" b="1" smtClean="0">
                <a:solidFill>
                  <a:schemeClr val="tx2"/>
                </a:solidFill>
              </a:rPr>
              <a:t>13%</a:t>
            </a:r>
            <a:r>
              <a:rPr lang="en-US" sz="2600" smtClean="0"/>
              <a:t> of households have an </a:t>
            </a:r>
            <a:r>
              <a:rPr lang="en-US" sz="2600" b="1" smtClean="0">
                <a:solidFill>
                  <a:schemeClr val="tx2"/>
                </a:solidFill>
              </a:rPr>
              <a:t>improved, not shared toilet facility</a:t>
            </a:r>
            <a:r>
              <a:rPr lang="en-US" sz="2600" smtClean="0"/>
              <a:t>.</a:t>
            </a:r>
          </a:p>
          <a:p>
            <a:pPr marL="285750" indent="-285750"/>
            <a:r>
              <a:rPr lang="en-US" sz="2600" b="1" smtClean="0">
                <a:solidFill>
                  <a:schemeClr val="tx2"/>
                </a:solidFill>
              </a:rPr>
              <a:t>15%</a:t>
            </a:r>
            <a:r>
              <a:rPr lang="en-US" sz="2600" smtClean="0"/>
              <a:t> of households have </a:t>
            </a:r>
            <a:r>
              <a:rPr lang="en-US" sz="2600" b="1" smtClean="0">
                <a:solidFill>
                  <a:schemeClr val="tx2"/>
                </a:solidFill>
              </a:rPr>
              <a:t>electricity</a:t>
            </a:r>
            <a:r>
              <a:rPr lang="en-US" sz="2600" smtClean="0"/>
              <a:t>.</a:t>
            </a:r>
          </a:p>
          <a:p>
            <a:pPr marL="285750" indent="-285750"/>
            <a:r>
              <a:rPr lang="en-US" sz="2600" b="1" smtClean="0">
                <a:solidFill>
                  <a:schemeClr val="tx2"/>
                </a:solidFill>
              </a:rPr>
              <a:t>18%</a:t>
            </a:r>
            <a:r>
              <a:rPr lang="en-US" sz="2600" smtClean="0"/>
              <a:t> of women and </a:t>
            </a:r>
            <a:r>
              <a:rPr lang="en-US" sz="2600" b="1" smtClean="0">
                <a:solidFill>
                  <a:schemeClr val="tx2"/>
                </a:solidFill>
              </a:rPr>
              <a:t>9%</a:t>
            </a:r>
            <a:r>
              <a:rPr lang="en-US" sz="2600" smtClean="0">
                <a:solidFill>
                  <a:schemeClr val="tx2"/>
                </a:solidFill>
              </a:rPr>
              <a:t> </a:t>
            </a:r>
            <a:r>
              <a:rPr lang="en-US" sz="2600" smtClean="0"/>
              <a:t>of men have </a:t>
            </a:r>
            <a:r>
              <a:rPr lang="en-US" sz="2600" b="1" smtClean="0">
                <a:solidFill>
                  <a:schemeClr val="tx2"/>
                </a:solidFill>
              </a:rPr>
              <a:t>no formal education</a:t>
            </a:r>
            <a:r>
              <a:rPr lang="en-US" sz="2600" smtClean="0"/>
              <a:t>.</a:t>
            </a:r>
          </a:p>
          <a:p>
            <a:pPr marL="285750" indent="-285750"/>
            <a:r>
              <a:rPr lang="en-US" sz="2600" b="1" smtClean="0">
                <a:solidFill>
                  <a:schemeClr val="tx2"/>
                </a:solidFill>
              </a:rPr>
              <a:t>49%</a:t>
            </a:r>
            <a:r>
              <a:rPr lang="en-US" sz="2600" smtClean="0"/>
              <a:t> of women and </a:t>
            </a:r>
            <a:r>
              <a:rPr lang="en-US" sz="2600" b="1" smtClean="0">
                <a:solidFill>
                  <a:schemeClr val="tx2"/>
                </a:solidFill>
              </a:rPr>
              <a:t>74%</a:t>
            </a:r>
            <a:r>
              <a:rPr lang="en-US" sz="2600" smtClean="0">
                <a:solidFill>
                  <a:schemeClr val="tx2"/>
                </a:solidFill>
              </a:rPr>
              <a:t> </a:t>
            </a:r>
            <a:r>
              <a:rPr lang="en-US" sz="2600" smtClean="0"/>
              <a:t>of men </a:t>
            </a:r>
            <a:r>
              <a:rPr lang="en-US" sz="2600" b="1" smtClean="0">
                <a:solidFill>
                  <a:schemeClr val="tx2"/>
                </a:solidFill>
              </a:rPr>
              <a:t>listen to the radio </a:t>
            </a:r>
            <a:r>
              <a:rPr lang="en-US" sz="2600" smtClean="0"/>
              <a:t>at least once a week. However, </a:t>
            </a:r>
            <a:r>
              <a:rPr lang="en-US" sz="2600" b="1" smtClean="0">
                <a:solidFill>
                  <a:schemeClr val="tx2"/>
                </a:solidFill>
              </a:rPr>
              <a:t>44%</a:t>
            </a:r>
            <a:r>
              <a:rPr lang="en-US" sz="2600" smtClean="0">
                <a:solidFill>
                  <a:schemeClr val="tx2"/>
                </a:solidFill>
              </a:rPr>
              <a:t> </a:t>
            </a:r>
            <a:r>
              <a:rPr lang="en-US" sz="2600" smtClean="0"/>
              <a:t>of women and </a:t>
            </a:r>
            <a:r>
              <a:rPr lang="en-US" sz="2600" b="1" smtClean="0">
                <a:solidFill>
                  <a:schemeClr val="tx2"/>
                </a:solidFill>
              </a:rPr>
              <a:t>23%</a:t>
            </a:r>
            <a:r>
              <a:rPr lang="en-US" sz="2600" smtClean="0">
                <a:solidFill>
                  <a:schemeClr val="tx2"/>
                </a:solidFill>
              </a:rPr>
              <a:t> </a:t>
            </a:r>
            <a:r>
              <a:rPr lang="en-US" sz="2600" smtClean="0"/>
              <a:t>of men do</a:t>
            </a:r>
            <a:r>
              <a:rPr lang="en-US" sz="2600" b="1" smtClean="0">
                <a:solidFill>
                  <a:schemeClr val="tx2"/>
                </a:solidFill>
              </a:rPr>
              <a:t> NOT listen to the radio, read a newspaper, or watch television on a weekly basis</a:t>
            </a:r>
            <a:r>
              <a:rPr lang="en-US" sz="2600" smtClean="0"/>
              <a:t>.</a:t>
            </a:r>
          </a:p>
          <a:p>
            <a:pPr marL="285750" indent="-285750"/>
            <a:r>
              <a:rPr lang="en-US" sz="2600" b="1" smtClean="0">
                <a:solidFill>
                  <a:schemeClr val="tx2"/>
                </a:solidFill>
              </a:rPr>
              <a:t>63%</a:t>
            </a:r>
            <a:r>
              <a:rPr lang="en-US" sz="2600" smtClean="0">
                <a:solidFill>
                  <a:schemeClr val="tx2"/>
                </a:solidFill>
              </a:rPr>
              <a:t> </a:t>
            </a:r>
            <a:r>
              <a:rPr lang="en-US" sz="2600" smtClean="0"/>
              <a:t>of women and </a:t>
            </a:r>
            <a:r>
              <a:rPr lang="en-US" sz="2600" b="1" smtClean="0">
                <a:solidFill>
                  <a:schemeClr val="tx2"/>
                </a:solidFill>
              </a:rPr>
              <a:t>53%</a:t>
            </a:r>
            <a:r>
              <a:rPr lang="en-US" sz="2600" smtClean="0"/>
              <a:t> of men are </a:t>
            </a:r>
            <a:r>
              <a:rPr lang="en-US" sz="2600" b="1" smtClean="0">
                <a:solidFill>
                  <a:schemeClr val="tx2"/>
                </a:solidFill>
              </a:rPr>
              <a:t>married or living together</a:t>
            </a:r>
            <a:r>
              <a:rPr lang="en-US" sz="260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Tanzania’s Households</a:t>
            </a:r>
          </a:p>
        </p:txBody>
      </p:sp>
      <p:sp>
        <p:nvSpPr>
          <p:cNvPr id="3" name="Content Placeholder 2"/>
          <p:cNvSpPr>
            <a:spLocks noGrp="1"/>
          </p:cNvSpPr>
          <p:nvPr>
            <p:ph idx="1"/>
          </p:nvPr>
        </p:nvSpPr>
        <p:spPr/>
        <p:txBody>
          <a:bodyPr/>
          <a:lstStyle/>
          <a:p>
            <a:pPr>
              <a:defRPr/>
            </a:pPr>
            <a:r>
              <a:rPr lang="en-US" b="1" dirty="0" smtClean="0">
                <a:solidFill>
                  <a:schemeClr val="tx2"/>
                </a:solidFill>
              </a:rPr>
              <a:t>24% </a:t>
            </a:r>
            <a:r>
              <a:rPr lang="en-US" dirty="0" smtClean="0"/>
              <a:t>of households are </a:t>
            </a:r>
            <a:r>
              <a:rPr lang="en-US" b="1" dirty="0" smtClean="0">
                <a:solidFill>
                  <a:schemeClr val="tx2"/>
                </a:solidFill>
              </a:rPr>
              <a:t>headed by women</a:t>
            </a:r>
          </a:p>
          <a:p>
            <a:pPr>
              <a:defRPr/>
            </a:pPr>
            <a:r>
              <a:rPr lang="en-US" dirty="0" smtClean="0"/>
              <a:t>Tanzanian households consist of an average of </a:t>
            </a:r>
            <a:r>
              <a:rPr lang="en-US" b="1" dirty="0" smtClean="0">
                <a:solidFill>
                  <a:schemeClr val="tx2"/>
                </a:solidFill>
              </a:rPr>
              <a:t>5.1 members</a:t>
            </a:r>
          </a:p>
          <a:p>
            <a:pPr>
              <a:defRPr/>
            </a:pPr>
            <a:r>
              <a:rPr lang="en-US" b="1" dirty="0" smtClean="0">
                <a:solidFill>
                  <a:schemeClr val="tx2"/>
                </a:solidFill>
              </a:rPr>
              <a:t>31% </a:t>
            </a:r>
            <a:r>
              <a:rPr lang="en-US" dirty="0" smtClean="0"/>
              <a:t>of Tanzanian households include foster and/or orphaned children</a:t>
            </a:r>
            <a:endParaRPr lang="en-US" b="1" dirty="0" smtClean="0">
              <a:solidFill>
                <a:schemeClr val="tx2"/>
              </a:solidFill>
            </a:endParaRPr>
          </a:p>
          <a:p>
            <a:pPr>
              <a:defRPr/>
            </a:pPr>
            <a:r>
              <a:rPr lang="en-US" b="1" dirty="0" smtClean="0">
                <a:solidFill>
                  <a:schemeClr val="tx2"/>
                </a:solidFill>
              </a:rPr>
              <a:t>48% </a:t>
            </a:r>
            <a:r>
              <a:rPr lang="en-US" dirty="0" smtClean="0"/>
              <a:t>of the population is </a:t>
            </a:r>
            <a:r>
              <a:rPr lang="en-US" b="1" dirty="0" smtClean="0">
                <a:solidFill>
                  <a:schemeClr val="tx2"/>
                </a:solidFill>
              </a:rPr>
              <a:t>under the age of 15</a:t>
            </a:r>
          </a:p>
          <a:p>
            <a:pPr marL="0" indent="0">
              <a:buFontTx/>
              <a:buNone/>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Drinking Water</a:t>
            </a:r>
          </a:p>
        </p:txBody>
      </p:sp>
      <p:graphicFrame>
        <p:nvGraphicFramePr>
          <p:cNvPr id="5123" name="Content Placeholder 3"/>
          <p:cNvGraphicFramePr>
            <a:graphicFrameLocks noGrp="1"/>
          </p:cNvGraphicFramePr>
          <p:nvPr>
            <p:ph idx="1"/>
          </p:nvPr>
        </p:nvGraphicFramePr>
        <p:xfrm>
          <a:off x="-50800" y="1549400"/>
          <a:ext cx="9245600" cy="5359400"/>
        </p:xfrm>
        <a:graphic>
          <a:graphicData uri="http://schemas.openxmlformats.org/presentationml/2006/ole">
            <mc:AlternateContent xmlns:mc="http://schemas.openxmlformats.org/markup-compatibility/2006">
              <mc:Choice xmlns:v="urn:schemas-microsoft-com:vml" Requires="v">
                <p:oleObj spid="_x0000_s5126" r:id="rId4" imgW="9242337" imgH="5358848" progId="Excel.Chart.8">
                  <p:embed/>
                </p:oleObj>
              </mc:Choice>
              <mc:Fallback>
                <p:oleObj r:id="rId4" imgW="9242337" imgH="5358848"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549400"/>
                        <a:ext cx="924560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4" name="TextBox 4"/>
          <p:cNvSpPr txBox="1">
            <a:spLocks noChangeArrowheads="1"/>
          </p:cNvSpPr>
          <p:nvPr/>
        </p:nvSpPr>
        <p:spPr bwMode="auto">
          <a:xfrm>
            <a:off x="304800" y="1190625"/>
            <a:ext cx="8001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Percent of households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52400" y="274638"/>
            <a:ext cx="8915400" cy="1143000"/>
          </a:xfrm>
        </p:spPr>
        <p:txBody>
          <a:bodyPr/>
          <a:lstStyle/>
          <a:p>
            <a:r>
              <a:rPr lang="en-US" sz="4000" smtClean="0"/>
              <a:t>Trends in Access to Safe Drinking Water</a:t>
            </a:r>
          </a:p>
        </p:txBody>
      </p:sp>
      <p:graphicFrame>
        <p:nvGraphicFramePr>
          <p:cNvPr id="6147" name="Chart 8"/>
          <p:cNvGraphicFramePr>
            <a:graphicFrameLocks/>
          </p:cNvGraphicFramePr>
          <p:nvPr/>
        </p:nvGraphicFramePr>
        <p:xfrm>
          <a:off x="635000" y="2159000"/>
          <a:ext cx="7797800" cy="4445000"/>
        </p:xfrm>
        <a:graphic>
          <a:graphicData uri="http://schemas.openxmlformats.org/presentationml/2006/ole">
            <mc:AlternateContent xmlns:mc="http://schemas.openxmlformats.org/markup-compatibility/2006">
              <mc:Choice xmlns:v="urn:schemas-microsoft-com:vml" Requires="v">
                <p:oleObj spid="_x0000_s6150" r:id="rId4" imgW="7797460" imgH="4444369" progId="Excel.Chart.8">
                  <p:embed/>
                </p:oleObj>
              </mc:Choice>
              <mc:Fallback>
                <p:oleObj r:id="rId4" imgW="7797460" imgH="4444369" progId="Excel.Chart.8">
                  <p:embed/>
                  <p:pic>
                    <p:nvPicPr>
                      <p:cNvPr id="0" name="Chart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2159000"/>
                        <a:ext cx="77978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48" name="Text Box 10"/>
          <p:cNvSpPr txBox="1">
            <a:spLocks noChangeArrowheads="1"/>
          </p:cNvSpPr>
          <p:nvPr/>
        </p:nvSpPr>
        <p:spPr bwMode="auto">
          <a:xfrm>
            <a:off x="381000" y="1447800"/>
            <a:ext cx="6477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i="1">
                <a:latin typeface="Calibri" pitchFamily="34" charset="0"/>
              </a:rPr>
              <a:t>Percent of households with improved source of drinking water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0"/>
            <a:ext cx="8229600" cy="1143000"/>
          </a:xfrm>
        </p:spPr>
        <p:txBody>
          <a:bodyPr/>
          <a:lstStyle/>
          <a:p>
            <a:r>
              <a:rPr lang="en-US" smtClean="0"/>
              <a:t>How Does Tanzania Compare?</a:t>
            </a:r>
          </a:p>
        </p:txBody>
      </p:sp>
      <p:graphicFrame>
        <p:nvGraphicFramePr>
          <p:cNvPr id="7171" name="Chart Placeholder 7"/>
          <p:cNvGraphicFramePr>
            <a:graphicFrameLocks/>
          </p:cNvGraphicFramePr>
          <p:nvPr/>
        </p:nvGraphicFramePr>
        <p:xfrm>
          <a:off x="406400" y="1473200"/>
          <a:ext cx="8331200" cy="5435600"/>
        </p:xfrm>
        <a:graphic>
          <a:graphicData uri="http://schemas.openxmlformats.org/presentationml/2006/ole">
            <mc:AlternateContent xmlns:mc="http://schemas.openxmlformats.org/markup-compatibility/2006">
              <mc:Choice xmlns:v="urn:schemas-microsoft-com:vml" Requires="v">
                <p:oleObj spid="_x0000_s7177" r:id="rId4" imgW="8327858" imgH="5432007" progId="Excel.Chart.8">
                  <p:embed/>
                </p:oleObj>
              </mc:Choice>
              <mc:Fallback>
                <p:oleObj r:id="rId4" imgW="8327858" imgH="5432007" progId="Excel.Chart.8">
                  <p:embed/>
                  <p:pic>
                    <p:nvPicPr>
                      <p:cNvPr id="0" name="Chart Placeholder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473200"/>
                        <a:ext cx="8331200" cy="543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AutoShape 6"/>
          <p:cNvSpPr>
            <a:spLocks noChangeArrowheads="1"/>
          </p:cNvSpPr>
          <p:nvPr/>
        </p:nvSpPr>
        <p:spPr bwMode="auto">
          <a:xfrm>
            <a:off x="6953250" y="5029200"/>
            <a:ext cx="1600200" cy="656112"/>
          </a:xfrm>
          <a:prstGeom prst="leftArrow">
            <a:avLst>
              <a:gd name="adj1" fmla="val 50000"/>
              <a:gd name="adj2" fmla="val 70459"/>
            </a:avLst>
          </a:prstGeom>
          <a:solidFill>
            <a:schemeClr val="bg2"/>
          </a:solidFill>
          <a:ln>
            <a:solidFill>
              <a:schemeClr val="bg2"/>
            </a:solidFill>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en-US"/>
          </a:p>
        </p:txBody>
      </p:sp>
      <p:sp>
        <p:nvSpPr>
          <p:cNvPr id="7175" name="Text Box 7"/>
          <p:cNvSpPr txBox="1">
            <a:spLocks noChangeArrowheads="1"/>
          </p:cNvSpPr>
          <p:nvPr/>
        </p:nvSpPr>
        <p:spPr bwMode="auto">
          <a:xfrm>
            <a:off x="152400" y="1219200"/>
            <a:ext cx="472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i="1">
                <a:latin typeface="Calibri" pitchFamily="34" charset="0"/>
              </a:rPr>
              <a:t>Percent of  households with safe drinking water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Time to Obtain Drinking Water</a:t>
            </a:r>
            <a:br>
              <a:rPr lang="en-US" smtClean="0"/>
            </a:br>
            <a:r>
              <a:rPr lang="en-US" smtClean="0"/>
              <a:t>(Round Trip)</a:t>
            </a:r>
          </a:p>
        </p:txBody>
      </p:sp>
      <p:graphicFrame>
        <p:nvGraphicFramePr>
          <p:cNvPr id="8195" name="Chart Placeholder 3"/>
          <p:cNvGraphicFramePr>
            <a:graphicFrameLocks/>
          </p:cNvGraphicFramePr>
          <p:nvPr/>
        </p:nvGraphicFramePr>
        <p:xfrm>
          <a:off x="406400" y="1625600"/>
          <a:ext cx="8331200" cy="4627563"/>
        </p:xfrm>
        <a:graphic>
          <a:graphicData uri="http://schemas.openxmlformats.org/presentationml/2006/ole">
            <mc:AlternateContent xmlns:mc="http://schemas.openxmlformats.org/markup-compatibility/2006">
              <mc:Choice xmlns:v="urn:schemas-microsoft-com:vml" Requires="v">
                <p:oleObj spid="_x0000_s8198" r:id="rId4" imgW="8327858" imgH="4627265" progId="Excel.Chart.8">
                  <p:embed/>
                </p:oleObj>
              </mc:Choice>
              <mc:Fallback>
                <p:oleObj r:id="rId4" imgW="8327858" imgH="4627265" progId="Excel.Chart.8">
                  <p:embed/>
                  <p:pic>
                    <p:nvPicPr>
                      <p:cNvPr id="0" name="Chart Placeholder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6256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196" name="Text Box 7"/>
          <p:cNvSpPr txBox="1">
            <a:spLocks noChangeArrowheads="1"/>
          </p:cNvSpPr>
          <p:nvPr/>
        </p:nvSpPr>
        <p:spPr bwMode="auto">
          <a:xfrm>
            <a:off x="152400" y="2133600"/>
            <a:ext cx="480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i="1">
                <a:latin typeface="Calibri" pitchFamily="34" charset="0"/>
              </a:rPr>
              <a:t>Percent of households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How Does Tanzania Compare?</a:t>
            </a:r>
          </a:p>
        </p:txBody>
      </p:sp>
      <p:graphicFrame>
        <p:nvGraphicFramePr>
          <p:cNvPr id="9219" name="Chart Placeholder 7"/>
          <p:cNvGraphicFramePr>
            <a:graphicFrameLocks noGrp="1"/>
          </p:cNvGraphicFramePr>
          <p:nvPr>
            <p:ph idx="1"/>
          </p:nvPr>
        </p:nvGraphicFramePr>
        <p:xfrm>
          <a:off x="635000" y="1549400"/>
          <a:ext cx="8331200" cy="5207000"/>
        </p:xfrm>
        <a:graphic>
          <a:graphicData uri="http://schemas.openxmlformats.org/presentationml/2006/ole">
            <mc:AlternateContent xmlns:mc="http://schemas.openxmlformats.org/markup-compatibility/2006">
              <mc:Choice xmlns:v="urn:schemas-microsoft-com:vml" Requires="v">
                <p:oleObj spid="_x0000_s9225" r:id="rId4" imgW="8333954" imgH="5206435" progId="Excel.Chart.8">
                  <p:embed/>
                </p:oleObj>
              </mc:Choice>
              <mc:Fallback>
                <p:oleObj r:id="rId4" imgW="8333954" imgH="5206435" progId="Excel.Chart.8">
                  <p:embed/>
                  <p:pic>
                    <p:nvPicPr>
                      <p:cNvPr id="0" name="Chart Placeholder 7"/>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1549400"/>
                        <a:ext cx="8331200"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AutoShape 6"/>
          <p:cNvSpPr>
            <a:spLocks noChangeArrowheads="1"/>
          </p:cNvSpPr>
          <p:nvPr/>
        </p:nvSpPr>
        <p:spPr bwMode="auto">
          <a:xfrm>
            <a:off x="6553200" y="4343400"/>
            <a:ext cx="1600200" cy="656112"/>
          </a:xfrm>
          <a:prstGeom prst="leftArrow">
            <a:avLst>
              <a:gd name="adj1" fmla="val 50000"/>
              <a:gd name="adj2" fmla="val 70459"/>
            </a:avLst>
          </a:prstGeom>
          <a:solidFill>
            <a:schemeClr val="bg2"/>
          </a:solidFill>
          <a:ln>
            <a:solidFill>
              <a:schemeClr val="bg2"/>
            </a:solidFill>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en-US"/>
          </a:p>
        </p:txBody>
      </p:sp>
      <p:sp>
        <p:nvSpPr>
          <p:cNvPr id="9223" name="Text Box 7"/>
          <p:cNvSpPr txBox="1">
            <a:spLocks noChangeArrowheads="1"/>
          </p:cNvSpPr>
          <p:nvPr/>
        </p:nvSpPr>
        <p:spPr bwMode="auto">
          <a:xfrm>
            <a:off x="6324600" y="5934075"/>
            <a:ext cx="2819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spcBef>
                <a:spcPct val="50000"/>
              </a:spcBef>
            </a:pPr>
            <a:r>
              <a:rPr lang="en-US" i="1">
                <a:latin typeface="Calibri" pitchFamily="34" charset="0"/>
              </a:rPr>
              <a:t>Percent of  households taking 30 minutes or more to get drinking water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Sanitation</a:t>
            </a:r>
          </a:p>
        </p:txBody>
      </p:sp>
      <p:graphicFrame>
        <p:nvGraphicFramePr>
          <p:cNvPr id="10243" name="Chart 3"/>
          <p:cNvGraphicFramePr>
            <a:graphicFrameLocks/>
          </p:cNvGraphicFramePr>
          <p:nvPr/>
        </p:nvGraphicFramePr>
        <p:xfrm>
          <a:off x="635000" y="1625600"/>
          <a:ext cx="7950200" cy="4902200"/>
        </p:xfrm>
        <a:graphic>
          <a:graphicData uri="http://schemas.openxmlformats.org/presentationml/2006/ole">
            <mc:AlternateContent xmlns:mc="http://schemas.openxmlformats.org/markup-compatibility/2006">
              <mc:Choice xmlns:v="urn:schemas-microsoft-com:vml" Requires="v">
                <p:oleObj spid="_x0000_s10246" r:id="rId4" imgW="7949873" imgH="4901609" progId="Excel.Chart.8">
                  <p:embed/>
                </p:oleObj>
              </mc:Choice>
              <mc:Fallback>
                <p:oleObj r:id="rId4" imgW="7949873" imgH="4901609" progId="Excel.Chart.8">
                  <p:embed/>
                  <p:pic>
                    <p:nvPicPr>
                      <p:cNvPr id="0" name="Char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1625600"/>
                        <a:ext cx="7950200"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44" name="TextBox 4"/>
          <p:cNvSpPr txBox="1">
            <a:spLocks noChangeArrowheads="1"/>
          </p:cNvSpPr>
          <p:nvPr/>
        </p:nvSpPr>
        <p:spPr bwMode="auto">
          <a:xfrm>
            <a:off x="152400" y="1192213"/>
            <a:ext cx="8001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i="1">
                <a:latin typeface="Calibri" pitchFamily="34" charset="0"/>
              </a:rPr>
              <a:t>Percent of households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Tanzania HMIS 2011-12">
      <a:dk1>
        <a:sysClr val="windowText" lastClr="000000"/>
      </a:dk1>
      <a:lt1>
        <a:sysClr val="window" lastClr="FFFFFF"/>
      </a:lt1>
      <a:dk2>
        <a:srgbClr val="09A2DD"/>
      </a:dk2>
      <a:lt2>
        <a:srgbClr val="25B34B"/>
      </a:lt2>
      <a:accent1>
        <a:srgbClr val="09A2DD"/>
      </a:accent1>
      <a:accent2>
        <a:srgbClr val="25B34B"/>
      </a:accent2>
      <a:accent3>
        <a:srgbClr val="FBD013"/>
      </a:accent3>
      <a:accent4>
        <a:srgbClr val="58595B"/>
      </a:accent4>
      <a:accent5>
        <a:srgbClr val="C00000"/>
      </a:accent5>
      <a:accent6>
        <a:srgbClr val="974806"/>
      </a:accent6>
      <a:hlink>
        <a:srgbClr val="0000FF"/>
      </a:hlink>
      <a:folHlink>
        <a:srgbClr val="80008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2521</TotalTime>
  <Words>1380</Words>
  <Application>Microsoft Office PowerPoint</Application>
  <PresentationFormat>On-screen Show (4:3)</PresentationFormat>
  <Paragraphs>111</Paragraphs>
  <Slides>20</Slides>
  <Notes>20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5" baseType="lpstr">
      <vt:lpstr>Arial</vt:lpstr>
      <vt:lpstr>Calibri</vt:lpstr>
      <vt:lpstr>Gill Sans Std</vt:lpstr>
      <vt:lpstr>Default Design</vt:lpstr>
      <vt:lpstr>Microsoft Office Excel Chart</vt:lpstr>
      <vt:lpstr>Household and Respondent Characteristics</vt:lpstr>
      <vt:lpstr>PowerPoint Presentation</vt:lpstr>
      <vt:lpstr>Tanzania’s Households</vt:lpstr>
      <vt:lpstr>Drinking Water</vt:lpstr>
      <vt:lpstr>Trends in Access to Safe Drinking Water</vt:lpstr>
      <vt:lpstr>How Does Tanzania Compare?</vt:lpstr>
      <vt:lpstr>Time to Obtain Drinking Water (Round Trip)</vt:lpstr>
      <vt:lpstr>How Does Tanzania Compare?</vt:lpstr>
      <vt:lpstr>Sanitation</vt:lpstr>
      <vt:lpstr>Access to Electricity</vt:lpstr>
      <vt:lpstr>Ownership of Goods</vt:lpstr>
      <vt:lpstr>Wealth Index </vt:lpstr>
      <vt:lpstr>Wealth Index</vt:lpstr>
      <vt:lpstr>PowerPoint Presentation</vt:lpstr>
      <vt:lpstr>Education Level of Respondents Age 15-49</vt:lpstr>
      <vt:lpstr>Exposure to Mass Media</vt:lpstr>
      <vt:lpstr>Mobile Phone Ownership</vt:lpstr>
      <vt:lpstr>Marital Status</vt:lpstr>
      <vt:lpstr>Polygyny</vt:lpstr>
      <vt:lpstr>Key Findings</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SZ</cp:lastModifiedBy>
  <cp:revision>152</cp:revision>
  <dcterms:created xsi:type="dcterms:W3CDTF">2005-10-11T14:32:07Z</dcterms:created>
  <dcterms:modified xsi:type="dcterms:W3CDTF">2013-05-06T20:21:20Z</dcterms:modified>
</cp:coreProperties>
</file>