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handoutMasterIdLst>
    <p:handoutMasterId r:id="rId18"/>
  </p:handoutMasterIdLst>
  <p:sldIdLst>
    <p:sldId id="323" r:id="rId2"/>
    <p:sldId id="325" r:id="rId3"/>
    <p:sldId id="326" r:id="rId4"/>
    <p:sldId id="327" r:id="rId5"/>
    <p:sldId id="324" r:id="rId6"/>
    <p:sldId id="329" r:id="rId7"/>
    <p:sldId id="328" r:id="rId8"/>
    <p:sldId id="330" r:id="rId9"/>
    <p:sldId id="331" r:id="rId10"/>
    <p:sldId id="321" r:id="rId11"/>
    <p:sldId id="314" r:id="rId12"/>
    <p:sldId id="316" r:id="rId13"/>
    <p:sldId id="332" r:id="rId14"/>
    <p:sldId id="333" r:id="rId15"/>
    <p:sldId id="318" r:id="rId16"/>
  </p:sldIdLst>
  <p:sldSz cx="9144000" cy="6858000" type="screen4x3"/>
  <p:notesSz cx="6997700" cy="92837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A2DD"/>
    <a:srgbClr val="FBD013"/>
    <a:srgbClr val="25B34B"/>
    <a:srgbClr val="38FF00"/>
    <a:srgbClr val="008000"/>
    <a:srgbClr val="FF6600"/>
    <a:srgbClr val="003300"/>
    <a:srgbClr val="33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4600" autoAdjust="0"/>
  </p:normalViewPr>
  <p:slideViewPr>
    <p:cSldViewPr>
      <p:cViewPr>
        <p:scale>
          <a:sx n="60" d="100"/>
          <a:sy n="60" d="100"/>
        </p:scale>
        <p:origin x="-1350" y="-53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90" d="100"/>
          <a:sy n="90" d="100"/>
        </p:scale>
        <p:origin x="-1818" y="360"/>
      </p:cViewPr>
      <p:guideLst>
        <p:guide orient="horz" pos="2924"/>
        <p:guide pos="22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2125" cy="463550"/>
          </a:xfrm>
          <a:prstGeom prst="rect">
            <a:avLst/>
          </a:prstGeom>
        </p:spPr>
        <p:txBody>
          <a:bodyPr vert="horz" lIns="91440" tIns="45720" rIns="91440" bIns="45720" rtlCol="0"/>
          <a:lstStyle>
            <a:lvl1pPr algn="l">
              <a:defRPr sz="1200">
                <a:latin typeface="Arial" charset="0"/>
                <a:cs typeface="Arial" charset="0"/>
              </a:defRPr>
            </a:lvl1pPr>
          </a:lstStyle>
          <a:p>
            <a:pPr>
              <a:defRPr/>
            </a:pPr>
            <a:endParaRPr lang="en-US"/>
          </a:p>
        </p:txBody>
      </p:sp>
      <p:sp>
        <p:nvSpPr>
          <p:cNvPr id="3" name="Date Placeholder 2"/>
          <p:cNvSpPr>
            <a:spLocks noGrp="1"/>
          </p:cNvSpPr>
          <p:nvPr>
            <p:ph type="dt" sz="quarter" idx="1"/>
          </p:nvPr>
        </p:nvSpPr>
        <p:spPr>
          <a:xfrm>
            <a:off x="3963988" y="0"/>
            <a:ext cx="3032125" cy="463550"/>
          </a:xfrm>
          <a:prstGeom prst="rect">
            <a:avLst/>
          </a:prstGeom>
        </p:spPr>
        <p:txBody>
          <a:bodyPr vert="horz" lIns="91440" tIns="45720" rIns="91440" bIns="45720" rtlCol="0"/>
          <a:lstStyle>
            <a:lvl1pPr algn="r">
              <a:defRPr sz="1200">
                <a:latin typeface="Arial" charset="0"/>
                <a:cs typeface="Arial" charset="0"/>
              </a:defRPr>
            </a:lvl1pPr>
          </a:lstStyle>
          <a:p>
            <a:pPr>
              <a:defRPr/>
            </a:pPr>
            <a:fld id="{9E257598-8DB8-4A9E-9B95-25E7F4A5D3BE}" type="datetimeFigureOut">
              <a:rPr lang="en-US"/>
              <a:pPr>
                <a:defRPr/>
              </a:pPr>
              <a:t>5/6/2013</a:t>
            </a:fld>
            <a:endParaRPr lang="en-US"/>
          </a:p>
        </p:txBody>
      </p:sp>
      <p:sp>
        <p:nvSpPr>
          <p:cNvPr id="4" name="Footer Placeholder 3"/>
          <p:cNvSpPr>
            <a:spLocks noGrp="1"/>
          </p:cNvSpPr>
          <p:nvPr>
            <p:ph type="ftr" sz="quarter" idx="2"/>
          </p:nvPr>
        </p:nvSpPr>
        <p:spPr>
          <a:xfrm>
            <a:off x="0" y="8818563"/>
            <a:ext cx="3032125" cy="463550"/>
          </a:xfrm>
          <a:prstGeom prst="rect">
            <a:avLst/>
          </a:prstGeom>
        </p:spPr>
        <p:txBody>
          <a:bodyPr vert="horz" lIns="91440" tIns="45720" rIns="91440" bIns="45720" rtlCol="0" anchor="b"/>
          <a:lstStyle>
            <a:lvl1pPr algn="l">
              <a:defRPr sz="1200">
                <a:latin typeface="Arial" charset="0"/>
                <a:cs typeface="Arial" charset="0"/>
              </a:defRPr>
            </a:lvl1pPr>
          </a:lstStyle>
          <a:p>
            <a:pPr>
              <a:defRPr/>
            </a:pPr>
            <a:endParaRPr lang="en-US"/>
          </a:p>
        </p:txBody>
      </p:sp>
      <p:sp>
        <p:nvSpPr>
          <p:cNvPr id="5" name="Slide Number Placeholder 4"/>
          <p:cNvSpPr>
            <a:spLocks noGrp="1"/>
          </p:cNvSpPr>
          <p:nvPr>
            <p:ph type="sldNum" sz="quarter" idx="3"/>
          </p:nvPr>
        </p:nvSpPr>
        <p:spPr>
          <a:xfrm>
            <a:off x="3963988" y="8818563"/>
            <a:ext cx="3032125" cy="463550"/>
          </a:xfrm>
          <a:prstGeom prst="rect">
            <a:avLst/>
          </a:prstGeom>
        </p:spPr>
        <p:txBody>
          <a:bodyPr vert="horz" lIns="91440" tIns="45720" rIns="91440" bIns="45720" rtlCol="0" anchor="b"/>
          <a:lstStyle>
            <a:lvl1pPr algn="r">
              <a:defRPr sz="1200">
                <a:latin typeface="Arial" charset="0"/>
                <a:cs typeface="Arial" charset="0"/>
              </a:defRPr>
            </a:lvl1pPr>
          </a:lstStyle>
          <a:p>
            <a:pPr>
              <a:defRPr/>
            </a:pPr>
            <a:fld id="{6CD281A1-1C92-471A-BCD0-245A04C22322}" type="slidenum">
              <a:rPr lang="en-US"/>
              <a:pPr>
                <a:defRPr/>
              </a:pPr>
              <a:t>‹#›</a:t>
            </a:fld>
            <a:endParaRPr lang="en-US"/>
          </a:p>
        </p:txBody>
      </p:sp>
    </p:spTree>
    <p:extLst>
      <p:ext uri="{BB962C8B-B14F-4D97-AF65-F5344CB8AC3E}">
        <p14:creationId xmlns:p14="http://schemas.microsoft.com/office/powerpoint/2010/main" val="19145985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2125" cy="463550"/>
          </a:xfrm>
          <a:prstGeom prst="rect">
            <a:avLst/>
          </a:prstGeom>
          <a:noFill/>
          <a:ln w="9525">
            <a:noFill/>
            <a:miter lim="800000"/>
            <a:headEnd/>
            <a:tailEnd/>
          </a:ln>
          <a:effectLst/>
        </p:spPr>
        <p:txBody>
          <a:bodyPr vert="horz" wrap="square" lIns="93031" tIns="46516" rIns="93031" bIns="46516" numCol="1" anchor="t" anchorCtr="0" compatLnSpc="1">
            <a:prstTxWarp prst="textNoShape">
              <a:avLst/>
            </a:prstTxWarp>
          </a:bodyPr>
          <a:lstStyle>
            <a:lvl1pPr>
              <a:defRPr sz="1200">
                <a:latin typeface="Arial"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963988" y="0"/>
            <a:ext cx="3032125" cy="463550"/>
          </a:xfrm>
          <a:prstGeom prst="rect">
            <a:avLst/>
          </a:prstGeom>
          <a:noFill/>
          <a:ln w="9525">
            <a:noFill/>
            <a:miter lim="800000"/>
            <a:headEnd/>
            <a:tailEnd/>
          </a:ln>
          <a:effectLst/>
        </p:spPr>
        <p:txBody>
          <a:bodyPr vert="horz" wrap="square" lIns="93031" tIns="46516" rIns="93031" bIns="46516" numCol="1" anchor="t" anchorCtr="0" compatLnSpc="1">
            <a:prstTxWarp prst="textNoShape">
              <a:avLst/>
            </a:prstTxWarp>
          </a:bodyPr>
          <a:lstStyle>
            <a:lvl1pPr algn="r">
              <a:defRPr sz="1200">
                <a:latin typeface="Arial" charset="0"/>
                <a:cs typeface="Arial" charset="0"/>
              </a:defRPr>
            </a:lvl1pPr>
          </a:lstStyle>
          <a:p>
            <a:pPr>
              <a:defRPr/>
            </a:pPr>
            <a:endParaRPr lang="en-US"/>
          </a:p>
        </p:txBody>
      </p:sp>
      <p:sp>
        <p:nvSpPr>
          <p:cNvPr id="17412" name="Rectangle 4"/>
          <p:cNvSpPr>
            <a:spLocks noGrp="1" noRot="1" noChangeAspect="1" noChangeArrowheads="1" noTextEdit="1"/>
          </p:cNvSpPr>
          <p:nvPr>
            <p:ph type="sldImg" idx="2"/>
          </p:nvPr>
        </p:nvSpPr>
        <p:spPr bwMode="auto">
          <a:xfrm>
            <a:off x="1177925" y="696913"/>
            <a:ext cx="4641850" cy="34813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700088" y="4410075"/>
            <a:ext cx="5597525" cy="4176713"/>
          </a:xfrm>
          <a:prstGeom prst="rect">
            <a:avLst/>
          </a:prstGeom>
          <a:noFill/>
          <a:ln w="9525">
            <a:noFill/>
            <a:miter lim="800000"/>
            <a:headEnd/>
            <a:tailEnd/>
          </a:ln>
          <a:effectLst/>
        </p:spPr>
        <p:txBody>
          <a:bodyPr vert="horz" wrap="square" lIns="93031" tIns="46516" rIns="93031" bIns="46516"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8818563"/>
            <a:ext cx="3032125" cy="463550"/>
          </a:xfrm>
          <a:prstGeom prst="rect">
            <a:avLst/>
          </a:prstGeom>
          <a:noFill/>
          <a:ln w="9525">
            <a:noFill/>
            <a:miter lim="800000"/>
            <a:headEnd/>
            <a:tailEnd/>
          </a:ln>
          <a:effectLst/>
        </p:spPr>
        <p:txBody>
          <a:bodyPr vert="horz" wrap="square" lIns="93031" tIns="46516" rIns="93031" bIns="46516" numCol="1" anchor="b" anchorCtr="0" compatLnSpc="1">
            <a:prstTxWarp prst="textNoShape">
              <a:avLst/>
            </a:prstTxWarp>
          </a:bodyPr>
          <a:lstStyle>
            <a:lvl1pPr>
              <a:defRPr sz="1200">
                <a:latin typeface="Arial"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963988" y="8818563"/>
            <a:ext cx="3032125" cy="463550"/>
          </a:xfrm>
          <a:prstGeom prst="rect">
            <a:avLst/>
          </a:prstGeom>
          <a:noFill/>
          <a:ln w="9525">
            <a:noFill/>
            <a:miter lim="800000"/>
            <a:headEnd/>
            <a:tailEnd/>
          </a:ln>
          <a:effectLst/>
        </p:spPr>
        <p:txBody>
          <a:bodyPr vert="horz" wrap="square" lIns="93031" tIns="46516" rIns="93031" bIns="46516" numCol="1" anchor="b" anchorCtr="0" compatLnSpc="1">
            <a:prstTxWarp prst="textNoShape">
              <a:avLst/>
            </a:prstTxWarp>
          </a:bodyPr>
          <a:lstStyle>
            <a:lvl1pPr algn="r">
              <a:defRPr sz="1200">
                <a:latin typeface="Arial" charset="0"/>
                <a:cs typeface="Arial" charset="0"/>
              </a:defRPr>
            </a:lvl1pPr>
          </a:lstStyle>
          <a:p>
            <a:pPr>
              <a:defRPr/>
            </a:pPr>
            <a:fld id="{2D243A2E-1399-420C-8D27-38A3A3AB6AF2}" type="slidenum">
              <a:rPr lang="en-US"/>
              <a:pPr>
                <a:defRPr/>
              </a:pPr>
              <a:t>‹#›</a:t>
            </a:fld>
            <a:endParaRPr lang="en-US"/>
          </a:p>
        </p:txBody>
      </p:sp>
    </p:spTree>
    <p:extLst>
      <p:ext uri="{BB962C8B-B14F-4D97-AF65-F5344CB8AC3E}">
        <p14:creationId xmlns:p14="http://schemas.microsoft.com/office/powerpoint/2010/main" val="40896178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a:ln/>
        </p:spPr>
      </p:sp>
      <p:sp>
        <p:nvSpPr>
          <p:cNvPr id="184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
        <p:nvSpPr>
          <p:cNvPr id="184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4B4BA10-8438-48ED-A747-CA9605C4D73B}" type="slidenum">
              <a:rPr lang="en-US" smtClean="0"/>
              <a:pPr eaLnBrk="1" hangingPunct="1"/>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
        <p:nvSpPr>
          <p:cNvPr id="276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7680854D-CDDE-45C0-8CDE-B83920173958}" type="slidenum">
              <a:rPr lang="en-US" smtClean="0"/>
              <a:pPr eaLnBrk="1" hangingPunct="1"/>
              <a:t>10</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12C49CC-3D0A-42E5-985B-B3143879BC45}" type="slidenum">
              <a:rPr lang="en-US" smtClean="0"/>
              <a:pPr eaLnBrk="1" hangingPunct="1"/>
              <a:t>11</a:t>
            </a:fld>
            <a:endParaRPr lang="en-US" smtClean="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xfrm>
            <a:off x="933450" y="4410075"/>
            <a:ext cx="5130800" cy="41767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DEFFEB3C-ECD1-4E67-AAB7-846144BE4FA0}" type="slidenum">
              <a:rPr lang="en-US" smtClean="0"/>
              <a:pPr eaLnBrk="1" hangingPunct="1"/>
              <a:t>12</a:t>
            </a:fld>
            <a:endParaRPr lang="en-US" smtClean="0"/>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xfrm>
            <a:off x="933450" y="4410075"/>
            <a:ext cx="5130800" cy="41767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
        <p:nvSpPr>
          <p:cNvPr id="30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B9612165-2009-4A6A-8D4E-06EBA24B2D7F}" type="slidenum">
              <a:rPr lang="en-US" smtClean="0"/>
              <a:pPr eaLnBrk="1" hangingPunct="1"/>
              <a:t>13</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
        <p:nvSpPr>
          <p:cNvPr id="317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06DF5B4D-56F6-41FF-B5ED-B36FE8484E15}" type="slidenum">
              <a:rPr lang="en-US" smtClean="0"/>
              <a:pPr eaLnBrk="1" hangingPunct="1"/>
              <a:t>14</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7358CA3E-BBB5-4696-A2FE-2D303623FCA9}" type="slidenum">
              <a:rPr lang="en-US" smtClean="0"/>
              <a:pPr eaLnBrk="1" hangingPunct="1"/>
              <a:t>15</a:t>
            </a:fld>
            <a:endParaRPr lang="en-US" smtClean="0"/>
          </a:p>
        </p:txBody>
      </p:sp>
      <p:sp>
        <p:nvSpPr>
          <p:cNvPr id="32771" name="Rectangle 2"/>
          <p:cNvSpPr>
            <a:spLocks noGrp="1" noRot="1" noChangeAspect="1" noChangeArrowheads="1" noTextEdit="1"/>
          </p:cNvSpPr>
          <p:nvPr>
            <p:ph type="sldImg"/>
          </p:nvPr>
        </p:nvSpPr>
        <p:spPr>
          <a:xfrm>
            <a:off x="1177925" y="696913"/>
            <a:ext cx="4643438" cy="3481387"/>
          </a:xfrm>
          <a:ln/>
        </p:spPr>
      </p:sp>
      <p:sp>
        <p:nvSpPr>
          <p:cNvPr id="32772" name="Rectangle 3"/>
          <p:cNvSpPr>
            <a:spLocks noGrp="1" noChangeArrowheads="1"/>
          </p:cNvSpPr>
          <p:nvPr>
            <p:ph type="body" idx="1"/>
          </p:nvPr>
        </p:nvSpPr>
        <p:spPr>
          <a:xfrm>
            <a:off x="933450" y="4410075"/>
            <a:ext cx="5130800" cy="41767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91" tIns="45646" rIns="91291" bIns="45646"/>
          <a:lstStyle/>
          <a:p>
            <a:pPr eaLnBrk="1" hangingPunct="1"/>
            <a:r>
              <a:rPr lang="fr-FR" smtClean="0">
                <a:latin typeface="Arial" pitchFamily="34" charset="0"/>
                <a:cs typeface="Arial" pitchFamily="34" charset="0"/>
              </a:rPr>
              <a:t>A total of 10,040 households were interviewed.  This is similar to the sample size in the 2007-08 THMIS and the 2010 DHS.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a:ln/>
        </p:spPr>
      </p:sp>
      <p:sp>
        <p:nvSpPr>
          <p:cNvPr id="194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
        <p:nvSpPr>
          <p:cNvPr id="194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7DE7812C-AF1F-4B8B-BB2A-DE8C11ADEA38}" type="slidenum">
              <a:rPr lang="en-US" smtClean="0"/>
              <a:pPr eaLnBrk="1" hangingPunct="1"/>
              <a:t>2</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
        <p:nvSpPr>
          <p:cNvPr id="204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021865D8-9D02-48D8-9BC5-08A8287E225B}" type="slidenum">
              <a:rPr lang="en-US" smtClean="0"/>
              <a:pPr eaLnBrk="1" hangingPunct="1"/>
              <a:t>3</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ln/>
        </p:spPr>
      </p:sp>
      <p:sp>
        <p:nvSpPr>
          <p:cNvPr id="215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The THMIS also provides estimates for mainland Tz and for Zanzibar.  This will help in comparing trends over time.  The 2007-08 THMIS included Zanzibar, but the 2003 THIS did not.</a:t>
            </a:r>
          </a:p>
        </p:txBody>
      </p:sp>
      <p:sp>
        <p:nvSpPr>
          <p:cNvPr id="215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71E201D-21CF-4B7E-9BB8-A3EAF87AB097}" type="slidenum">
              <a:rPr lang="en-US" smtClean="0"/>
              <a:pPr eaLnBrk="1" hangingPunct="1"/>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There have been 10 surveys in Tz.  A second SPA or Service Provision Assessment survey will be carried out in 2013. The SPA includes information on malaria and HIV services in health care facilities so will be very helpful in putting data from the current THMIS in context.</a:t>
            </a:r>
          </a:p>
        </p:txBody>
      </p:sp>
      <p:sp>
        <p:nvSpPr>
          <p:cNvPr id="225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093E191-AB9E-43FE-8187-D0D362AB7D4E}" type="slidenum">
              <a:rPr lang="en-US" smtClean="0"/>
              <a:pPr eaLnBrk="1" hangingPunct="1"/>
              <a:t>5</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The same sampling frame and methodology has been used for the DHS and THMIS surveys since 2003.</a:t>
            </a:r>
          </a:p>
          <a:p>
            <a:endParaRPr lang="en-US" smtClean="0">
              <a:latin typeface="Arial" pitchFamily="34" charset="0"/>
              <a:cs typeface="Arial" pitchFamily="34" charset="0"/>
            </a:endParaRPr>
          </a:p>
          <a:p>
            <a:endParaRPr lang="en-US" smtClean="0">
              <a:latin typeface="Arial" pitchFamily="34" charset="0"/>
              <a:cs typeface="Arial" pitchFamily="34" charset="0"/>
            </a:endParaRPr>
          </a:p>
        </p:txBody>
      </p:sp>
      <p:sp>
        <p:nvSpPr>
          <p:cNvPr id="235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CD4B4E7A-3B7E-45AE-B8D1-CED32A3AFECC}" type="slidenum">
              <a:rPr lang="en-US" smtClean="0"/>
              <a:pPr eaLnBrk="1" hangingPunct="1"/>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ln/>
        </p:spPr>
      </p:sp>
      <p:sp>
        <p:nvSpPr>
          <p:cNvPr id="245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The survey data are described in terms of  zones and regions.  The regions have changed since the last DHS in 2010 and the last THMIS.  Five regions have changed boundaries—Kagera, Mwanza, Shinyanga, Rukwa, and Iringa. There are 4 new regions – Njombe, Katavi, Geita, and Simiyu. This means that we cannot accurately compare these regions with previous surveys. It’s important to keep the geographic  changes in mind when considering these regions in the survey results. </a:t>
            </a:r>
          </a:p>
          <a:p>
            <a:r>
              <a:rPr lang="en-US" smtClean="0">
                <a:latin typeface="Arial" pitchFamily="34" charset="0"/>
                <a:cs typeface="Arial" pitchFamily="34" charset="0"/>
              </a:rPr>
              <a:t>The other regions have not changed so they can be compared over time.  Also, you can accurately compare trends over time at the national level and at the urban and rural levels.</a:t>
            </a:r>
          </a:p>
          <a:p>
            <a:endParaRPr lang="en-US" smtClean="0">
              <a:latin typeface="Arial" pitchFamily="34" charset="0"/>
              <a:cs typeface="Arial" pitchFamily="34" charset="0"/>
            </a:endParaRPr>
          </a:p>
          <a:p>
            <a:endParaRPr lang="en-US" smtClean="0">
              <a:latin typeface="Arial" pitchFamily="34" charset="0"/>
              <a:cs typeface="Arial" pitchFamily="34" charset="0"/>
            </a:endParaRPr>
          </a:p>
          <a:p>
            <a:endParaRPr lang="en-US" smtClean="0">
              <a:latin typeface="Arial" pitchFamily="34" charset="0"/>
              <a:cs typeface="Arial" pitchFamily="34" charset="0"/>
            </a:endParaRPr>
          </a:p>
        </p:txBody>
      </p:sp>
      <p:sp>
        <p:nvSpPr>
          <p:cNvPr id="245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731ABA0B-8CF7-47A9-81BF-2B31FC90AC72}" type="slidenum">
              <a:rPr lang="en-US" smtClean="0"/>
              <a:pPr eaLnBrk="1" hangingPunct="1"/>
              <a:t>7</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Blood for hemoglobin and malaria testing was obtained from a finger prick.  No tests were done unless the parents or caregivers consented.</a:t>
            </a:r>
          </a:p>
        </p:txBody>
      </p:sp>
      <p:sp>
        <p:nvSpPr>
          <p:cNvPr id="256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DF949AC4-181C-4143-81BE-0E199967607D}" type="slidenum">
              <a:rPr lang="en-US" smtClean="0"/>
              <a:pPr eaLnBrk="1" hangingPunct="1"/>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cs typeface="Arial" pitchFamily="34" charset="0"/>
              </a:rPr>
              <a:t>A</a:t>
            </a:r>
          </a:p>
        </p:txBody>
      </p:sp>
      <p:sp>
        <p:nvSpPr>
          <p:cNvPr id="266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255A8A8-FB26-4187-A3B0-61209DA45C8C}" type="slidenum">
              <a:rPr lang="en-US" smtClean="0"/>
              <a:pPr eaLnBrk="1" hangingPunct="1"/>
              <a:t>9</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11130467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777796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000702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048575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535409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13810695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338892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Click to edit Master text styles</a:t>
            </a:r>
          </a:p>
        </p:txBody>
      </p:sp>
    </p:spTree>
    <p:extLst>
      <p:ext uri="{BB962C8B-B14F-4D97-AF65-F5344CB8AC3E}">
        <p14:creationId xmlns:p14="http://schemas.microsoft.com/office/powerpoint/2010/main" val="37264489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929535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58465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068124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65039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1370265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0189261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iming>
    <p:tnLst>
      <p:par>
        <p:cTn id="1" dur="indefinite" restart="never" nodeType="tmRoot"/>
      </p:par>
    </p:tnLst>
  </p:timing>
  <p:hf sldNum="0" hdr="0" dt="0"/>
  <p:txStyles>
    <p:titleStyle>
      <a:lvl1pPr algn="ctr" rtl="0" eaLnBrk="0" fontAlgn="base" hangingPunct="0">
        <a:spcBef>
          <a:spcPct val="0"/>
        </a:spcBef>
        <a:spcAft>
          <a:spcPct val="0"/>
        </a:spcAft>
        <a:defRPr sz="4400">
          <a:solidFill>
            <a:schemeClr val="tx1"/>
          </a:solidFill>
          <a:latin typeface="Calibri" pitchFamily="34" charset="0"/>
          <a:ea typeface="+mj-ea"/>
          <a:cs typeface="+mj-cs"/>
        </a:defRPr>
      </a:lvl1pPr>
      <a:lvl2pPr algn="ctr" rtl="0" eaLnBrk="0" fontAlgn="base" hangingPunct="0">
        <a:spcBef>
          <a:spcPct val="0"/>
        </a:spcBef>
        <a:spcAft>
          <a:spcPct val="0"/>
        </a:spcAft>
        <a:defRPr sz="4400">
          <a:solidFill>
            <a:schemeClr val="tx1"/>
          </a:solidFill>
          <a:latin typeface="Calibri" pitchFamily="34" charset="0"/>
          <a:cs typeface="Arial" charset="0"/>
        </a:defRPr>
      </a:lvl2pPr>
      <a:lvl3pPr algn="ctr" rtl="0" eaLnBrk="0" fontAlgn="base" hangingPunct="0">
        <a:spcBef>
          <a:spcPct val="0"/>
        </a:spcBef>
        <a:spcAft>
          <a:spcPct val="0"/>
        </a:spcAft>
        <a:defRPr sz="4400">
          <a:solidFill>
            <a:schemeClr val="tx1"/>
          </a:solidFill>
          <a:latin typeface="Calibri" pitchFamily="34" charset="0"/>
          <a:cs typeface="Arial" charset="0"/>
        </a:defRPr>
      </a:lvl3pPr>
      <a:lvl4pPr algn="ctr" rtl="0" eaLnBrk="0" fontAlgn="base" hangingPunct="0">
        <a:spcBef>
          <a:spcPct val="0"/>
        </a:spcBef>
        <a:spcAft>
          <a:spcPct val="0"/>
        </a:spcAft>
        <a:defRPr sz="4400">
          <a:solidFill>
            <a:schemeClr val="tx1"/>
          </a:solidFill>
          <a:latin typeface="Calibri" pitchFamily="34" charset="0"/>
          <a:cs typeface="Arial" charset="0"/>
        </a:defRPr>
      </a:lvl4pPr>
      <a:lvl5pPr algn="ctr" rtl="0" eaLnBrk="0" fontAlgn="base" hangingPunct="0">
        <a:spcBef>
          <a:spcPct val="0"/>
        </a:spcBef>
        <a:spcAft>
          <a:spcPct val="0"/>
        </a:spcAft>
        <a:defRPr sz="4400">
          <a:solidFill>
            <a:schemeClr val="tx1"/>
          </a:solidFill>
          <a:latin typeface="Calibri" pitchFamily="34" charset="0"/>
          <a:cs typeface="Arial" charset="0"/>
        </a:defRPr>
      </a:lvl5pPr>
      <a:lvl6pPr marL="457200" algn="ctr" rtl="0" fontAlgn="base">
        <a:spcBef>
          <a:spcPct val="0"/>
        </a:spcBef>
        <a:spcAft>
          <a:spcPct val="0"/>
        </a:spcAft>
        <a:defRPr sz="4400">
          <a:solidFill>
            <a:schemeClr val="accent2"/>
          </a:solidFill>
          <a:latin typeface="Gill Sans Std" pitchFamily="34" charset="0"/>
          <a:cs typeface="Arial" charset="0"/>
        </a:defRPr>
      </a:lvl6pPr>
      <a:lvl7pPr marL="914400" algn="ctr" rtl="0" fontAlgn="base">
        <a:spcBef>
          <a:spcPct val="0"/>
        </a:spcBef>
        <a:spcAft>
          <a:spcPct val="0"/>
        </a:spcAft>
        <a:defRPr sz="4400">
          <a:solidFill>
            <a:schemeClr val="accent2"/>
          </a:solidFill>
          <a:latin typeface="Gill Sans Std" pitchFamily="34" charset="0"/>
          <a:cs typeface="Arial" charset="0"/>
        </a:defRPr>
      </a:lvl7pPr>
      <a:lvl8pPr marL="1371600" algn="ctr" rtl="0" fontAlgn="base">
        <a:spcBef>
          <a:spcPct val="0"/>
        </a:spcBef>
        <a:spcAft>
          <a:spcPct val="0"/>
        </a:spcAft>
        <a:defRPr sz="4400">
          <a:solidFill>
            <a:schemeClr val="accent2"/>
          </a:solidFill>
          <a:latin typeface="Gill Sans Std" pitchFamily="34" charset="0"/>
          <a:cs typeface="Arial" charset="0"/>
        </a:defRPr>
      </a:lvl8pPr>
      <a:lvl9pPr marL="1828800" algn="ctr" rtl="0" fontAlgn="base">
        <a:spcBef>
          <a:spcPct val="0"/>
        </a:spcBef>
        <a:spcAft>
          <a:spcPct val="0"/>
        </a:spcAft>
        <a:defRPr sz="4400">
          <a:solidFill>
            <a:schemeClr val="accent2"/>
          </a:solidFill>
          <a:latin typeface="Gill Sans Std" pitchFamily="34"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Calibri" pitchFamily="34" charset="0"/>
          <a:ea typeface="+mn-ea"/>
          <a:cs typeface="+mn-cs"/>
        </a:defRPr>
      </a:lvl1pPr>
      <a:lvl2pPr marL="742950" indent="-285750" algn="l" rtl="0" eaLnBrk="0" fontAlgn="base" hangingPunct="0">
        <a:spcBef>
          <a:spcPct val="20000"/>
        </a:spcBef>
        <a:spcAft>
          <a:spcPct val="0"/>
        </a:spcAft>
        <a:buChar char="–"/>
        <a:defRPr sz="2800">
          <a:solidFill>
            <a:srgbClr val="00B0F0"/>
          </a:solidFill>
          <a:latin typeface="Calibri" pitchFamily="34" charset="0"/>
          <a:cs typeface="+mn-cs"/>
        </a:defRPr>
      </a:lvl2pPr>
      <a:lvl3pPr marL="1143000" indent="-228600" algn="l" rtl="0" eaLnBrk="0" fontAlgn="base" hangingPunct="0">
        <a:spcBef>
          <a:spcPct val="20000"/>
        </a:spcBef>
        <a:spcAft>
          <a:spcPct val="0"/>
        </a:spcAft>
        <a:buChar char="•"/>
        <a:defRPr sz="2400">
          <a:solidFill>
            <a:schemeClr val="tx1"/>
          </a:solidFill>
          <a:latin typeface="Calibri" pitchFamily="34" charset="0"/>
          <a:cs typeface="+mn-cs"/>
        </a:defRPr>
      </a:lvl3pPr>
      <a:lvl4pPr marL="1600200" indent="-228600" algn="l" rtl="0" eaLnBrk="0" fontAlgn="base" hangingPunct="0">
        <a:spcBef>
          <a:spcPct val="20000"/>
        </a:spcBef>
        <a:spcAft>
          <a:spcPct val="0"/>
        </a:spcAft>
        <a:buChar char="–"/>
        <a:defRPr sz="2000">
          <a:solidFill>
            <a:srgbClr val="00B0F0"/>
          </a:solidFill>
          <a:latin typeface="Calibri" pitchFamily="34" charset="0"/>
          <a:cs typeface="+mn-cs"/>
        </a:defRPr>
      </a:lvl4pPr>
      <a:lvl5pPr marL="2057400" indent="-228600" algn="l" rtl="0" eaLnBrk="0" fontAlgn="base" hangingPunct="0">
        <a:spcBef>
          <a:spcPct val="20000"/>
        </a:spcBef>
        <a:spcAft>
          <a:spcPct val="0"/>
        </a:spcAft>
        <a:buChar char="»"/>
        <a:defRPr sz="2000">
          <a:solidFill>
            <a:schemeClr val="tx1"/>
          </a:solidFill>
          <a:latin typeface="Calibri" pitchFamily="34" charset="0"/>
          <a:cs typeface="+mn-cs"/>
        </a:defRPr>
      </a:lvl5pPr>
      <a:lvl6pPr marL="2514600" indent="-228600" algn="l" rtl="0" fontAlgn="base">
        <a:spcBef>
          <a:spcPct val="20000"/>
        </a:spcBef>
        <a:spcAft>
          <a:spcPct val="0"/>
        </a:spcAft>
        <a:buChar char="»"/>
        <a:defRPr sz="2000">
          <a:solidFill>
            <a:schemeClr val="accent2"/>
          </a:solidFill>
          <a:latin typeface="+mn-lt"/>
          <a:cs typeface="+mn-cs"/>
        </a:defRPr>
      </a:lvl6pPr>
      <a:lvl7pPr marL="2971800" indent="-228600" algn="l" rtl="0" fontAlgn="base">
        <a:spcBef>
          <a:spcPct val="20000"/>
        </a:spcBef>
        <a:spcAft>
          <a:spcPct val="0"/>
        </a:spcAft>
        <a:buChar char="»"/>
        <a:defRPr sz="2000">
          <a:solidFill>
            <a:schemeClr val="accent2"/>
          </a:solidFill>
          <a:latin typeface="+mn-lt"/>
          <a:cs typeface="+mn-cs"/>
        </a:defRPr>
      </a:lvl7pPr>
      <a:lvl8pPr marL="3429000" indent="-228600" algn="l" rtl="0" fontAlgn="base">
        <a:spcBef>
          <a:spcPct val="20000"/>
        </a:spcBef>
        <a:spcAft>
          <a:spcPct val="0"/>
        </a:spcAft>
        <a:buChar char="»"/>
        <a:defRPr sz="2000">
          <a:solidFill>
            <a:schemeClr val="accent2"/>
          </a:solidFill>
          <a:latin typeface="+mn-lt"/>
          <a:cs typeface="+mn-cs"/>
        </a:defRPr>
      </a:lvl8pPr>
      <a:lvl9pPr marL="3886200" indent="-228600" algn="l" rtl="0" fontAlgn="base">
        <a:spcBef>
          <a:spcPct val="20000"/>
        </a:spcBef>
        <a:spcAft>
          <a:spcPct val="0"/>
        </a:spcAft>
        <a:buChar char="»"/>
        <a:defRPr sz="2000">
          <a:solidFill>
            <a:schemeClr val="accent2"/>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hyperlink" Target="http://www.measuredhs.com/" TargetMode="External"/><Relationship Id="rId2" Type="http://schemas.openxmlformats.org/officeDocument/2006/relationships/notesSlide" Target="../notesSlides/notesSlide15.xml"/><Relationship Id="rId1" Type="http://schemas.openxmlformats.org/officeDocument/2006/relationships/slideLayout" Target="../slideLayouts/slideLayout14.xml"/><Relationship Id="rId5" Type="http://schemas.openxmlformats.org/officeDocument/2006/relationships/hyperlink" Target="http://www.facebook.com/MEASUREDHS" TargetMode="External"/><Relationship Id="rId4" Type="http://schemas.openxmlformats.org/officeDocument/2006/relationships/hyperlink" Target="http://www.statcompiler.co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4419600"/>
            <a:ext cx="9144000" cy="2438400"/>
          </a:xfrm>
          <a:prstGeom prst="rect">
            <a:avLst/>
          </a:prstGeom>
          <a:solidFill>
            <a:srgbClr val="09A2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ectangle 5"/>
          <p:cNvSpPr/>
          <p:nvPr/>
        </p:nvSpPr>
        <p:spPr>
          <a:xfrm>
            <a:off x="0" y="0"/>
            <a:ext cx="9144000" cy="2438400"/>
          </a:xfrm>
          <a:prstGeom prst="rect">
            <a:avLst/>
          </a:prstGeom>
          <a:solidFill>
            <a:srgbClr val="25B3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052" name="Title 1"/>
          <p:cNvSpPr>
            <a:spLocks noGrp="1"/>
          </p:cNvSpPr>
          <p:nvPr>
            <p:ph type="ctrTitle"/>
          </p:nvPr>
        </p:nvSpPr>
        <p:spPr>
          <a:xfrm>
            <a:off x="609600" y="381000"/>
            <a:ext cx="7772400" cy="1470025"/>
          </a:xfrm>
        </p:spPr>
        <p:txBody>
          <a:bodyPr/>
          <a:lstStyle/>
          <a:p>
            <a:r>
              <a:rPr lang="en-US" b="1" smtClean="0">
                <a:solidFill>
                  <a:schemeClr val="bg1"/>
                </a:solidFill>
              </a:rPr>
              <a:t>Introduction and Methodology</a:t>
            </a:r>
          </a:p>
        </p:txBody>
      </p:sp>
      <p:sp>
        <p:nvSpPr>
          <p:cNvPr id="2053" name="Subtitle 2"/>
          <p:cNvSpPr>
            <a:spLocks noGrp="1"/>
          </p:cNvSpPr>
          <p:nvPr>
            <p:ph type="subTitle" idx="1"/>
          </p:nvPr>
        </p:nvSpPr>
        <p:spPr>
          <a:xfrm>
            <a:off x="1524000" y="4648200"/>
            <a:ext cx="6400800" cy="1752600"/>
          </a:xfrm>
        </p:spPr>
        <p:txBody>
          <a:bodyPr/>
          <a:lstStyle/>
          <a:p>
            <a:r>
              <a:rPr lang="en-US" smtClean="0">
                <a:solidFill>
                  <a:schemeClr val="bg1"/>
                </a:solidFill>
              </a:rPr>
              <a:t>Tanzania HIV/AIDS and Malaria Indicator Survey 2011-12 </a:t>
            </a:r>
          </a:p>
        </p:txBody>
      </p:sp>
      <p:sp>
        <p:nvSpPr>
          <p:cNvPr id="8" name="Rectangle 7"/>
          <p:cNvSpPr/>
          <p:nvPr/>
        </p:nvSpPr>
        <p:spPr>
          <a:xfrm>
            <a:off x="0" y="2438400"/>
            <a:ext cx="9144000" cy="1981200"/>
          </a:xfrm>
          <a:prstGeom prst="rect">
            <a:avLst/>
          </a:prstGeom>
          <a:solidFill>
            <a:srgbClr val="FBD01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accent3"/>
              </a:solidFill>
            </a:endParaRPr>
          </a:p>
        </p:txBody>
      </p:sp>
      <p:sp>
        <p:nvSpPr>
          <p:cNvPr id="9" name="Rectangle 8"/>
          <p:cNvSpPr/>
          <p:nvPr/>
        </p:nvSpPr>
        <p:spPr>
          <a:xfrm>
            <a:off x="0" y="2743200"/>
            <a:ext cx="9144000" cy="13716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5"/>
          <p:cNvSpPr>
            <a:spLocks noGrp="1"/>
          </p:cNvSpPr>
          <p:nvPr>
            <p:ph type="title"/>
          </p:nvPr>
        </p:nvSpPr>
        <p:spPr>
          <a:xfrm>
            <a:off x="457200" y="228600"/>
            <a:ext cx="8229600" cy="1143000"/>
          </a:xfrm>
        </p:spPr>
        <p:txBody>
          <a:bodyPr/>
          <a:lstStyle/>
          <a:p>
            <a:pPr eaLnBrk="1" hangingPunct="1"/>
            <a:r>
              <a:rPr lang="en-US" smtClean="0"/>
              <a:t>Questionnaire Translation</a:t>
            </a:r>
          </a:p>
        </p:txBody>
      </p:sp>
      <p:sp>
        <p:nvSpPr>
          <p:cNvPr id="11267" name="Content Placeholder 6"/>
          <p:cNvSpPr>
            <a:spLocks noGrp="1"/>
          </p:cNvSpPr>
          <p:nvPr>
            <p:ph idx="1"/>
          </p:nvPr>
        </p:nvSpPr>
        <p:spPr/>
        <p:txBody>
          <a:bodyPr/>
          <a:lstStyle/>
          <a:p>
            <a:pPr eaLnBrk="1" hangingPunct="1"/>
            <a:r>
              <a:rPr lang="en-US" smtClean="0"/>
              <a:t>All questionnaires were translated from English into Kiswahili</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body" sz="half" idx="1"/>
          </p:nvPr>
        </p:nvSpPr>
        <p:spPr>
          <a:xfrm>
            <a:off x="490538" y="242888"/>
            <a:ext cx="7802562" cy="6051550"/>
          </a:xfrm>
        </p:spPr>
        <p:txBody>
          <a:bodyPr/>
          <a:lstStyle/>
          <a:p>
            <a:pPr algn="ctr" eaLnBrk="1" hangingPunct="1">
              <a:spcAft>
                <a:spcPct val="70000"/>
              </a:spcAft>
              <a:buFontTx/>
              <a:buNone/>
            </a:pPr>
            <a:r>
              <a:rPr lang="en-US" sz="4000" smtClean="0"/>
              <a:t>Main Survey Training</a:t>
            </a:r>
          </a:p>
          <a:p>
            <a:pPr eaLnBrk="1" hangingPunct="1">
              <a:spcAft>
                <a:spcPct val="70000"/>
              </a:spcAft>
            </a:pPr>
            <a:r>
              <a:rPr lang="en-US" sz="3000" smtClean="0"/>
              <a:t>November-December 2011</a:t>
            </a:r>
          </a:p>
          <a:p>
            <a:pPr eaLnBrk="1" hangingPunct="1">
              <a:spcAft>
                <a:spcPct val="70000"/>
              </a:spcAft>
            </a:pPr>
            <a:r>
              <a:rPr lang="en-US" sz="3000" smtClean="0"/>
              <a:t>48 female nurses and 32 male nurses trained to do interviews; 16 team supervisors trained in field editing, data quality control procedures, and fieldwork coordination</a:t>
            </a:r>
          </a:p>
          <a:p>
            <a:pPr eaLnBrk="1" hangingPunct="1">
              <a:spcAft>
                <a:spcPct val="70000"/>
              </a:spcAft>
            </a:pPr>
            <a:r>
              <a:rPr lang="en-US" sz="3000" smtClean="0"/>
              <a:t>Training included class presentations, mock interviews, tests, and field practice</a:t>
            </a:r>
          </a:p>
          <a:p>
            <a:pPr eaLnBrk="1" hangingPunct="1">
              <a:spcAft>
                <a:spcPct val="70000"/>
              </a:spcAft>
              <a:buFontTx/>
              <a:buNone/>
            </a:pPr>
            <a:endParaRPr lang="en-US" sz="3000" b="1" smtClean="0">
              <a:solidFill>
                <a:srgbClr val="008000"/>
              </a:solidFill>
            </a:endParaRPr>
          </a:p>
          <a:p>
            <a:pPr eaLnBrk="1" hangingPunct="1">
              <a:spcAft>
                <a:spcPct val="70000"/>
              </a:spcAft>
              <a:buFontTx/>
              <a:buNone/>
            </a:pPr>
            <a:endParaRPr lang="en-US" sz="3000" b="1" smtClean="0">
              <a:solidFill>
                <a:srgbClr val="008000"/>
              </a:solidFill>
            </a:endParaRPr>
          </a:p>
          <a:p>
            <a:pPr eaLnBrk="1" hangingPunct="1">
              <a:spcAft>
                <a:spcPct val="70000"/>
              </a:spcAft>
              <a:buFontTx/>
              <a:buNone/>
            </a:pPr>
            <a:endParaRPr lang="en-US" sz="3000" b="1" smtClean="0">
              <a:solidFill>
                <a:srgbClr val="008000"/>
              </a:solidFill>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body" sz="half" idx="1"/>
          </p:nvPr>
        </p:nvSpPr>
        <p:spPr>
          <a:xfrm>
            <a:off x="457200" y="228600"/>
            <a:ext cx="7802563" cy="5908675"/>
          </a:xfrm>
        </p:spPr>
        <p:txBody>
          <a:bodyPr/>
          <a:lstStyle/>
          <a:p>
            <a:pPr algn="ctr" eaLnBrk="1" hangingPunct="1">
              <a:spcAft>
                <a:spcPct val="70000"/>
              </a:spcAft>
              <a:buFontTx/>
              <a:buNone/>
            </a:pPr>
            <a:r>
              <a:rPr lang="en-US" sz="4000" smtClean="0"/>
              <a:t>Fieldwork and Data Processing</a:t>
            </a:r>
          </a:p>
          <a:p>
            <a:pPr eaLnBrk="1" hangingPunct="1">
              <a:spcAft>
                <a:spcPct val="70000"/>
              </a:spcAft>
            </a:pPr>
            <a:r>
              <a:rPr lang="en-US" sz="2800" smtClean="0"/>
              <a:t>Total of 16 teams, each team was comprised of:  One team leader, three female interviewers, two male interviewers, and one driver.</a:t>
            </a:r>
          </a:p>
          <a:p>
            <a:pPr eaLnBrk="1" hangingPunct="1">
              <a:spcAft>
                <a:spcPct val="70000"/>
              </a:spcAft>
            </a:pPr>
            <a:r>
              <a:rPr lang="en-US" sz="2900" smtClean="0"/>
              <a:t>Fieldwork conducted from 16 December 2011-24 May 2012</a:t>
            </a:r>
          </a:p>
          <a:p>
            <a:pPr eaLnBrk="1" hangingPunct="1">
              <a:spcAft>
                <a:spcPct val="70000"/>
              </a:spcAft>
            </a:pPr>
            <a:r>
              <a:rPr lang="en-US" sz="2900" smtClean="0"/>
              <a:t>Questionnaires coded and entered at NBS central office.  All data were entered twice.</a:t>
            </a:r>
          </a:p>
          <a:p>
            <a:pPr eaLnBrk="1" hangingPunct="1">
              <a:spcAft>
                <a:spcPct val="70000"/>
              </a:spcAft>
            </a:pPr>
            <a:r>
              <a:rPr lang="en-US" sz="2900" smtClean="0"/>
              <a:t>Data Processing:  mid-January 2012 – late June 2012</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smtClean="0"/>
              <a:t>Biomarkers</a:t>
            </a:r>
          </a:p>
        </p:txBody>
      </p:sp>
      <p:sp>
        <p:nvSpPr>
          <p:cNvPr id="14339" name="Text Placeholder 2"/>
          <p:cNvSpPr>
            <a:spLocks noGrp="1"/>
          </p:cNvSpPr>
          <p:nvPr>
            <p:ph type="body" sz="half" idx="1"/>
          </p:nvPr>
        </p:nvSpPr>
        <p:spPr>
          <a:xfrm>
            <a:off x="457200" y="1600200"/>
            <a:ext cx="8229600" cy="4525963"/>
          </a:xfrm>
        </p:spPr>
        <p:txBody>
          <a:bodyPr/>
          <a:lstStyle/>
          <a:p>
            <a:r>
              <a:rPr lang="en-US" sz="2400" smtClean="0"/>
              <a:t>All adults age 15-49 who were interviewed were asked to voluntarily provide a blood sample for testing for HIV.</a:t>
            </a:r>
          </a:p>
          <a:p>
            <a:r>
              <a:rPr lang="en-US" sz="2400" smtClean="0"/>
              <a:t>Blood samples were also requested from all eligible children age 6-59 months for anaemia and malaria testing.</a:t>
            </a:r>
          </a:p>
          <a:p>
            <a:r>
              <a:rPr lang="en-US" sz="2400" smtClean="0"/>
              <a:t>Obtained informed consent from parents/guardians of eligible children.</a:t>
            </a:r>
          </a:p>
          <a:p>
            <a:r>
              <a:rPr lang="en-US" sz="2400" smtClean="0"/>
              <a:t>Protocol for testing was approved by Tanzania’s National Institute for Medical Research (NIMR), the Zanzibar Medical Ethics and Research Committee (ZAMREC), the Institutional Review Board of ICF International, and the Centers for Disease Control and Prevention in Atlanta.</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457200" y="0"/>
            <a:ext cx="8229600" cy="685800"/>
          </a:xfrm>
        </p:spPr>
        <p:txBody>
          <a:bodyPr/>
          <a:lstStyle/>
          <a:p>
            <a:r>
              <a:rPr lang="en-US" smtClean="0"/>
              <a:t>Biomarkers</a:t>
            </a:r>
          </a:p>
        </p:txBody>
      </p:sp>
      <p:sp>
        <p:nvSpPr>
          <p:cNvPr id="15363" name="Text Placeholder 2"/>
          <p:cNvSpPr>
            <a:spLocks noGrp="1"/>
          </p:cNvSpPr>
          <p:nvPr>
            <p:ph type="body" sz="half" idx="1"/>
          </p:nvPr>
        </p:nvSpPr>
        <p:spPr>
          <a:xfrm>
            <a:off x="457200" y="1600200"/>
            <a:ext cx="8305800" cy="4525963"/>
          </a:xfrm>
        </p:spPr>
        <p:txBody>
          <a:bodyPr/>
          <a:lstStyle/>
          <a:p>
            <a:endParaRPr lang="en-US" smtClean="0"/>
          </a:p>
        </p:txBody>
      </p:sp>
      <p:graphicFrame>
        <p:nvGraphicFramePr>
          <p:cNvPr id="5" name="Table 4"/>
          <p:cNvGraphicFramePr>
            <a:graphicFrameLocks noGrp="1"/>
          </p:cNvGraphicFramePr>
          <p:nvPr/>
        </p:nvGraphicFramePr>
        <p:xfrm>
          <a:off x="0" y="671513"/>
          <a:ext cx="9144001" cy="6194426"/>
        </p:xfrm>
        <a:graphic>
          <a:graphicData uri="http://schemas.openxmlformats.org/drawingml/2006/table">
            <a:tbl>
              <a:tblPr firstRow="1" firstCol="1" bandRow="1">
                <a:tableStyleId>{00A15C55-8517-42AA-B614-E9B94910E393}</a:tableStyleId>
              </a:tblPr>
              <a:tblGrid>
                <a:gridCol w="493775"/>
                <a:gridCol w="1251898"/>
                <a:gridCol w="1330037"/>
                <a:gridCol w="4085871"/>
                <a:gridCol w="1982420"/>
              </a:tblGrid>
              <a:tr h="398625">
                <a:tc>
                  <a:txBody>
                    <a:bodyPr/>
                    <a:lstStyle/>
                    <a:p>
                      <a:pPr marL="0" marR="0" algn="just">
                        <a:spcBef>
                          <a:spcPts val="200"/>
                        </a:spcBef>
                        <a:spcAft>
                          <a:spcPts val="200"/>
                        </a:spcAft>
                      </a:pPr>
                      <a:r>
                        <a:rPr lang="en-US" sz="1500" dirty="0">
                          <a:effectLst/>
                        </a:rPr>
                        <a:t>No.</a:t>
                      </a:r>
                      <a:endParaRPr lang="en-US" sz="1500" dirty="0">
                        <a:effectLst/>
                        <a:latin typeface="Times New Roman"/>
                        <a:ea typeface="Times New Roman"/>
                      </a:endParaRPr>
                    </a:p>
                  </a:txBody>
                  <a:tcPr marL="65033" marR="65033" marT="0" marB="0"/>
                </a:tc>
                <a:tc>
                  <a:txBody>
                    <a:bodyPr/>
                    <a:lstStyle/>
                    <a:p>
                      <a:pPr marL="0" marR="0" algn="just">
                        <a:spcBef>
                          <a:spcPts val="200"/>
                        </a:spcBef>
                        <a:spcAft>
                          <a:spcPts val="200"/>
                        </a:spcAft>
                      </a:pPr>
                      <a:r>
                        <a:rPr lang="en-US" sz="1500" dirty="0">
                          <a:effectLst/>
                        </a:rPr>
                        <a:t>Biomarker</a:t>
                      </a:r>
                      <a:endParaRPr lang="en-US" sz="1500" dirty="0">
                        <a:effectLst/>
                        <a:latin typeface="Times New Roman"/>
                        <a:ea typeface="Times New Roman"/>
                      </a:endParaRPr>
                    </a:p>
                  </a:txBody>
                  <a:tcPr marL="65033" marR="65033" marT="0" marB="0"/>
                </a:tc>
                <a:tc>
                  <a:txBody>
                    <a:bodyPr/>
                    <a:lstStyle/>
                    <a:p>
                      <a:pPr marL="0" marR="0" algn="just">
                        <a:spcBef>
                          <a:spcPts val="200"/>
                        </a:spcBef>
                        <a:spcAft>
                          <a:spcPts val="200"/>
                        </a:spcAft>
                      </a:pPr>
                      <a:r>
                        <a:rPr lang="en-US" sz="1500" dirty="0">
                          <a:effectLst/>
                        </a:rPr>
                        <a:t>Population</a:t>
                      </a:r>
                      <a:endParaRPr lang="en-US" sz="1500" dirty="0">
                        <a:effectLst/>
                        <a:latin typeface="Times New Roman"/>
                        <a:ea typeface="Times New Roman"/>
                      </a:endParaRPr>
                    </a:p>
                  </a:txBody>
                  <a:tcPr marL="65033" marR="65033" marT="0" marB="0"/>
                </a:tc>
                <a:tc>
                  <a:txBody>
                    <a:bodyPr/>
                    <a:lstStyle/>
                    <a:p>
                      <a:pPr marL="0" marR="0" algn="just">
                        <a:spcBef>
                          <a:spcPts val="200"/>
                        </a:spcBef>
                        <a:spcAft>
                          <a:spcPts val="200"/>
                        </a:spcAft>
                      </a:pPr>
                      <a:r>
                        <a:rPr lang="en-US" sz="1500" dirty="0">
                          <a:effectLst/>
                        </a:rPr>
                        <a:t>Type of  test</a:t>
                      </a:r>
                      <a:endParaRPr lang="en-US" sz="1500" dirty="0">
                        <a:effectLst/>
                        <a:latin typeface="Times New Roman"/>
                        <a:ea typeface="Times New Roman"/>
                      </a:endParaRPr>
                    </a:p>
                  </a:txBody>
                  <a:tcPr marL="65033" marR="65033" marT="0" marB="0"/>
                </a:tc>
                <a:tc>
                  <a:txBody>
                    <a:bodyPr/>
                    <a:lstStyle/>
                    <a:p>
                      <a:pPr marL="0" marR="0" algn="just">
                        <a:spcBef>
                          <a:spcPts val="200"/>
                        </a:spcBef>
                        <a:spcAft>
                          <a:spcPts val="200"/>
                        </a:spcAft>
                      </a:pPr>
                      <a:r>
                        <a:rPr lang="en-US" sz="1500">
                          <a:effectLst/>
                        </a:rPr>
                        <a:t>Sample</a:t>
                      </a:r>
                      <a:endParaRPr lang="en-US" sz="1500">
                        <a:effectLst/>
                        <a:latin typeface="Times New Roman"/>
                        <a:ea typeface="Times New Roman"/>
                      </a:endParaRPr>
                    </a:p>
                  </a:txBody>
                  <a:tcPr marL="65033" marR="65033" marT="0" marB="0"/>
                </a:tc>
              </a:tr>
              <a:tr h="1427363">
                <a:tc>
                  <a:txBody>
                    <a:bodyPr/>
                    <a:lstStyle/>
                    <a:p>
                      <a:pPr marL="114300" marR="0" indent="-114300" algn="just">
                        <a:spcBef>
                          <a:spcPts val="200"/>
                        </a:spcBef>
                        <a:spcAft>
                          <a:spcPts val="200"/>
                        </a:spcAft>
                      </a:pPr>
                      <a:r>
                        <a:rPr lang="en-US" sz="1500" dirty="0">
                          <a:effectLst/>
                        </a:rPr>
                        <a:t>1</a:t>
                      </a:r>
                      <a:endParaRPr lang="en-US" sz="1500" dirty="0">
                        <a:effectLst/>
                        <a:latin typeface="Times New Roman"/>
                        <a:ea typeface="Times New Roman"/>
                      </a:endParaRPr>
                    </a:p>
                  </a:txBody>
                  <a:tcPr marL="65033" marR="65033" marT="0" marB="0"/>
                </a:tc>
                <a:tc>
                  <a:txBody>
                    <a:bodyPr/>
                    <a:lstStyle/>
                    <a:p>
                      <a:pPr marL="114300" marR="0" indent="-114300" algn="just">
                        <a:spcBef>
                          <a:spcPts val="200"/>
                        </a:spcBef>
                        <a:spcAft>
                          <a:spcPts val="200"/>
                        </a:spcAft>
                      </a:pPr>
                      <a:r>
                        <a:rPr lang="en-US" sz="1700" dirty="0" smtClean="0">
                          <a:effectLst/>
                          <a:latin typeface="Calibri" pitchFamily="34" charset="0"/>
                          <a:ea typeface="+mn-ea"/>
                        </a:rPr>
                        <a:t>Anaemia</a:t>
                      </a:r>
                      <a:endParaRPr lang="en-US" sz="1700" dirty="0">
                        <a:effectLst/>
                        <a:latin typeface="Calibri" pitchFamily="34" charset="0"/>
                        <a:ea typeface="Times New Roman"/>
                      </a:endParaRPr>
                    </a:p>
                  </a:txBody>
                  <a:tcPr marL="65033" marR="65033" marT="0" marB="0"/>
                </a:tc>
                <a:tc>
                  <a:txBody>
                    <a:bodyPr/>
                    <a:lstStyle/>
                    <a:p>
                      <a:pPr marL="0" marR="0" algn="l">
                        <a:spcBef>
                          <a:spcPts val="200"/>
                        </a:spcBef>
                        <a:spcAft>
                          <a:spcPts val="200"/>
                        </a:spcAft>
                      </a:pPr>
                      <a:r>
                        <a:rPr lang="en-US" sz="1700" dirty="0" smtClean="0">
                          <a:effectLst/>
                          <a:latin typeface="Calibri" pitchFamily="34" charset="0"/>
                        </a:rPr>
                        <a:t>6-59 months</a:t>
                      </a:r>
                      <a:endParaRPr lang="en-US" sz="1700" dirty="0">
                        <a:effectLst/>
                        <a:latin typeface="Calibri" pitchFamily="34" charset="0"/>
                        <a:ea typeface="Times New Roman"/>
                      </a:endParaRPr>
                    </a:p>
                  </a:txBody>
                  <a:tcPr marL="65033" marR="65033" marT="0" marB="0"/>
                </a:tc>
                <a:tc>
                  <a:txBody>
                    <a:bodyPr/>
                    <a:lstStyle/>
                    <a:p>
                      <a:pPr marL="0" marR="0" algn="l">
                        <a:spcBef>
                          <a:spcPts val="200"/>
                        </a:spcBef>
                        <a:spcAft>
                          <a:spcPts val="200"/>
                        </a:spcAft>
                      </a:pPr>
                      <a:r>
                        <a:rPr lang="en-US" sz="1700" dirty="0" err="1" smtClean="0">
                          <a:effectLst/>
                          <a:latin typeface="Calibri" pitchFamily="34" charset="0"/>
                        </a:rPr>
                        <a:t>Haemoglobin</a:t>
                      </a:r>
                      <a:r>
                        <a:rPr lang="en-US" sz="1700" baseline="0" dirty="0" smtClean="0">
                          <a:effectLst/>
                          <a:latin typeface="Calibri" pitchFamily="34" charset="0"/>
                        </a:rPr>
                        <a:t> analysis was carried out on site using </a:t>
                      </a:r>
                      <a:r>
                        <a:rPr lang="en-US" sz="1700" baseline="0" dirty="0" err="1" smtClean="0">
                          <a:effectLst/>
                          <a:latin typeface="Calibri" pitchFamily="34" charset="0"/>
                        </a:rPr>
                        <a:t>HemoCue</a:t>
                      </a:r>
                      <a:r>
                        <a:rPr lang="en-US" sz="1700" baseline="0" dirty="0" smtClean="0">
                          <a:effectLst/>
                          <a:latin typeface="Calibri" pitchFamily="34" charset="0"/>
                        </a:rPr>
                        <a:t> analyzer.  Results returned to parent/guardian.  Referral slips given to parents/guardians of children with </a:t>
                      </a:r>
                      <a:r>
                        <a:rPr lang="en-US" sz="1700" baseline="0" dirty="0" err="1" smtClean="0">
                          <a:effectLst/>
                          <a:latin typeface="Calibri" pitchFamily="34" charset="0"/>
                        </a:rPr>
                        <a:t>haemoglobin</a:t>
                      </a:r>
                      <a:r>
                        <a:rPr lang="en-US" sz="1700" baseline="0" dirty="0" smtClean="0">
                          <a:effectLst/>
                          <a:latin typeface="Calibri" pitchFamily="34" charset="0"/>
                        </a:rPr>
                        <a:t> levels under 8g/dl.</a:t>
                      </a:r>
                      <a:endParaRPr lang="en-US" sz="1700" dirty="0">
                        <a:effectLst/>
                        <a:latin typeface="Calibri" pitchFamily="34" charset="0"/>
                        <a:ea typeface="Times New Roman"/>
                      </a:endParaRPr>
                    </a:p>
                  </a:txBody>
                  <a:tcPr marL="65033" marR="65033" marT="0" marB="0"/>
                </a:tc>
                <a:tc>
                  <a:txBody>
                    <a:bodyPr/>
                    <a:lstStyle/>
                    <a:p>
                      <a:pPr marL="0" marR="0" algn="l">
                        <a:spcBef>
                          <a:spcPts val="200"/>
                        </a:spcBef>
                        <a:spcAft>
                          <a:spcPts val="200"/>
                        </a:spcAft>
                      </a:pPr>
                      <a:r>
                        <a:rPr lang="en-US" sz="1700" dirty="0" smtClean="0">
                          <a:effectLst/>
                          <a:latin typeface="Calibri" pitchFamily="34" charset="0"/>
                        </a:rPr>
                        <a:t>Finger prick</a:t>
                      </a:r>
                      <a:endParaRPr lang="en-US" sz="1700" dirty="0">
                        <a:effectLst/>
                        <a:latin typeface="Calibri" pitchFamily="34" charset="0"/>
                        <a:ea typeface="Times New Roman"/>
                      </a:endParaRPr>
                    </a:p>
                  </a:txBody>
                  <a:tcPr marL="65033" marR="65033" marT="0" marB="0"/>
                </a:tc>
              </a:tr>
              <a:tr h="1605621">
                <a:tc>
                  <a:txBody>
                    <a:bodyPr/>
                    <a:lstStyle/>
                    <a:p>
                      <a:pPr marL="114300" marR="0" indent="-114300" algn="just">
                        <a:spcBef>
                          <a:spcPts val="200"/>
                        </a:spcBef>
                        <a:spcAft>
                          <a:spcPts val="200"/>
                        </a:spcAft>
                      </a:pPr>
                      <a:r>
                        <a:rPr lang="en-US" sz="1500">
                          <a:effectLst/>
                        </a:rPr>
                        <a:t>2a</a:t>
                      </a:r>
                      <a:endParaRPr lang="en-US" sz="1500">
                        <a:effectLst/>
                        <a:latin typeface="Times New Roman"/>
                        <a:ea typeface="Times New Roman"/>
                      </a:endParaRPr>
                    </a:p>
                  </a:txBody>
                  <a:tcPr marL="65033" marR="65033" marT="0" marB="0"/>
                </a:tc>
                <a:tc>
                  <a:txBody>
                    <a:bodyPr/>
                    <a:lstStyle/>
                    <a:p>
                      <a:pPr marL="114300" marR="0" indent="-114300" algn="just">
                        <a:spcBef>
                          <a:spcPts val="200"/>
                        </a:spcBef>
                        <a:spcAft>
                          <a:spcPts val="200"/>
                        </a:spcAft>
                      </a:pPr>
                      <a:r>
                        <a:rPr lang="en-US" sz="1700" dirty="0" smtClean="0">
                          <a:effectLst/>
                          <a:latin typeface="Calibri" pitchFamily="34" charset="0"/>
                        </a:rPr>
                        <a:t>Malaria</a:t>
                      </a:r>
                      <a:endParaRPr lang="en-US" sz="1700" dirty="0">
                        <a:effectLst/>
                        <a:latin typeface="Calibri" pitchFamily="34" charset="0"/>
                        <a:ea typeface="Times New Roman"/>
                      </a:endParaRPr>
                    </a:p>
                  </a:txBody>
                  <a:tcPr marL="65033" marR="65033" marT="0" marB="0"/>
                </a:tc>
                <a:tc>
                  <a:txBody>
                    <a:bodyPr/>
                    <a:lstStyle/>
                    <a:p>
                      <a:pPr marL="0" marR="0" algn="l">
                        <a:spcBef>
                          <a:spcPts val="200"/>
                        </a:spcBef>
                        <a:spcAft>
                          <a:spcPts val="200"/>
                        </a:spcAft>
                      </a:pPr>
                      <a:r>
                        <a:rPr lang="en-US" sz="1700" dirty="0" smtClean="0">
                          <a:effectLst/>
                          <a:latin typeface="Calibri" pitchFamily="34" charset="0"/>
                        </a:rPr>
                        <a:t>6-59 months</a:t>
                      </a:r>
                      <a:endParaRPr lang="en-US" sz="1700" dirty="0" smtClean="0">
                        <a:effectLst/>
                        <a:latin typeface="Calibri" pitchFamily="34" charset="0"/>
                        <a:ea typeface="Times New Roman"/>
                      </a:endParaRPr>
                    </a:p>
                    <a:p>
                      <a:pPr marL="0" marR="0" algn="l">
                        <a:spcBef>
                          <a:spcPts val="200"/>
                        </a:spcBef>
                        <a:spcAft>
                          <a:spcPts val="200"/>
                        </a:spcAft>
                      </a:pPr>
                      <a:r>
                        <a:rPr lang="en-US" sz="1700" dirty="0">
                          <a:effectLst/>
                          <a:latin typeface="Calibri" pitchFamily="34" charset="0"/>
                        </a:rPr>
                        <a:t> </a:t>
                      </a:r>
                      <a:endParaRPr lang="en-US" sz="1700" dirty="0">
                        <a:effectLst/>
                        <a:latin typeface="Calibri" pitchFamily="34" charset="0"/>
                        <a:ea typeface="Times New Roman"/>
                      </a:endParaRPr>
                    </a:p>
                  </a:txBody>
                  <a:tcPr marL="65033" marR="65033" marT="0" marB="0"/>
                </a:tc>
                <a:tc>
                  <a:txBody>
                    <a:bodyPr/>
                    <a:lstStyle/>
                    <a:p>
                      <a:pPr marL="0" marR="0" algn="l">
                        <a:spcBef>
                          <a:spcPts val="200"/>
                        </a:spcBef>
                        <a:spcAft>
                          <a:spcPts val="200"/>
                        </a:spcAft>
                      </a:pPr>
                      <a:r>
                        <a:rPr lang="en-US" sz="1700" dirty="0" smtClean="0">
                          <a:effectLst/>
                          <a:latin typeface="Calibri" pitchFamily="34" charset="0"/>
                        </a:rPr>
                        <a:t>Rapid Diagnostic Test – </a:t>
                      </a:r>
                    </a:p>
                    <a:p>
                      <a:pPr marL="0" marR="0" algn="l">
                        <a:spcBef>
                          <a:spcPts val="200"/>
                        </a:spcBef>
                        <a:spcAft>
                          <a:spcPts val="200"/>
                        </a:spcAft>
                      </a:pPr>
                      <a:r>
                        <a:rPr lang="en-US" sz="1700" dirty="0" smtClean="0">
                          <a:effectLst/>
                          <a:latin typeface="Calibri" pitchFamily="34" charset="0"/>
                        </a:rPr>
                        <a:t>SD</a:t>
                      </a:r>
                      <a:r>
                        <a:rPr lang="en-US" sz="1700" baseline="0" dirty="0" smtClean="0">
                          <a:effectLst/>
                          <a:latin typeface="Calibri" pitchFamily="34" charset="0"/>
                        </a:rPr>
                        <a:t> </a:t>
                      </a:r>
                      <a:r>
                        <a:rPr lang="en-US" sz="1700" baseline="0" dirty="0" err="1" smtClean="0">
                          <a:effectLst/>
                          <a:latin typeface="Calibri" pitchFamily="34" charset="0"/>
                        </a:rPr>
                        <a:t>Bioline</a:t>
                      </a:r>
                      <a:r>
                        <a:rPr lang="en-US" sz="1700" baseline="0" dirty="0" smtClean="0">
                          <a:effectLst/>
                          <a:latin typeface="Calibri" pitchFamily="34" charset="0"/>
                        </a:rPr>
                        <a:t> Malaria Ag/</a:t>
                      </a:r>
                      <a:r>
                        <a:rPr lang="en-US" sz="1700" baseline="0" dirty="0" err="1" smtClean="0">
                          <a:effectLst/>
                          <a:latin typeface="Calibri" pitchFamily="34" charset="0"/>
                        </a:rPr>
                        <a:t>P.f</a:t>
                      </a:r>
                      <a:r>
                        <a:rPr lang="en-US" sz="1700" baseline="0" dirty="0" smtClean="0">
                          <a:effectLst/>
                          <a:latin typeface="Calibri" pitchFamily="34" charset="0"/>
                        </a:rPr>
                        <a:t>/Pan.  Results returned to parent/guardian.  Full course of antimalarial drug </a:t>
                      </a:r>
                      <a:r>
                        <a:rPr lang="en-US" sz="1700" baseline="0" dirty="0" err="1" smtClean="0">
                          <a:effectLst/>
                          <a:latin typeface="Calibri" pitchFamily="34" charset="0"/>
                        </a:rPr>
                        <a:t>ALu</a:t>
                      </a:r>
                      <a:r>
                        <a:rPr lang="en-US" sz="1700" baseline="0" dirty="0" smtClean="0">
                          <a:effectLst/>
                          <a:latin typeface="Calibri" pitchFamily="34" charset="0"/>
                        </a:rPr>
                        <a:t> (</a:t>
                      </a:r>
                      <a:r>
                        <a:rPr lang="en-US" sz="1700" baseline="0" dirty="0" err="1" smtClean="0">
                          <a:effectLst/>
                          <a:latin typeface="Calibri" pitchFamily="34" charset="0"/>
                        </a:rPr>
                        <a:t>Coartem</a:t>
                      </a:r>
                      <a:r>
                        <a:rPr lang="en-US" sz="1700" baseline="0" dirty="0" smtClean="0">
                          <a:effectLst/>
                          <a:latin typeface="Calibri" pitchFamily="34" charset="0"/>
                        </a:rPr>
                        <a:t>) given to children who tested positive for malaria with RDT. </a:t>
                      </a:r>
                      <a:endParaRPr lang="en-US" sz="1700" dirty="0" smtClean="0">
                        <a:effectLst/>
                        <a:latin typeface="Calibri" pitchFamily="34" charset="0"/>
                      </a:endParaRPr>
                    </a:p>
                  </a:txBody>
                  <a:tcPr marL="65033" marR="65033" marT="0" marB="0"/>
                </a:tc>
                <a:tc>
                  <a:txBody>
                    <a:bodyPr/>
                    <a:lstStyle/>
                    <a:p>
                      <a:pPr marL="0" marR="0" algn="l">
                        <a:spcBef>
                          <a:spcPts val="200"/>
                        </a:spcBef>
                        <a:spcAft>
                          <a:spcPts val="200"/>
                        </a:spcAft>
                      </a:pPr>
                      <a:r>
                        <a:rPr lang="en-US" sz="1700" dirty="0">
                          <a:effectLst/>
                          <a:latin typeface="Calibri" pitchFamily="34" charset="0"/>
                        </a:rPr>
                        <a:t>Finger </a:t>
                      </a:r>
                      <a:r>
                        <a:rPr lang="en-US" sz="1700">
                          <a:effectLst/>
                          <a:latin typeface="Calibri" pitchFamily="34" charset="0"/>
                        </a:rPr>
                        <a:t>prick </a:t>
                      </a:r>
                      <a:endParaRPr lang="en-US" sz="1700" dirty="0">
                        <a:effectLst/>
                        <a:latin typeface="Calibri" pitchFamily="34" charset="0"/>
                        <a:ea typeface="Times New Roman"/>
                      </a:endParaRPr>
                    </a:p>
                  </a:txBody>
                  <a:tcPr marL="65033" marR="65033" marT="0" marB="0"/>
                </a:tc>
              </a:tr>
              <a:tr h="1620927">
                <a:tc>
                  <a:txBody>
                    <a:bodyPr/>
                    <a:lstStyle/>
                    <a:p>
                      <a:pPr marL="114300" marR="0" indent="-114300" algn="just">
                        <a:spcBef>
                          <a:spcPts val="200"/>
                        </a:spcBef>
                        <a:spcAft>
                          <a:spcPts val="200"/>
                        </a:spcAft>
                      </a:pPr>
                      <a:r>
                        <a:rPr lang="en-US" sz="1500">
                          <a:effectLst/>
                        </a:rPr>
                        <a:t>2b</a:t>
                      </a:r>
                      <a:endParaRPr lang="en-US" sz="1500">
                        <a:effectLst/>
                        <a:latin typeface="Times New Roman"/>
                        <a:ea typeface="Times New Roman"/>
                      </a:endParaRPr>
                    </a:p>
                  </a:txBody>
                  <a:tcPr marL="65033" marR="65033" marT="0" marB="0"/>
                </a:tc>
                <a:tc>
                  <a:txBody>
                    <a:bodyPr/>
                    <a:lstStyle/>
                    <a:p>
                      <a:pPr marL="114300" marR="0" indent="-114300" algn="just">
                        <a:spcBef>
                          <a:spcPts val="200"/>
                        </a:spcBef>
                        <a:spcAft>
                          <a:spcPts val="200"/>
                        </a:spcAft>
                      </a:pPr>
                      <a:r>
                        <a:rPr lang="en-US" sz="1700" dirty="0" smtClean="0">
                          <a:effectLst/>
                          <a:latin typeface="Calibri" pitchFamily="34" charset="0"/>
                        </a:rPr>
                        <a:t>Malaria</a:t>
                      </a:r>
                      <a:endParaRPr lang="en-US" sz="1700" dirty="0">
                        <a:effectLst/>
                        <a:latin typeface="Calibri" pitchFamily="34" charset="0"/>
                        <a:ea typeface="Times New Roman"/>
                      </a:endParaRPr>
                    </a:p>
                  </a:txBody>
                  <a:tcPr marL="65033" marR="65033" marT="0" marB="0"/>
                </a:tc>
                <a:tc>
                  <a:txBody>
                    <a:bodyPr/>
                    <a:lstStyle/>
                    <a:p>
                      <a:pPr marL="0" marR="0" algn="l">
                        <a:spcBef>
                          <a:spcPts val="200"/>
                        </a:spcBef>
                        <a:spcAft>
                          <a:spcPts val="200"/>
                        </a:spcAft>
                      </a:pPr>
                      <a:r>
                        <a:rPr lang="en-US" sz="1700" dirty="0" smtClean="0">
                          <a:effectLst/>
                          <a:latin typeface="Calibri" pitchFamily="34" charset="0"/>
                        </a:rPr>
                        <a:t>6-59 months</a:t>
                      </a:r>
                      <a:endParaRPr lang="en-US" sz="1700" dirty="0">
                        <a:effectLst/>
                        <a:latin typeface="Calibri" pitchFamily="34" charset="0"/>
                        <a:ea typeface="Times New Roman"/>
                      </a:endParaRPr>
                    </a:p>
                  </a:txBody>
                  <a:tcPr marL="65033" marR="65033" marT="0" marB="0"/>
                </a:tc>
                <a:tc>
                  <a:txBody>
                    <a:bodyPr/>
                    <a:lstStyle/>
                    <a:p>
                      <a:pPr marL="0" marR="0" algn="l">
                        <a:spcBef>
                          <a:spcPts val="200"/>
                        </a:spcBef>
                        <a:spcAft>
                          <a:spcPts val="200"/>
                        </a:spcAft>
                      </a:pPr>
                      <a:r>
                        <a:rPr lang="en-US" sz="1700" dirty="0" smtClean="0">
                          <a:effectLst/>
                          <a:latin typeface="Calibri" pitchFamily="34" charset="0"/>
                        </a:rPr>
                        <a:t>Microscopy</a:t>
                      </a:r>
                    </a:p>
                    <a:p>
                      <a:pPr marL="0" marR="0" algn="l">
                        <a:spcBef>
                          <a:spcPts val="200"/>
                        </a:spcBef>
                        <a:spcAft>
                          <a:spcPts val="200"/>
                        </a:spcAft>
                      </a:pPr>
                      <a:r>
                        <a:rPr lang="en-US" sz="1700" baseline="0" dirty="0" smtClean="0">
                          <a:effectLst/>
                          <a:latin typeface="Calibri" pitchFamily="34" charset="0"/>
                        </a:rPr>
                        <a:t>Blood smears were dried and packed in field, transported to NBS headquarters for logging in, and then taken to </a:t>
                      </a:r>
                      <a:r>
                        <a:rPr lang="en-US" sz="1700" baseline="0" dirty="0" err="1" smtClean="0">
                          <a:effectLst/>
                          <a:latin typeface="Calibri" pitchFamily="34" charset="0"/>
                        </a:rPr>
                        <a:t>Ifakara</a:t>
                      </a:r>
                      <a:r>
                        <a:rPr lang="en-US" sz="1700" baseline="0" dirty="0" smtClean="0">
                          <a:effectLst/>
                          <a:latin typeface="Calibri" pitchFamily="34" charset="0"/>
                        </a:rPr>
                        <a:t> Health Institute – </a:t>
                      </a:r>
                      <a:r>
                        <a:rPr lang="en-US" sz="1700" baseline="0" dirty="0" err="1" smtClean="0">
                          <a:effectLst/>
                          <a:latin typeface="Calibri" pitchFamily="34" charset="0"/>
                        </a:rPr>
                        <a:t>Bagamoyo</a:t>
                      </a:r>
                      <a:r>
                        <a:rPr lang="en-US" sz="1700" baseline="0" dirty="0" smtClean="0">
                          <a:effectLst/>
                          <a:latin typeface="Calibri" pitchFamily="34" charset="0"/>
                        </a:rPr>
                        <a:t> site for microscopic reading.</a:t>
                      </a:r>
                      <a:endParaRPr lang="en-US" sz="1700" dirty="0">
                        <a:effectLst/>
                        <a:latin typeface="Calibri" pitchFamily="34" charset="0"/>
                        <a:ea typeface="Times New Roman"/>
                      </a:endParaRPr>
                    </a:p>
                  </a:txBody>
                  <a:tcPr marL="65033" marR="65033" marT="0" marB="0"/>
                </a:tc>
                <a:tc>
                  <a:txBody>
                    <a:bodyPr/>
                    <a:lstStyle/>
                    <a:p>
                      <a:pPr marL="0" marR="0" algn="l">
                        <a:spcBef>
                          <a:spcPts val="200"/>
                        </a:spcBef>
                        <a:spcAft>
                          <a:spcPts val="200"/>
                        </a:spcAft>
                      </a:pPr>
                      <a:r>
                        <a:rPr lang="en-US" sz="1700" dirty="0" smtClean="0">
                          <a:effectLst/>
                          <a:latin typeface="Calibri" pitchFamily="34" charset="0"/>
                        </a:rPr>
                        <a:t>Blood smear</a:t>
                      </a:r>
                      <a:endParaRPr lang="en-US" sz="1700" dirty="0">
                        <a:effectLst/>
                        <a:latin typeface="Calibri" pitchFamily="34" charset="0"/>
                        <a:ea typeface="Times New Roman"/>
                      </a:endParaRPr>
                    </a:p>
                  </a:txBody>
                  <a:tcPr marL="65033" marR="65033" marT="0" marB="0"/>
                </a:tc>
              </a:tr>
              <a:tr h="1141890">
                <a:tc>
                  <a:txBody>
                    <a:bodyPr/>
                    <a:lstStyle/>
                    <a:p>
                      <a:pPr marL="114300" marR="0" indent="-114300" algn="just">
                        <a:spcBef>
                          <a:spcPts val="200"/>
                        </a:spcBef>
                        <a:spcAft>
                          <a:spcPts val="200"/>
                        </a:spcAft>
                      </a:pPr>
                      <a:r>
                        <a:rPr lang="en-US" sz="1500" dirty="0" smtClean="0">
                          <a:effectLst/>
                        </a:rPr>
                        <a:t>3</a:t>
                      </a:r>
                      <a:endParaRPr lang="en-US" sz="1500" dirty="0">
                        <a:effectLst/>
                        <a:latin typeface="Times New Roman"/>
                        <a:ea typeface="Times New Roman"/>
                      </a:endParaRPr>
                    </a:p>
                  </a:txBody>
                  <a:tcPr marL="65033" marR="65033" marT="0" marB="0"/>
                </a:tc>
                <a:tc>
                  <a:txBody>
                    <a:bodyPr/>
                    <a:lstStyle/>
                    <a:p>
                      <a:pPr marL="114300" marR="0" indent="-114300" algn="just">
                        <a:spcBef>
                          <a:spcPts val="200"/>
                        </a:spcBef>
                        <a:spcAft>
                          <a:spcPts val="200"/>
                        </a:spcAft>
                      </a:pPr>
                      <a:r>
                        <a:rPr lang="en-US" sz="1700" dirty="0" smtClean="0">
                          <a:effectLst/>
                          <a:latin typeface="Calibri" pitchFamily="34" charset="0"/>
                        </a:rPr>
                        <a:t>HIV</a:t>
                      </a:r>
                      <a:endParaRPr lang="en-US" sz="1700" dirty="0">
                        <a:effectLst/>
                        <a:latin typeface="Calibri" pitchFamily="34" charset="0"/>
                        <a:ea typeface="Times New Roman"/>
                      </a:endParaRPr>
                    </a:p>
                  </a:txBody>
                  <a:tcPr marL="65033" marR="65033" marT="0" marB="0"/>
                </a:tc>
                <a:tc>
                  <a:txBody>
                    <a:bodyPr/>
                    <a:lstStyle/>
                    <a:p>
                      <a:pPr marL="0" marR="0" algn="l">
                        <a:spcBef>
                          <a:spcPts val="200"/>
                        </a:spcBef>
                        <a:spcAft>
                          <a:spcPts val="200"/>
                        </a:spcAft>
                      </a:pPr>
                      <a:r>
                        <a:rPr lang="en-US" sz="1700" dirty="0" smtClean="0">
                          <a:effectLst/>
                          <a:latin typeface="Calibri" pitchFamily="34" charset="0"/>
                        </a:rPr>
                        <a:t>15-49 </a:t>
                      </a:r>
                      <a:r>
                        <a:rPr lang="en-US" sz="1700" dirty="0" err="1">
                          <a:effectLst/>
                          <a:latin typeface="Calibri" pitchFamily="34" charset="0"/>
                        </a:rPr>
                        <a:t>yrs</a:t>
                      </a:r>
                      <a:r>
                        <a:rPr lang="en-US" sz="1700" dirty="0">
                          <a:effectLst/>
                          <a:latin typeface="Calibri" pitchFamily="34" charset="0"/>
                        </a:rPr>
                        <a:t>  </a:t>
                      </a:r>
                      <a:endParaRPr lang="en-US" sz="1700" dirty="0">
                        <a:effectLst/>
                        <a:latin typeface="Calibri" pitchFamily="34" charset="0"/>
                        <a:ea typeface="Times New Roman"/>
                      </a:endParaRPr>
                    </a:p>
                  </a:txBody>
                  <a:tcPr marL="65033" marR="65033" marT="0" marB="0"/>
                </a:tc>
                <a:tc>
                  <a:txBody>
                    <a:bodyPr/>
                    <a:lstStyle/>
                    <a:p>
                      <a:pPr marL="3175" marR="0" indent="-3175" algn="l">
                        <a:spcBef>
                          <a:spcPts val="200"/>
                        </a:spcBef>
                        <a:spcAft>
                          <a:spcPts val="200"/>
                        </a:spcAft>
                        <a:tabLst>
                          <a:tab pos="1733550" algn="l"/>
                        </a:tabLst>
                      </a:pPr>
                      <a:r>
                        <a:rPr lang="en-US" sz="1700" dirty="0" smtClean="0">
                          <a:effectLst/>
                          <a:latin typeface="Calibri" pitchFamily="34" charset="0"/>
                        </a:rPr>
                        <a:t>Three</a:t>
                      </a:r>
                      <a:r>
                        <a:rPr lang="en-US" sz="1700" baseline="0" dirty="0" smtClean="0">
                          <a:effectLst/>
                          <a:latin typeface="Calibri" pitchFamily="34" charset="0"/>
                        </a:rPr>
                        <a:t> to f</a:t>
                      </a:r>
                      <a:r>
                        <a:rPr lang="en-US" sz="1700" dirty="0" smtClean="0">
                          <a:effectLst/>
                          <a:latin typeface="Calibri" pitchFamily="34" charset="0"/>
                        </a:rPr>
                        <a:t>ive blood spots from</a:t>
                      </a:r>
                      <a:r>
                        <a:rPr lang="en-US" sz="1700" baseline="0" dirty="0" smtClean="0">
                          <a:effectLst/>
                          <a:latin typeface="Calibri" pitchFamily="34" charset="0"/>
                        </a:rPr>
                        <a:t> a finger prick collected on paper.</a:t>
                      </a:r>
                      <a:br>
                        <a:rPr lang="en-US" sz="1700" baseline="0" dirty="0" smtClean="0">
                          <a:effectLst/>
                          <a:latin typeface="Calibri" pitchFamily="34" charset="0"/>
                        </a:rPr>
                      </a:br>
                      <a:r>
                        <a:rPr lang="en-US" sz="1700" baseline="0" dirty="0" smtClean="0">
                          <a:effectLst/>
                          <a:latin typeface="Calibri" pitchFamily="34" charset="0"/>
                        </a:rPr>
                        <a:t>Lab testing at </a:t>
                      </a:r>
                      <a:r>
                        <a:rPr lang="en-US" sz="1700" baseline="0" dirty="0" err="1" smtClean="0">
                          <a:effectLst/>
                          <a:latin typeface="Calibri" pitchFamily="34" charset="0"/>
                        </a:rPr>
                        <a:t>Muhimbili</a:t>
                      </a:r>
                      <a:r>
                        <a:rPr lang="en-US" sz="1700" baseline="0" dirty="0" smtClean="0">
                          <a:effectLst/>
                          <a:latin typeface="Calibri" pitchFamily="34" charset="0"/>
                        </a:rPr>
                        <a:t> University of Health and Allied Sciences.</a:t>
                      </a:r>
                      <a:endParaRPr lang="en-US" sz="1700" dirty="0">
                        <a:effectLst/>
                        <a:latin typeface="Calibri" pitchFamily="34" charset="0"/>
                        <a:ea typeface="Times New Roman"/>
                      </a:endParaRPr>
                    </a:p>
                  </a:txBody>
                  <a:tcPr marL="65033" marR="65033" marT="0" marB="0"/>
                </a:tc>
                <a:tc>
                  <a:txBody>
                    <a:bodyPr/>
                    <a:lstStyle/>
                    <a:p>
                      <a:pPr marL="3175" marR="0" indent="-3175" algn="l">
                        <a:spcBef>
                          <a:spcPts val="200"/>
                        </a:spcBef>
                        <a:spcAft>
                          <a:spcPts val="200"/>
                        </a:spcAft>
                      </a:pPr>
                      <a:r>
                        <a:rPr lang="en-US" sz="1700" dirty="0" smtClean="0">
                          <a:effectLst/>
                          <a:latin typeface="Calibri" pitchFamily="34" charset="0"/>
                        </a:rPr>
                        <a:t>Finger prick</a:t>
                      </a:r>
                      <a:endParaRPr lang="en-US" sz="1700" dirty="0">
                        <a:effectLst/>
                        <a:latin typeface="Calibri" pitchFamily="34" charset="0"/>
                        <a:ea typeface="Times New Roman"/>
                      </a:endParaRPr>
                    </a:p>
                  </a:txBody>
                  <a:tcPr marL="65033" marR="65033" marT="0" marB="0"/>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762000" y="152400"/>
            <a:ext cx="7620000" cy="1143000"/>
          </a:xfrm>
        </p:spPr>
        <p:txBody>
          <a:bodyPr/>
          <a:lstStyle/>
          <a:p>
            <a:pPr eaLnBrk="1" hangingPunct="1">
              <a:lnSpc>
                <a:spcPct val="80000"/>
              </a:lnSpc>
              <a:defRPr/>
            </a:pPr>
            <a:r>
              <a:rPr lang="en-US" sz="5400" dirty="0" smtClean="0">
                <a:solidFill>
                  <a:srgbClr val="000066"/>
                </a:solidFill>
                <a:latin typeface="Esprit Book" pitchFamily="18" charset="0"/>
              </a:rPr>
              <a:t>   </a:t>
            </a:r>
            <a:br>
              <a:rPr lang="en-US" sz="5400" dirty="0" smtClean="0">
                <a:solidFill>
                  <a:srgbClr val="000066"/>
                </a:solidFill>
                <a:latin typeface="Esprit Book" pitchFamily="18" charset="0"/>
              </a:rPr>
            </a:br>
            <a:r>
              <a:rPr lang="en-US" sz="4000" dirty="0" smtClean="0"/>
              <a:t>Results of the household </a:t>
            </a:r>
            <a:br>
              <a:rPr lang="en-US" sz="4000" dirty="0" smtClean="0"/>
            </a:br>
            <a:r>
              <a:rPr lang="en-US" sz="4000" dirty="0" smtClean="0"/>
              <a:t>and individual interviews </a:t>
            </a:r>
            <a:r>
              <a:rPr lang="en-GB" sz="4800" dirty="0" smtClean="0">
                <a:effectLst>
                  <a:outerShdw blurRad="38100" dist="38100" dir="2700000" algn="tl">
                    <a:srgbClr val="000000"/>
                  </a:outerShdw>
                </a:effectLst>
              </a:rPr>
              <a:t/>
            </a:r>
            <a:br>
              <a:rPr lang="en-GB" sz="4800" dirty="0" smtClean="0">
                <a:effectLst>
                  <a:outerShdw blurRad="38100" dist="38100" dir="2700000" algn="tl">
                    <a:srgbClr val="000000"/>
                  </a:outerShdw>
                </a:effectLst>
              </a:rPr>
            </a:br>
            <a:endParaRPr lang="en-US" sz="4800" dirty="0" smtClean="0">
              <a:effectLst>
                <a:outerShdw blurRad="38100" dist="38100" dir="2700000" algn="tl">
                  <a:srgbClr val="000000"/>
                </a:outerShdw>
              </a:effectLst>
            </a:endParaRPr>
          </a:p>
        </p:txBody>
      </p:sp>
      <p:sp>
        <p:nvSpPr>
          <p:cNvPr id="16387" name="Text Box 3"/>
          <p:cNvSpPr txBox="1">
            <a:spLocks noChangeArrowheads="1"/>
          </p:cNvSpPr>
          <p:nvPr/>
        </p:nvSpPr>
        <p:spPr bwMode="auto">
          <a:xfrm>
            <a:off x="1219200" y="1524000"/>
            <a:ext cx="4179888" cy="522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nSpc>
                <a:spcPct val="40000"/>
              </a:lnSpc>
            </a:pPr>
            <a:endParaRPr lang="en-GB" sz="2400" b="1">
              <a:solidFill>
                <a:srgbClr val="000066"/>
              </a:solidFill>
              <a:latin typeface="Times New Roman" pitchFamily="18" charset="0"/>
            </a:endParaRPr>
          </a:p>
          <a:p>
            <a:endParaRPr lang="en-GB" sz="2400" b="1">
              <a:solidFill>
                <a:srgbClr val="000066"/>
              </a:solidFill>
              <a:latin typeface="Times New Roman" pitchFamily="18" charset="0"/>
            </a:endParaRPr>
          </a:p>
          <a:p>
            <a:endParaRPr lang="en-US" sz="2400" b="1">
              <a:solidFill>
                <a:srgbClr val="000066"/>
              </a:solidFill>
              <a:latin typeface="Times New Roman" pitchFamily="18" charset="0"/>
            </a:endParaRPr>
          </a:p>
          <a:p>
            <a:endParaRPr lang="en-US" sz="2400" b="1">
              <a:solidFill>
                <a:srgbClr val="000066"/>
              </a:solidFill>
              <a:latin typeface="Times New Roman" pitchFamily="18" charset="0"/>
            </a:endParaRPr>
          </a:p>
          <a:p>
            <a:endParaRPr lang="en-US" sz="2400" b="1">
              <a:solidFill>
                <a:srgbClr val="000066"/>
              </a:solidFill>
              <a:latin typeface="Times New Roman" pitchFamily="18" charset="0"/>
            </a:endParaRPr>
          </a:p>
          <a:p>
            <a:endParaRPr lang="en-GB" sz="2400" b="1">
              <a:solidFill>
                <a:srgbClr val="000066"/>
              </a:solidFill>
              <a:latin typeface="Times New Roman" pitchFamily="18" charset="0"/>
            </a:endParaRPr>
          </a:p>
          <a:p>
            <a:endParaRPr lang="en-US" sz="2400" b="1">
              <a:solidFill>
                <a:srgbClr val="000066"/>
              </a:solidFill>
              <a:latin typeface="Times New Roman" pitchFamily="18" charset="0"/>
            </a:endParaRPr>
          </a:p>
          <a:p>
            <a:endParaRPr lang="en-US" sz="2400" b="1">
              <a:solidFill>
                <a:srgbClr val="000066"/>
              </a:solidFill>
              <a:latin typeface="Times New Roman" pitchFamily="18" charset="0"/>
            </a:endParaRPr>
          </a:p>
          <a:p>
            <a:endParaRPr lang="en-US" sz="2400" b="1">
              <a:solidFill>
                <a:srgbClr val="000066"/>
              </a:solidFill>
              <a:latin typeface="Times New Roman" pitchFamily="18" charset="0"/>
            </a:endParaRPr>
          </a:p>
          <a:p>
            <a:endParaRPr lang="en-US" sz="2400" b="1">
              <a:solidFill>
                <a:srgbClr val="000066"/>
              </a:solidFill>
              <a:latin typeface="Times New Roman" pitchFamily="18" charset="0"/>
            </a:endParaRPr>
          </a:p>
          <a:p>
            <a:endParaRPr lang="en-US" sz="2400" b="1">
              <a:solidFill>
                <a:srgbClr val="000066"/>
              </a:solidFill>
              <a:latin typeface="Times New Roman" pitchFamily="18" charset="0"/>
            </a:endParaRPr>
          </a:p>
          <a:p>
            <a:endParaRPr lang="en-US" sz="2400" b="1">
              <a:solidFill>
                <a:srgbClr val="000066"/>
              </a:solidFill>
              <a:latin typeface="Times New Roman" pitchFamily="18" charset="0"/>
            </a:endParaRPr>
          </a:p>
          <a:p>
            <a:endParaRPr lang="en-GB" sz="2400" b="1">
              <a:solidFill>
                <a:srgbClr val="000066"/>
              </a:solidFill>
              <a:latin typeface="Times New Roman" pitchFamily="18" charset="0"/>
            </a:endParaRPr>
          </a:p>
          <a:p>
            <a:pPr>
              <a:lnSpc>
                <a:spcPct val="90000"/>
              </a:lnSpc>
            </a:pPr>
            <a:endParaRPr lang="en-GB" sz="2400" b="1">
              <a:solidFill>
                <a:srgbClr val="000066"/>
              </a:solidFill>
              <a:latin typeface="Times New Roman" pitchFamily="18" charset="0"/>
            </a:endParaRPr>
          </a:p>
          <a:p>
            <a:endParaRPr lang="en-GB" b="1">
              <a:solidFill>
                <a:srgbClr val="000066"/>
              </a:solidFill>
              <a:latin typeface="Times New Roman" pitchFamily="18" charset="0"/>
            </a:endParaRPr>
          </a:p>
        </p:txBody>
      </p:sp>
      <p:grpSp>
        <p:nvGrpSpPr>
          <p:cNvPr id="16388" name="Group 5"/>
          <p:cNvGrpSpPr>
            <a:grpSpLocks/>
          </p:cNvGrpSpPr>
          <p:nvPr/>
        </p:nvGrpSpPr>
        <p:grpSpPr bwMode="auto">
          <a:xfrm>
            <a:off x="1295400" y="1508125"/>
            <a:ext cx="6075363" cy="2122488"/>
            <a:chOff x="1392" y="963"/>
            <a:chExt cx="3827" cy="1826"/>
          </a:xfrm>
        </p:grpSpPr>
        <p:sp>
          <p:nvSpPr>
            <p:cNvPr id="16396" name="Text Box 6"/>
            <p:cNvSpPr txBox="1">
              <a:spLocks noChangeArrowheads="1"/>
            </p:cNvSpPr>
            <p:nvPr/>
          </p:nvSpPr>
          <p:spPr bwMode="auto">
            <a:xfrm>
              <a:off x="1392" y="1007"/>
              <a:ext cx="2536" cy="1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nSpc>
                  <a:spcPct val="80000"/>
                </a:lnSpc>
              </a:pPr>
              <a:r>
                <a:rPr lang="en-US" sz="2400" b="1">
                  <a:latin typeface="Calibri" pitchFamily="34" charset="0"/>
                </a:rPr>
                <a:t>Households Selected</a:t>
              </a:r>
            </a:p>
            <a:p>
              <a:pPr>
                <a:lnSpc>
                  <a:spcPct val="90000"/>
                </a:lnSpc>
              </a:pPr>
              <a:r>
                <a:rPr lang="en-US" sz="2400" b="1">
                  <a:latin typeface="Calibri" pitchFamily="34" charset="0"/>
                </a:rPr>
                <a:t>Households Occupied</a:t>
              </a:r>
              <a:endParaRPr lang="en-GB" sz="2400" b="1">
                <a:latin typeface="Calibri" pitchFamily="34" charset="0"/>
              </a:endParaRPr>
            </a:p>
            <a:p>
              <a:pPr>
                <a:lnSpc>
                  <a:spcPct val="90000"/>
                </a:lnSpc>
              </a:pPr>
              <a:r>
                <a:rPr lang="en-GB" sz="2400" b="1">
                  <a:latin typeface="Calibri" pitchFamily="34" charset="0"/>
                </a:rPr>
                <a:t>Households Interviewed</a:t>
              </a:r>
            </a:p>
            <a:p>
              <a:pPr>
                <a:lnSpc>
                  <a:spcPct val="70000"/>
                </a:lnSpc>
              </a:pPr>
              <a:endParaRPr lang="en-GB" sz="2400" b="1"/>
            </a:p>
            <a:p>
              <a:pPr>
                <a:lnSpc>
                  <a:spcPct val="80000"/>
                </a:lnSpc>
              </a:pPr>
              <a:r>
                <a:rPr lang="en-GB" sz="2400" b="1"/>
                <a:t> 	</a:t>
              </a:r>
              <a:r>
                <a:rPr lang="en-GB" sz="2400" b="1">
                  <a:solidFill>
                    <a:schemeClr val="tx2"/>
                  </a:solidFill>
                  <a:latin typeface="Calibri" pitchFamily="34" charset="0"/>
                </a:rPr>
                <a:t>Response </a:t>
              </a:r>
              <a:r>
                <a:rPr lang="en-US" sz="2400" b="1">
                  <a:solidFill>
                    <a:schemeClr val="tx2"/>
                  </a:solidFill>
                  <a:latin typeface="Calibri" pitchFamily="34" charset="0"/>
                </a:rPr>
                <a:t>r</a:t>
              </a:r>
              <a:r>
                <a:rPr lang="en-GB" sz="2400" b="1">
                  <a:solidFill>
                    <a:schemeClr val="tx2"/>
                  </a:solidFill>
                  <a:latin typeface="Calibri" pitchFamily="34" charset="0"/>
                </a:rPr>
                <a:t>ate (%)</a:t>
              </a:r>
            </a:p>
          </p:txBody>
        </p:sp>
        <p:sp>
          <p:nvSpPr>
            <p:cNvPr id="16397" name="Text Box 7"/>
            <p:cNvSpPr txBox="1">
              <a:spLocks noChangeArrowheads="1"/>
            </p:cNvSpPr>
            <p:nvPr/>
          </p:nvSpPr>
          <p:spPr bwMode="auto">
            <a:xfrm>
              <a:off x="4509" y="963"/>
              <a:ext cx="710" cy="1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nSpc>
                  <a:spcPct val="90000"/>
                </a:lnSpc>
              </a:pPr>
              <a:r>
                <a:rPr lang="en-US" sz="2400" b="1"/>
                <a:t> </a:t>
              </a:r>
              <a:r>
                <a:rPr lang="en-US" sz="2400" b="1">
                  <a:latin typeface="Calibri" pitchFamily="34" charset="0"/>
                </a:rPr>
                <a:t>10,496</a:t>
              </a:r>
            </a:p>
            <a:p>
              <a:pPr>
                <a:lnSpc>
                  <a:spcPct val="90000"/>
                </a:lnSpc>
              </a:pPr>
              <a:r>
                <a:rPr lang="en-US" sz="2400" b="1">
                  <a:latin typeface="Calibri" pitchFamily="34" charset="0"/>
                </a:rPr>
                <a:t> 10,226</a:t>
              </a:r>
            </a:p>
            <a:p>
              <a:pPr>
                <a:lnSpc>
                  <a:spcPct val="90000"/>
                </a:lnSpc>
              </a:pPr>
              <a:r>
                <a:rPr lang="en-US" sz="2400" b="1">
                  <a:latin typeface="Calibri" pitchFamily="34" charset="0"/>
                </a:rPr>
                <a:t> 10,040</a:t>
              </a:r>
            </a:p>
            <a:p>
              <a:pPr>
                <a:lnSpc>
                  <a:spcPct val="90000"/>
                </a:lnSpc>
              </a:pPr>
              <a:endParaRPr lang="en-US" sz="2400" b="1"/>
            </a:p>
            <a:p>
              <a:pPr>
                <a:lnSpc>
                  <a:spcPct val="90000"/>
                </a:lnSpc>
              </a:pPr>
              <a:r>
                <a:rPr lang="en-US" sz="2400" b="1">
                  <a:solidFill>
                    <a:schemeClr val="tx2"/>
                  </a:solidFill>
                </a:rPr>
                <a:t>  </a:t>
              </a:r>
              <a:r>
                <a:rPr lang="en-US" sz="2400" b="1">
                  <a:solidFill>
                    <a:schemeClr val="tx2"/>
                  </a:solidFill>
                  <a:latin typeface="Calibri" pitchFamily="34" charset="0"/>
                </a:rPr>
                <a:t>98%</a:t>
              </a:r>
            </a:p>
            <a:p>
              <a:endParaRPr lang="en-US" sz="2400">
                <a:solidFill>
                  <a:srgbClr val="FF6600"/>
                </a:solidFill>
              </a:endParaRPr>
            </a:p>
          </p:txBody>
        </p:sp>
      </p:grpSp>
      <p:grpSp>
        <p:nvGrpSpPr>
          <p:cNvPr id="16389" name="Group 8"/>
          <p:cNvGrpSpPr>
            <a:grpSpLocks/>
          </p:cNvGrpSpPr>
          <p:nvPr/>
        </p:nvGrpSpPr>
        <p:grpSpPr bwMode="auto">
          <a:xfrm>
            <a:off x="1371600" y="3165475"/>
            <a:ext cx="5973763" cy="1312863"/>
            <a:chOff x="1392" y="2186"/>
            <a:chExt cx="3763" cy="689"/>
          </a:xfrm>
        </p:grpSpPr>
        <p:sp>
          <p:nvSpPr>
            <p:cNvPr id="16394" name="Text Box 9"/>
            <p:cNvSpPr txBox="1">
              <a:spLocks noChangeArrowheads="1"/>
            </p:cNvSpPr>
            <p:nvPr/>
          </p:nvSpPr>
          <p:spPr bwMode="auto">
            <a:xfrm>
              <a:off x="1392" y="2226"/>
              <a:ext cx="2443" cy="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nSpc>
                  <a:spcPct val="80000"/>
                </a:lnSpc>
              </a:pPr>
              <a:r>
                <a:rPr lang="en-GB" sz="2400" b="1">
                  <a:latin typeface="Calibri" pitchFamily="34" charset="0"/>
                </a:rPr>
                <a:t>Eligible Women</a:t>
              </a:r>
            </a:p>
            <a:p>
              <a:pPr>
                <a:lnSpc>
                  <a:spcPct val="80000"/>
                </a:lnSpc>
              </a:pPr>
              <a:r>
                <a:rPr lang="en-GB" sz="2400" b="1">
                  <a:latin typeface="Calibri" pitchFamily="34" charset="0"/>
                </a:rPr>
                <a:t>Women Interviewed</a:t>
              </a:r>
              <a:r>
                <a:rPr lang="en-GB" sz="2400" b="1"/>
                <a:t>		</a:t>
              </a:r>
            </a:p>
            <a:p>
              <a:pPr>
                <a:lnSpc>
                  <a:spcPct val="70000"/>
                </a:lnSpc>
              </a:pPr>
              <a:endParaRPr lang="en-GB" sz="2400" b="1">
                <a:latin typeface="Calibri" pitchFamily="34" charset="0"/>
              </a:endParaRPr>
            </a:p>
            <a:p>
              <a:pPr>
                <a:lnSpc>
                  <a:spcPct val="80000"/>
                </a:lnSpc>
              </a:pPr>
              <a:r>
                <a:rPr lang="en-GB" sz="2400" b="1">
                  <a:latin typeface="Calibri" pitchFamily="34" charset="0"/>
                </a:rPr>
                <a:t>  	</a:t>
              </a:r>
              <a:r>
                <a:rPr lang="en-GB" sz="2400" b="1">
                  <a:solidFill>
                    <a:schemeClr val="tx2"/>
                  </a:solidFill>
                  <a:latin typeface="Calibri" pitchFamily="34" charset="0"/>
                </a:rPr>
                <a:t>Response </a:t>
              </a:r>
              <a:r>
                <a:rPr lang="en-US" sz="2400" b="1">
                  <a:solidFill>
                    <a:schemeClr val="tx2"/>
                  </a:solidFill>
                  <a:latin typeface="Calibri" pitchFamily="34" charset="0"/>
                </a:rPr>
                <a:t>r</a:t>
              </a:r>
              <a:r>
                <a:rPr lang="en-GB" sz="2400" b="1">
                  <a:solidFill>
                    <a:schemeClr val="tx2"/>
                  </a:solidFill>
                  <a:latin typeface="Calibri" pitchFamily="34" charset="0"/>
                </a:rPr>
                <a:t>ate (%)</a:t>
              </a:r>
            </a:p>
          </p:txBody>
        </p:sp>
        <p:sp>
          <p:nvSpPr>
            <p:cNvPr id="16395" name="Text Box 10"/>
            <p:cNvSpPr txBox="1">
              <a:spLocks noChangeArrowheads="1"/>
            </p:cNvSpPr>
            <p:nvPr/>
          </p:nvSpPr>
          <p:spPr bwMode="auto">
            <a:xfrm>
              <a:off x="4368" y="2186"/>
              <a:ext cx="787" cy="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sz="2400" b="1"/>
                <a:t>  </a:t>
              </a:r>
              <a:r>
                <a:rPr lang="en-US" sz="2400" b="1">
                  <a:latin typeface="Calibri" pitchFamily="34" charset="0"/>
                </a:rPr>
                <a:t>11,423</a:t>
              </a:r>
            </a:p>
            <a:p>
              <a:r>
                <a:rPr lang="en-US" sz="2400" b="1">
                  <a:latin typeface="Calibri" pitchFamily="34" charset="0"/>
                </a:rPr>
                <a:t>   10,967</a:t>
              </a:r>
              <a:endParaRPr lang="en-GB" sz="2400" b="1">
                <a:latin typeface="Calibri" pitchFamily="34" charset="0"/>
              </a:endParaRPr>
            </a:p>
            <a:p>
              <a:pPr>
                <a:lnSpc>
                  <a:spcPct val="130000"/>
                </a:lnSpc>
              </a:pPr>
              <a:r>
                <a:rPr lang="en-US" sz="2400" b="1">
                  <a:solidFill>
                    <a:schemeClr val="tx2"/>
                  </a:solidFill>
                  <a:latin typeface="Calibri" pitchFamily="34" charset="0"/>
                </a:rPr>
                <a:t>     96%</a:t>
              </a:r>
            </a:p>
          </p:txBody>
        </p:sp>
      </p:grpSp>
      <p:grpSp>
        <p:nvGrpSpPr>
          <p:cNvPr id="16390" name="Group 11"/>
          <p:cNvGrpSpPr>
            <a:grpSpLocks/>
          </p:cNvGrpSpPr>
          <p:nvPr/>
        </p:nvGrpSpPr>
        <p:grpSpPr bwMode="auto">
          <a:xfrm>
            <a:off x="1447800" y="4740275"/>
            <a:ext cx="5922963" cy="1566863"/>
            <a:chOff x="1392" y="3379"/>
            <a:chExt cx="3731" cy="811"/>
          </a:xfrm>
        </p:grpSpPr>
        <p:sp>
          <p:nvSpPr>
            <p:cNvPr id="16392" name="Text Box 12"/>
            <p:cNvSpPr txBox="1">
              <a:spLocks noChangeArrowheads="1"/>
            </p:cNvSpPr>
            <p:nvPr/>
          </p:nvSpPr>
          <p:spPr bwMode="auto">
            <a:xfrm>
              <a:off x="1392" y="3379"/>
              <a:ext cx="2139" cy="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nSpc>
                  <a:spcPct val="80000"/>
                </a:lnSpc>
              </a:pPr>
              <a:r>
                <a:rPr lang="en-GB" sz="2400" b="1">
                  <a:latin typeface="Calibri" pitchFamily="34" charset="0"/>
                </a:rPr>
                <a:t>Eligible Men</a:t>
              </a:r>
            </a:p>
            <a:p>
              <a:pPr>
                <a:lnSpc>
                  <a:spcPct val="80000"/>
                </a:lnSpc>
              </a:pPr>
              <a:r>
                <a:rPr lang="en-GB" sz="2400" b="1">
                  <a:latin typeface="Calibri" pitchFamily="34" charset="0"/>
                </a:rPr>
                <a:t>Men Interviewed</a:t>
              </a:r>
            </a:p>
            <a:p>
              <a:pPr>
                <a:lnSpc>
                  <a:spcPct val="80000"/>
                </a:lnSpc>
              </a:pPr>
              <a:endParaRPr lang="en-GB" sz="2400" b="1">
                <a:latin typeface="Calibri" pitchFamily="34" charset="0"/>
              </a:endParaRPr>
            </a:p>
            <a:p>
              <a:pPr>
                <a:lnSpc>
                  <a:spcPct val="50000"/>
                </a:lnSpc>
              </a:pPr>
              <a:r>
                <a:rPr lang="en-GB" sz="2400" b="1">
                  <a:solidFill>
                    <a:schemeClr val="tx2"/>
                  </a:solidFill>
                  <a:latin typeface="Calibri" pitchFamily="34" charset="0"/>
                </a:rPr>
                <a:t>  	Response rate (%)</a:t>
              </a:r>
            </a:p>
          </p:txBody>
        </p:sp>
        <p:sp>
          <p:nvSpPr>
            <p:cNvPr id="16393" name="Text Box 13"/>
            <p:cNvSpPr txBox="1">
              <a:spLocks noChangeArrowheads="1"/>
            </p:cNvSpPr>
            <p:nvPr/>
          </p:nvSpPr>
          <p:spPr bwMode="auto">
            <a:xfrm>
              <a:off x="4564" y="3396"/>
              <a:ext cx="559" cy="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nSpc>
                  <a:spcPct val="90000"/>
                </a:lnSpc>
              </a:pPr>
              <a:r>
                <a:rPr lang="en-US" sz="2400" b="1">
                  <a:latin typeface="Calibri" pitchFamily="34" charset="0"/>
                </a:rPr>
                <a:t>9,388</a:t>
              </a:r>
            </a:p>
            <a:p>
              <a:r>
                <a:rPr lang="en-US" sz="2400" b="1">
                  <a:latin typeface="Calibri" pitchFamily="34" charset="0"/>
                </a:rPr>
                <a:t>8,352</a:t>
              </a:r>
            </a:p>
            <a:p>
              <a:r>
                <a:rPr lang="en-US" sz="2400" b="1"/>
                <a:t> </a:t>
              </a:r>
              <a:r>
                <a:rPr lang="en-US" sz="2400" b="1">
                  <a:solidFill>
                    <a:schemeClr val="tx2"/>
                  </a:solidFill>
                  <a:latin typeface="Calibri" pitchFamily="34" charset="0"/>
                </a:rPr>
                <a:t>89%</a:t>
              </a:r>
              <a:endParaRPr lang="en-GB" sz="2400" b="1">
                <a:solidFill>
                  <a:schemeClr val="tx2"/>
                </a:solidFill>
                <a:latin typeface="Calibri" pitchFamily="34" charset="0"/>
              </a:endParaRPr>
            </a:p>
            <a:p>
              <a:endParaRPr lang="en-US" sz="2400"/>
            </a:p>
          </p:txBody>
        </p:sp>
      </p:grpSp>
      <p:sp>
        <p:nvSpPr>
          <p:cNvPr id="16391" name="TextBox 12"/>
          <p:cNvSpPr txBox="1">
            <a:spLocks noChangeArrowheads="1"/>
          </p:cNvSpPr>
          <p:nvPr/>
        </p:nvSpPr>
        <p:spPr bwMode="auto">
          <a:xfrm>
            <a:off x="-15875" y="6242050"/>
            <a:ext cx="917575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700">
                <a:latin typeface="Calibri" pitchFamily="34" charset="0"/>
              </a:rPr>
              <a:t>Connect with us:</a:t>
            </a:r>
          </a:p>
          <a:p>
            <a:pPr eaLnBrk="1" hangingPunct="1"/>
            <a:r>
              <a:rPr lang="en-US" sz="1700">
                <a:solidFill>
                  <a:srgbClr val="0070C0"/>
                </a:solidFill>
                <a:latin typeface="Calibri" pitchFamily="34" charset="0"/>
                <a:hlinkClick r:id="rId3"/>
              </a:rPr>
              <a:t>www.measuredhs.com</a:t>
            </a:r>
            <a:r>
              <a:rPr lang="en-US" sz="1700">
                <a:latin typeface="Calibri" pitchFamily="34" charset="0"/>
              </a:rPr>
              <a:t> </a:t>
            </a:r>
            <a:r>
              <a:rPr lang="en-US" sz="1700">
                <a:solidFill>
                  <a:srgbClr val="0070C0"/>
                </a:solidFill>
                <a:latin typeface="Calibri" pitchFamily="34" charset="0"/>
                <a:hlinkClick r:id="rId4"/>
              </a:rPr>
              <a:t>www.statcompiler.com</a:t>
            </a:r>
            <a:r>
              <a:rPr lang="en-US" sz="1700">
                <a:latin typeface="Calibri" pitchFamily="34" charset="0"/>
              </a:rPr>
              <a:t> </a:t>
            </a:r>
            <a:r>
              <a:rPr lang="en-US" sz="1700">
                <a:latin typeface="Calibri" pitchFamily="34" charset="0"/>
                <a:hlinkClick r:id="rId5"/>
              </a:rPr>
              <a:t>www.facebook.com/MEASUREDHS</a:t>
            </a:r>
            <a:r>
              <a:rPr lang="en-US" sz="1700">
                <a:latin typeface="Calibri" pitchFamily="34" charset="0"/>
              </a:rPr>
              <a:t> @MEASUREDHS</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19"/>
          <p:cNvSpPr txBox="1">
            <a:spLocks noChangeArrowheads="1"/>
          </p:cNvSpPr>
          <p:nvPr/>
        </p:nvSpPr>
        <p:spPr bwMode="auto">
          <a:xfrm>
            <a:off x="381000" y="381000"/>
            <a:ext cx="8382000" cy="347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en-US" sz="2200">
                <a:latin typeface="Calibri" pitchFamily="34" charset="0"/>
              </a:rPr>
              <a:t>The 2011-12 THMIS was implemented by the National Bureau of Statistics (NBS) in collaboration with the Office of the Chief Government Statistician (OCGS-Zanzibar).  The Tanzania Commission for AIDS (TACAIDS) and the Zanzibar AIDS Commission (ZAC) authorised the survey.   Funding for the 2011-12 THMIS was provided by United States Agency for International Development (USAID), TACAIDS, and the Ministry of Health and Social Welfare (MoHSW).  ICF International supported the survey through the MEASURE DHS project, a USAID-funded programme providing support, technical assistance, and funding for population and health surveys in countries worldwide.</a:t>
            </a:r>
            <a:endParaRPr lang="en-US" sz="2400">
              <a:latin typeface="Calibri" pitchFamily="34" charset="0"/>
            </a:endParaRPr>
          </a:p>
        </p:txBody>
      </p:sp>
      <p:sp>
        <p:nvSpPr>
          <p:cNvPr id="5" name="Rectangle 4"/>
          <p:cNvSpPr/>
          <p:nvPr/>
        </p:nvSpPr>
        <p:spPr>
          <a:xfrm>
            <a:off x="0" y="4419600"/>
            <a:ext cx="9144000" cy="2438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672" y="4474560"/>
            <a:ext cx="8722656" cy="232848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57200" y="0"/>
            <a:ext cx="8229600" cy="838200"/>
          </a:xfrm>
        </p:spPr>
        <p:txBody>
          <a:bodyPr/>
          <a:lstStyle/>
          <a:p>
            <a:r>
              <a:rPr lang="en-US" smtClean="0"/>
              <a:t>Objectives</a:t>
            </a:r>
          </a:p>
        </p:txBody>
      </p:sp>
      <p:sp>
        <p:nvSpPr>
          <p:cNvPr id="3" name="Content Placeholder 2"/>
          <p:cNvSpPr>
            <a:spLocks noGrp="1"/>
          </p:cNvSpPr>
          <p:nvPr>
            <p:ph idx="1"/>
          </p:nvPr>
        </p:nvSpPr>
        <p:spPr>
          <a:xfrm>
            <a:off x="457200" y="914400"/>
            <a:ext cx="8229600" cy="5562600"/>
          </a:xfrm>
        </p:spPr>
        <p:txBody>
          <a:bodyPr>
            <a:normAutofit fontScale="92500" lnSpcReduction="20000"/>
          </a:bodyPr>
          <a:lstStyle/>
          <a:p>
            <a:pPr>
              <a:defRPr/>
            </a:pPr>
            <a:r>
              <a:rPr lang="en-US" sz="2400" dirty="0" smtClean="0"/>
              <a:t>To measure HIV prevalence among women and men age 15-49</a:t>
            </a:r>
          </a:p>
          <a:p>
            <a:pPr>
              <a:defRPr/>
            </a:pPr>
            <a:r>
              <a:rPr lang="en-US" sz="2400" dirty="0" smtClean="0"/>
              <a:t>To assess levels and trends in knowledge about HIV/AIDS, attitudes towards people infected with the disease, and patterns of sexual </a:t>
            </a:r>
            <a:r>
              <a:rPr lang="en-US" sz="2400" dirty="0" err="1" smtClean="0"/>
              <a:t>behaviour</a:t>
            </a:r>
            <a:endParaRPr lang="en-US" sz="2400" dirty="0" smtClean="0"/>
          </a:p>
          <a:p>
            <a:pPr>
              <a:defRPr/>
            </a:pPr>
            <a:r>
              <a:rPr lang="en-US" sz="2400" dirty="0" smtClean="0"/>
              <a:t>To gauge the extent to which these indicators vary by characteristics such as age, sex, region, education, marital status, and wealth</a:t>
            </a:r>
          </a:p>
          <a:p>
            <a:pPr>
              <a:defRPr/>
            </a:pPr>
            <a:r>
              <a:rPr lang="en-US" sz="2400" dirty="0" smtClean="0"/>
              <a:t>To measure the presence of malaria and anaemia among children age 6-59 months</a:t>
            </a:r>
          </a:p>
          <a:p>
            <a:pPr>
              <a:defRPr/>
            </a:pPr>
            <a:r>
              <a:rPr lang="en-US" sz="2400" dirty="0" smtClean="0"/>
              <a:t>To measure the extent of ownership, access, and use of mosquito nets</a:t>
            </a:r>
          </a:p>
          <a:p>
            <a:pPr>
              <a:defRPr/>
            </a:pPr>
            <a:r>
              <a:rPr lang="en-US" sz="2400" dirty="0" smtClean="0"/>
              <a:t>To assess coverage of the intermittent preventive treatment program to protect pregnant women from malaria</a:t>
            </a:r>
          </a:p>
          <a:p>
            <a:pPr>
              <a:defRPr/>
            </a:pPr>
            <a:r>
              <a:rPr lang="en-US" sz="2400" dirty="0" smtClean="0"/>
              <a:t>To identify practices used to treat malaria among children under age 5 and the use of specific antimalarial medications</a:t>
            </a:r>
          </a:p>
          <a:p>
            <a:pPr>
              <a:defRPr/>
            </a:pPr>
            <a:r>
              <a:rPr lang="en-US" sz="2400" dirty="0" smtClean="0"/>
              <a:t>To assess malaria-related knowledge and communications related to malaria prevention and treatment in the general population</a:t>
            </a:r>
            <a:endParaRPr lang="en-US" sz="24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sz="4000" smtClean="0"/>
              <a:t>Tanzania HIV/AIDS and Malaria  Survey (THMIS)</a:t>
            </a:r>
          </a:p>
        </p:txBody>
      </p:sp>
      <p:sp>
        <p:nvSpPr>
          <p:cNvPr id="5123" name="Content Placeholder 2"/>
          <p:cNvSpPr>
            <a:spLocks noGrp="1"/>
          </p:cNvSpPr>
          <p:nvPr>
            <p:ph idx="1"/>
          </p:nvPr>
        </p:nvSpPr>
        <p:spPr/>
        <p:txBody>
          <a:bodyPr/>
          <a:lstStyle/>
          <a:p>
            <a:r>
              <a:rPr lang="en-US" smtClean="0"/>
              <a:t>The THMIS is a nationally representative sample.</a:t>
            </a:r>
          </a:p>
          <a:p>
            <a:r>
              <a:rPr lang="en-US" smtClean="0"/>
              <a:t>The THMIS provides estimates for the whole country, for urban and rural areas, and for each of the nine zones, and estimates for each of the 30 regions.</a:t>
            </a:r>
          </a:p>
          <a:p>
            <a:endParaRPr lang="en-US"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smtClean="0"/>
              <a:t>History of DHS Surveys </a:t>
            </a:r>
            <a:br>
              <a:rPr lang="en-US" smtClean="0"/>
            </a:br>
            <a:r>
              <a:rPr lang="en-US" smtClean="0"/>
              <a:t>in Tanzania</a:t>
            </a:r>
          </a:p>
        </p:txBody>
      </p:sp>
      <p:sp>
        <p:nvSpPr>
          <p:cNvPr id="3" name="Content Placeholder 2"/>
          <p:cNvSpPr>
            <a:spLocks noGrp="1"/>
          </p:cNvSpPr>
          <p:nvPr>
            <p:ph idx="1"/>
          </p:nvPr>
        </p:nvSpPr>
        <p:spPr/>
        <p:txBody>
          <a:bodyPr>
            <a:normAutofit fontScale="92500" lnSpcReduction="10000"/>
          </a:bodyPr>
          <a:lstStyle/>
          <a:p>
            <a:pPr>
              <a:defRPr/>
            </a:pPr>
            <a:r>
              <a:rPr lang="en-US" sz="2800" dirty="0" smtClean="0"/>
              <a:t>1992 TDHS</a:t>
            </a:r>
          </a:p>
          <a:p>
            <a:pPr>
              <a:defRPr/>
            </a:pPr>
            <a:r>
              <a:rPr lang="en-US" sz="2800" dirty="0" smtClean="0"/>
              <a:t>1994 TKAP</a:t>
            </a:r>
          </a:p>
          <a:p>
            <a:pPr>
              <a:defRPr/>
            </a:pPr>
            <a:r>
              <a:rPr lang="en-US" sz="2800" dirty="0" smtClean="0"/>
              <a:t>1996 TDHS</a:t>
            </a:r>
          </a:p>
          <a:p>
            <a:pPr>
              <a:defRPr/>
            </a:pPr>
            <a:r>
              <a:rPr lang="en-US" sz="2800" dirty="0" smtClean="0"/>
              <a:t>1999 Interim TDHS</a:t>
            </a:r>
          </a:p>
          <a:p>
            <a:pPr>
              <a:defRPr/>
            </a:pPr>
            <a:r>
              <a:rPr lang="en-US" sz="2800" dirty="0" smtClean="0"/>
              <a:t>2003-04 HIV/AIDS Indicator Survey (THIS)</a:t>
            </a:r>
          </a:p>
          <a:p>
            <a:pPr>
              <a:defRPr/>
            </a:pPr>
            <a:r>
              <a:rPr lang="en-US" sz="2800" dirty="0" smtClean="0"/>
              <a:t>2004-05 TDHS</a:t>
            </a:r>
          </a:p>
          <a:p>
            <a:pPr>
              <a:defRPr/>
            </a:pPr>
            <a:r>
              <a:rPr lang="en-US" sz="2800" dirty="0" smtClean="0"/>
              <a:t>2006 Service Provision Assessment (TSPA)</a:t>
            </a:r>
          </a:p>
          <a:p>
            <a:pPr>
              <a:defRPr/>
            </a:pPr>
            <a:r>
              <a:rPr lang="en-US" sz="2800" dirty="0" smtClean="0"/>
              <a:t>2007-08 THMIS</a:t>
            </a:r>
          </a:p>
          <a:p>
            <a:pPr>
              <a:defRPr/>
            </a:pPr>
            <a:r>
              <a:rPr lang="en-US" sz="2800" dirty="0" smtClean="0"/>
              <a:t>2010 TDHS</a:t>
            </a:r>
          </a:p>
          <a:p>
            <a:pPr>
              <a:defRPr/>
            </a:pPr>
            <a:r>
              <a:rPr lang="en-US" sz="2800" dirty="0" smtClean="0"/>
              <a:t>2011-12 THMIS</a:t>
            </a:r>
          </a:p>
          <a:p>
            <a:pPr>
              <a:defRPr/>
            </a:pP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smtClean="0"/>
              <a:t>Sampling Design</a:t>
            </a:r>
          </a:p>
        </p:txBody>
      </p:sp>
      <p:sp>
        <p:nvSpPr>
          <p:cNvPr id="3" name="Content Placeholder 2"/>
          <p:cNvSpPr>
            <a:spLocks noGrp="1"/>
          </p:cNvSpPr>
          <p:nvPr>
            <p:ph idx="1"/>
          </p:nvPr>
        </p:nvSpPr>
        <p:spPr/>
        <p:txBody>
          <a:bodyPr>
            <a:normAutofit fontScale="92500" lnSpcReduction="20000"/>
          </a:bodyPr>
          <a:lstStyle/>
          <a:p>
            <a:pPr marL="0" indent="0">
              <a:buFontTx/>
              <a:buNone/>
              <a:defRPr/>
            </a:pPr>
            <a:r>
              <a:rPr lang="en-US" b="1" dirty="0" smtClean="0"/>
              <a:t>Sampling frame:  </a:t>
            </a:r>
            <a:r>
              <a:rPr lang="en-US" dirty="0" smtClean="0"/>
              <a:t>2002 Population and Housing Census</a:t>
            </a:r>
          </a:p>
          <a:p>
            <a:pPr marL="0" indent="0">
              <a:buFontTx/>
              <a:buNone/>
              <a:defRPr/>
            </a:pPr>
            <a:r>
              <a:rPr lang="en-US" b="1" dirty="0" smtClean="0"/>
              <a:t>First stage:  </a:t>
            </a:r>
            <a:r>
              <a:rPr lang="en-US" dirty="0" smtClean="0"/>
              <a:t>583 clusters selected</a:t>
            </a:r>
          </a:p>
          <a:p>
            <a:pPr marL="0" indent="0">
              <a:buFontTx/>
              <a:buNone/>
              <a:defRPr/>
            </a:pPr>
            <a:r>
              <a:rPr lang="en-US" b="1" dirty="0" smtClean="0"/>
              <a:t>Second stage:  </a:t>
            </a:r>
            <a:r>
              <a:rPr lang="en-US" dirty="0" smtClean="0"/>
              <a:t>systematic sampling of 10,496 households</a:t>
            </a:r>
          </a:p>
          <a:p>
            <a:pPr marL="0" indent="0">
              <a:buFontTx/>
              <a:buNone/>
              <a:defRPr/>
            </a:pPr>
            <a:endParaRPr lang="en-US" b="1" dirty="0"/>
          </a:p>
          <a:p>
            <a:pPr marL="346075" indent="-346075">
              <a:buFontTx/>
              <a:buNone/>
              <a:defRPr/>
            </a:pPr>
            <a:r>
              <a:rPr lang="en-US" dirty="0" smtClean="0"/>
              <a:t>Selected households were visited and interviewed; all women and men age 15-49 were eligible to be interviewed.  In addition, blood samples were drawn from children age 6-59 months after obtaining consent from their parents or guardian.</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smtClean="0"/>
              <a:t>Geographic Zones and Regions </a:t>
            </a:r>
          </a:p>
        </p:txBody>
      </p:sp>
      <p:sp>
        <p:nvSpPr>
          <p:cNvPr id="3" name="Content Placeholder 2"/>
          <p:cNvSpPr>
            <a:spLocks noGrp="1"/>
          </p:cNvSpPr>
          <p:nvPr>
            <p:ph idx="1"/>
          </p:nvPr>
        </p:nvSpPr>
        <p:spPr/>
        <p:txBody>
          <a:bodyPr>
            <a:normAutofit fontScale="85000" lnSpcReduction="10000"/>
          </a:bodyPr>
          <a:lstStyle/>
          <a:p>
            <a:pPr>
              <a:defRPr/>
            </a:pPr>
            <a:r>
              <a:rPr lang="en-US" dirty="0" smtClean="0"/>
              <a:t>Western:  </a:t>
            </a:r>
            <a:r>
              <a:rPr lang="en-US" dirty="0" err="1" smtClean="0"/>
              <a:t>Tabora</a:t>
            </a:r>
            <a:r>
              <a:rPr lang="en-US" dirty="0" smtClean="0"/>
              <a:t>, </a:t>
            </a:r>
            <a:r>
              <a:rPr lang="en-US" dirty="0" err="1" smtClean="0"/>
              <a:t>Kigoma</a:t>
            </a:r>
            <a:endParaRPr lang="en-US" dirty="0" smtClean="0"/>
          </a:p>
          <a:p>
            <a:pPr>
              <a:defRPr/>
            </a:pPr>
            <a:r>
              <a:rPr lang="en-US" dirty="0" smtClean="0"/>
              <a:t>Northern:  Kilimanjaro, </a:t>
            </a:r>
            <a:r>
              <a:rPr lang="en-US" dirty="0" err="1" smtClean="0"/>
              <a:t>Tanga</a:t>
            </a:r>
            <a:r>
              <a:rPr lang="en-US" dirty="0" smtClean="0"/>
              <a:t>, </a:t>
            </a:r>
            <a:r>
              <a:rPr lang="en-US" dirty="0" err="1" smtClean="0"/>
              <a:t>Arusha</a:t>
            </a:r>
            <a:endParaRPr lang="en-US" dirty="0" smtClean="0"/>
          </a:p>
          <a:p>
            <a:pPr>
              <a:defRPr/>
            </a:pPr>
            <a:r>
              <a:rPr lang="en-US" dirty="0" smtClean="0"/>
              <a:t>Central:  Dodoma, </a:t>
            </a:r>
            <a:r>
              <a:rPr lang="en-US" dirty="0" err="1" smtClean="0"/>
              <a:t>Singida</a:t>
            </a:r>
            <a:r>
              <a:rPr lang="en-US" dirty="0" smtClean="0"/>
              <a:t>, </a:t>
            </a:r>
            <a:r>
              <a:rPr lang="en-US" dirty="0" err="1" smtClean="0"/>
              <a:t>Manyara</a:t>
            </a:r>
            <a:endParaRPr lang="en-US" dirty="0"/>
          </a:p>
          <a:p>
            <a:pPr>
              <a:defRPr/>
            </a:pPr>
            <a:r>
              <a:rPr lang="en-US" dirty="0" smtClean="0"/>
              <a:t>Southern Highlands:  </a:t>
            </a:r>
            <a:r>
              <a:rPr lang="en-US" dirty="0" err="1" smtClean="0"/>
              <a:t>Njombe</a:t>
            </a:r>
            <a:r>
              <a:rPr lang="en-US" dirty="0" smtClean="0"/>
              <a:t>, </a:t>
            </a:r>
            <a:r>
              <a:rPr lang="en-US" dirty="0" err="1" smtClean="0"/>
              <a:t>Iringa</a:t>
            </a:r>
            <a:r>
              <a:rPr lang="en-US" dirty="0" smtClean="0"/>
              <a:t>, Ruvuma</a:t>
            </a:r>
          </a:p>
          <a:p>
            <a:pPr>
              <a:defRPr/>
            </a:pPr>
            <a:r>
              <a:rPr lang="en-US" dirty="0" smtClean="0"/>
              <a:t>Lake:  </a:t>
            </a:r>
            <a:r>
              <a:rPr lang="en-US" dirty="0" err="1" smtClean="0"/>
              <a:t>Kagera</a:t>
            </a:r>
            <a:r>
              <a:rPr lang="en-US" dirty="0" smtClean="0"/>
              <a:t>, </a:t>
            </a:r>
            <a:r>
              <a:rPr lang="en-US" dirty="0" err="1" smtClean="0"/>
              <a:t>Mwanza</a:t>
            </a:r>
            <a:r>
              <a:rPr lang="en-US" dirty="0" smtClean="0"/>
              <a:t>, Mara, </a:t>
            </a:r>
            <a:r>
              <a:rPr lang="en-US" dirty="0" err="1" smtClean="0"/>
              <a:t>Shinyanga</a:t>
            </a:r>
            <a:r>
              <a:rPr lang="en-US" dirty="0" smtClean="0"/>
              <a:t>, </a:t>
            </a:r>
            <a:r>
              <a:rPr lang="en-US" dirty="0" err="1" smtClean="0"/>
              <a:t>Geita</a:t>
            </a:r>
            <a:r>
              <a:rPr lang="en-US" dirty="0" smtClean="0"/>
              <a:t>, </a:t>
            </a:r>
            <a:r>
              <a:rPr lang="en-US" dirty="0" err="1" smtClean="0"/>
              <a:t>Simiyu</a:t>
            </a:r>
            <a:endParaRPr lang="en-US" dirty="0" smtClean="0"/>
          </a:p>
          <a:p>
            <a:pPr>
              <a:defRPr/>
            </a:pPr>
            <a:r>
              <a:rPr lang="en-US" dirty="0" smtClean="0"/>
              <a:t>Eastern:  Dar </a:t>
            </a:r>
            <a:r>
              <a:rPr lang="en-US" dirty="0" err="1" smtClean="0"/>
              <a:t>es</a:t>
            </a:r>
            <a:r>
              <a:rPr lang="en-US" dirty="0" smtClean="0"/>
              <a:t> Salaam, </a:t>
            </a:r>
            <a:r>
              <a:rPr lang="en-US" dirty="0" err="1" smtClean="0"/>
              <a:t>Pwani</a:t>
            </a:r>
            <a:r>
              <a:rPr lang="en-US" dirty="0" smtClean="0"/>
              <a:t>, </a:t>
            </a:r>
            <a:r>
              <a:rPr lang="en-US" dirty="0" err="1" smtClean="0"/>
              <a:t>Morogoro</a:t>
            </a:r>
            <a:endParaRPr lang="en-US" dirty="0" smtClean="0"/>
          </a:p>
          <a:p>
            <a:pPr>
              <a:defRPr/>
            </a:pPr>
            <a:r>
              <a:rPr lang="en-US" dirty="0" smtClean="0"/>
              <a:t>Southern:  </a:t>
            </a:r>
            <a:r>
              <a:rPr lang="en-US" dirty="0" err="1" smtClean="0"/>
              <a:t>Lindi</a:t>
            </a:r>
            <a:r>
              <a:rPr lang="en-US" dirty="0" smtClean="0"/>
              <a:t>, </a:t>
            </a:r>
            <a:r>
              <a:rPr lang="en-US" dirty="0" err="1" smtClean="0"/>
              <a:t>Mtwara</a:t>
            </a:r>
            <a:endParaRPr lang="en-US" dirty="0" smtClean="0"/>
          </a:p>
          <a:p>
            <a:pPr>
              <a:defRPr/>
            </a:pPr>
            <a:r>
              <a:rPr lang="en-US" dirty="0" smtClean="0"/>
              <a:t>Southwest Highlands:  </a:t>
            </a:r>
            <a:r>
              <a:rPr lang="en-US" dirty="0" err="1" smtClean="0"/>
              <a:t>Rukwa</a:t>
            </a:r>
            <a:r>
              <a:rPr lang="en-US" dirty="0" smtClean="0"/>
              <a:t>, </a:t>
            </a:r>
            <a:r>
              <a:rPr lang="en-US" dirty="0" err="1" smtClean="0"/>
              <a:t>Katavi</a:t>
            </a:r>
            <a:r>
              <a:rPr lang="en-US" dirty="0" smtClean="0"/>
              <a:t>, </a:t>
            </a:r>
            <a:r>
              <a:rPr lang="en-US" dirty="0" err="1" smtClean="0"/>
              <a:t>Mbeya</a:t>
            </a:r>
            <a:endParaRPr lang="en-US" dirty="0" smtClean="0"/>
          </a:p>
          <a:p>
            <a:pPr>
              <a:defRPr/>
            </a:pPr>
            <a:r>
              <a:rPr lang="en-US" dirty="0" smtClean="0"/>
              <a:t>Zanzibar:  </a:t>
            </a:r>
            <a:r>
              <a:rPr lang="en-US" dirty="0" err="1" smtClean="0"/>
              <a:t>Kaskazini</a:t>
            </a:r>
            <a:r>
              <a:rPr lang="en-US" dirty="0"/>
              <a:t> </a:t>
            </a:r>
            <a:r>
              <a:rPr lang="en-US" dirty="0" err="1" smtClean="0"/>
              <a:t>Unguja</a:t>
            </a:r>
            <a:r>
              <a:rPr lang="en-US" dirty="0" smtClean="0"/>
              <a:t>, </a:t>
            </a:r>
            <a:r>
              <a:rPr lang="en-US" dirty="0" err="1" smtClean="0"/>
              <a:t>Kusini</a:t>
            </a:r>
            <a:r>
              <a:rPr lang="en-US" dirty="0" smtClean="0"/>
              <a:t> </a:t>
            </a:r>
            <a:r>
              <a:rPr lang="en-US" dirty="0" err="1" smtClean="0"/>
              <a:t>Unguja</a:t>
            </a:r>
            <a:r>
              <a:rPr lang="en-US" dirty="0" smtClean="0"/>
              <a:t>, </a:t>
            </a:r>
            <a:r>
              <a:rPr lang="en-US" dirty="0" err="1" smtClean="0"/>
              <a:t>Mjini</a:t>
            </a:r>
            <a:r>
              <a:rPr lang="en-US" dirty="0" smtClean="0"/>
              <a:t> </a:t>
            </a:r>
            <a:r>
              <a:rPr lang="en-US" dirty="0" err="1" smtClean="0"/>
              <a:t>Magharibi</a:t>
            </a:r>
            <a:r>
              <a:rPr lang="en-US" dirty="0" smtClean="0"/>
              <a:t>, </a:t>
            </a:r>
            <a:r>
              <a:rPr lang="en-US" dirty="0" err="1" smtClean="0"/>
              <a:t>Kaskazini</a:t>
            </a:r>
            <a:r>
              <a:rPr lang="en-US" dirty="0" smtClean="0"/>
              <a:t> Pemba, </a:t>
            </a:r>
            <a:r>
              <a:rPr lang="en-US" dirty="0" err="1" smtClean="0"/>
              <a:t>Kusini</a:t>
            </a:r>
            <a:r>
              <a:rPr lang="en-US" dirty="0" smtClean="0"/>
              <a:t> Pemba</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smtClean="0"/>
              <a:t>Questionnaires</a:t>
            </a:r>
          </a:p>
        </p:txBody>
      </p:sp>
      <p:sp>
        <p:nvSpPr>
          <p:cNvPr id="9219" name="Content Placeholder 2"/>
          <p:cNvSpPr>
            <a:spLocks noGrp="1"/>
          </p:cNvSpPr>
          <p:nvPr>
            <p:ph idx="1"/>
          </p:nvPr>
        </p:nvSpPr>
        <p:spPr/>
        <p:txBody>
          <a:bodyPr/>
          <a:lstStyle/>
          <a:p>
            <a:pPr marL="0" indent="0">
              <a:buFontTx/>
              <a:buNone/>
            </a:pPr>
            <a:r>
              <a:rPr lang="en-GB" smtClean="0"/>
              <a:t>Household questionnaire:</a:t>
            </a:r>
          </a:p>
          <a:p>
            <a:pPr lvl="1"/>
            <a:r>
              <a:rPr lang="en-GB" smtClean="0">
                <a:solidFill>
                  <a:schemeClr val="tx1"/>
                </a:solidFill>
              </a:rPr>
              <a:t>List all usual members and visitors</a:t>
            </a:r>
          </a:p>
          <a:p>
            <a:pPr lvl="1"/>
            <a:r>
              <a:rPr lang="en-GB" smtClean="0">
                <a:solidFill>
                  <a:schemeClr val="tx1"/>
                </a:solidFill>
              </a:rPr>
              <a:t>Basic characteristics of each person</a:t>
            </a:r>
          </a:p>
          <a:p>
            <a:pPr lvl="1"/>
            <a:r>
              <a:rPr lang="en-GB" smtClean="0">
                <a:solidFill>
                  <a:schemeClr val="tx1"/>
                </a:solidFill>
              </a:rPr>
              <a:t>Household characteristics</a:t>
            </a:r>
          </a:p>
          <a:p>
            <a:pPr lvl="1"/>
            <a:r>
              <a:rPr lang="en-GB" smtClean="0">
                <a:solidFill>
                  <a:schemeClr val="tx1"/>
                </a:solidFill>
              </a:rPr>
              <a:t>Orphans and vulnerable children identified </a:t>
            </a:r>
          </a:p>
          <a:p>
            <a:pPr lvl="1"/>
            <a:r>
              <a:rPr lang="en-GB" smtClean="0">
                <a:solidFill>
                  <a:schemeClr val="tx1"/>
                </a:solidFill>
              </a:rPr>
              <a:t>Identify women and men eligible for individual interview</a:t>
            </a:r>
          </a:p>
          <a:p>
            <a:pPr lvl="1"/>
            <a:r>
              <a:rPr lang="en-GB" smtClean="0">
                <a:solidFill>
                  <a:schemeClr val="tx1"/>
                </a:solidFill>
              </a:rPr>
              <a:t>Haemoglobin and malaria testing for children age 6-59 months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smtClean="0"/>
              <a:t>Questionnaires	</a:t>
            </a:r>
          </a:p>
        </p:txBody>
      </p:sp>
      <p:sp>
        <p:nvSpPr>
          <p:cNvPr id="3" name="Content Placeholder 2"/>
          <p:cNvSpPr>
            <a:spLocks noGrp="1"/>
          </p:cNvSpPr>
          <p:nvPr>
            <p:ph idx="1"/>
          </p:nvPr>
        </p:nvSpPr>
        <p:spPr/>
        <p:txBody>
          <a:bodyPr>
            <a:normAutofit fontScale="85000" lnSpcReduction="20000"/>
          </a:bodyPr>
          <a:lstStyle/>
          <a:p>
            <a:pPr marL="0" indent="0">
              <a:buFontTx/>
              <a:buNone/>
              <a:defRPr/>
            </a:pPr>
            <a:r>
              <a:rPr lang="en-US" b="1" dirty="0" smtClean="0"/>
              <a:t>Individual questionnaire:  </a:t>
            </a:r>
            <a:r>
              <a:rPr lang="en-US" dirty="0" smtClean="0"/>
              <a:t>all women and men age 15-49</a:t>
            </a:r>
            <a:endParaRPr lang="en-US" b="1" dirty="0" smtClean="0"/>
          </a:p>
          <a:p>
            <a:pPr lvl="1">
              <a:defRPr/>
            </a:pPr>
            <a:r>
              <a:rPr lang="en-US" dirty="0" smtClean="0">
                <a:solidFill>
                  <a:schemeClr val="tx1"/>
                </a:solidFill>
              </a:rPr>
              <a:t>Background characteristics (education, media exposure, occupation, religion, etc.)</a:t>
            </a:r>
          </a:p>
          <a:p>
            <a:pPr lvl="1">
              <a:defRPr/>
            </a:pPr>
            <a:r>
              <a:rPr lang="en-US" dirty="0" smtClean="0">
                <a:solidFill>
                  <a:schemeClr val="tx1"/>
                </a:solidFill>
              </a:rPr>
              <a:t>Marriage and sexual activity</a:t>
            </a:r>
          </a:p>
          <a:p>
            <a:pPr lvl="1">
              <a:defRPr/>
            </a:pPr>
            <a:r>
              <a:rPr lang="en-US" dirty="0" smtClean="0">
                <a:solidFill>
                  <a:schemeClr val="tx1"/>
                </a:solidFill>
              </a:rPr>
              <a:t>Employment</a:t>
            </a:r>
          </a:p>
          <a:p>
            <a:pPr lvl="1">
              <a:defRPr/>
            </a:pPr>
            <a:r>
              <a:rPr lang="en-US" dirty="0" smtClean="0">
                <a:solidFill>
                  <a:schemeClr val="tx1"/>
                </a:solidFill>
              </a:rPr>
              <a:t>Awareness and </a:t>
            </a:r>
            <a:r>
              <a:rPr lang="en-US" dirty="0" err="1" smtClean="0">
                <a:solidFill>
                  <a:schemeClr val="tx1"/>
                </a:solidFill>
              </a:rPr>
              <a:t>behaviour</a:t>
            </a:r>
            <a:r>
              <a:rPr lang="en-US" dirty="0" smtClean="0">
                <a:solidFill>
                  <a:schemeClr val="tx1"/>
                </a:solidFill>
              </a:rPr>
              <a:t> regarding HIV/AIDS and other sexually transmitted infections (STIs)</a:t>
            </a:r>
          </a:p>
          <a:p>
            <a:pPr lvl="1">
              <a:defRPr/>
            </a:pPr>
            <a:r>
              <a:rPr lang="en-US" dirty="0" smtClean="0">
                <a:solidFill>
                  <a:schemeClr val="tx1"/>
                </a:solidFill>
              </a:rPr>
              <a:t>Knowledge and awareness of malaria</a:t>
            </a:r>
          </a:p>
          <a:p>
            <a:pPr lvl="1">
              <a:defRPr/>
            </a:pPr>
            <a:r>
              <a:rPr lang="en-US" dirty="0" smtClean="0">
                <a:solidFill>
                  <a:schemeClr val="tx1"/>
                </a:solidFill>
              </a:rPr>
              <a:t>Other health issues</a:t>
            </a:r>
          </a:p>
          <a:p>
            <a:pPr lvl="1">
              <a:defRPr/>
            </a:pPr>
            <a:r>
              <a:rPr lang="en-US" dirty="0">
                <a:solidFill>
                  <a:schemeClr val="tx1"/>
                </a:solidFill>
              </a:rPr>
              <a:t>Female respondents’ birth history for past 6 years and information about recent fever and treatment for children born since January </a:t>
            </a:r>
            <a:r>
              <a:rPr lang="en-US" dirty="0" smtClean="0">
                <a:solidFill>
                  <a:schemeClr val="tx1"/>
                </a:solidFill>
              </a:rPr>
              <a:t>2006</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Tazania THMIS 2011-12">
      <a:dk1>
        <a:sysClr val="windowText" lastClr="000000"/>
      </a:dk1>
      <a:lt1>
        <a:sysClr val="window" lastClr="FFFFFF"/>
      </a:lt1>
      <a:dk2>
        <a:srgbClr val="09A2DD"/>
      </a:dk2>
      <a:lt2>
        <a:srgbClr val="25B34B"/>
      </a:lt2>
      <a:accent1>
        <a:srgbClr val="FBD013"/>
      </a:accent1>
      <a:accent2>
        <a:srgbClr val="58595B"/>
      </a:accent2>
      <a:accent3>
        <a:srgbClr val="C00000"/>
      </a:accent3>
      <a:accent4>
        <a:srgbClr val="974806"/>
      </a:accent4>
      <a:accent5>
        <a:srgbClr val="C3D69B"/>
      </a:accent5>
      <a:accent6>
        <a:srgbClr val="F79646"/>
      </a:accent6>
      <a:hlink>
        <a:srgbClr val="0000FF"/>
      </a:hlink>
      <a:folHlink>
        <a:srgbClr val="800080"/>
      </a:folHlink>
    </a:clrScheme>
    <a:fontScheme name="Default Design">
      <a:majorFont>
        <a:latin typeface="Gill Sans Std"/>
        <a:ea typeface=""/>
        <a:cs typeface="Arial"/>
      </a:majorFont>
      <a:minorFont>
        <a:latin typeface="Gill Sans Std"/>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2120</TotalTime>
  <Words>1284</Words>
  <Application>Microsoft Office PowerPoint</Application>
  <PresentationFormat>On-screen Show (4:3)</PresentationFormat>
  <Paragraphs>169</Paragraphs>
  <Slides>15</Slides>
  <Notes>15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Calibri</vt:lpstr>
      <vt:lpstr>Gill Sans Std</vt:lpstr>
      <vt:lpstr>Times New Roman</vt:lpstr>
      <vt:lpstr>Esprit Book</vt:lpstr>
      <vt:lpstr>Default Design</vt:lpstr>
      <vt:lpstr>Introduction and Methodology</vt:lpstr>
      <vt:lpstr>PowerPoint Presentation</vt:lpstr>
      <vt:lpstr>Objectives</vt:lpstr>
      <vt:lpstr>Tanzania HIV/AIDS and Malaria  Survey (THMIS)</vt:lpstr>
      <vt:lpstr>History of DHS Surveys  in Tanzania</vt:lpstr>
      <vt:lpstr>Sampling Design</vt:lpstr>
      <vt:lpstr>Geographic Zones and Regions </vt:lpstr>
      <vt:lpstr>Questionnaires</vt:lpstr>
      <vt:lpstr>Questionnaires </vt:lpstr>
      <vt:lpstr>Questionnaire Translation</vt:lpstr>
      <vt:lpstr>PowerPoint Presentation</vt:lpstr>
      <vt:lpstr>PowerPoint Presentation</vt:lpstr>
      <vt:lpstr>Biomarkers</vt:lpstr>
      <vt:lpstr>Biomarkers</vt:lpstr>
      <vt:lpstr>    Results of the household  and individual interviews  </vt:lpstr>
    </vt:vector>
  </TitlesOfParts>
  <Company>Macro International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Family Planning</dc:title>
  <dc:creator>Erica.Nybro</dc:creator>
  <cp:lastModifiedBy>SZ</cp:lastModifiedBy>
  <cp:revision>118</cp:revision>
  <dcterms:created xsi:type="dcterms:W3CDTF">2005-10-11T14:32:07Z</dcterms:created>
  <dcterms:modified xsi:type="dcterms:W3CDTF">2013-05-06T20:20:16Z</dcterms:modified>
</cp:coreProperties>
</file>