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14"/>
  </p:notesMasterIdLst>
  <p:handoutMasterIdLst>
    <p:handoutMasterId r:id="rId15"/>
  </p:handoutMasterIdLst>
  <p:sldIdLst>
    <p:sldId id="257" r:id="rId3"/>
    <p:sldId id="356" r:id="rId4"/>
    <p:sldId id="363" r:id="rId5"/>
    <p:sldId id="388" r:id="rId6"/>
    <p:sldId id="373" r:id="rId7"/>
    <p:sldId id="387" r:id="rId8"/>
    <p:sldId id="366" r:id="rId9"/>
    <p:sldId id="375" r:id="rId10"/>
    <p:sldId id="390" r:id="rId11"/>
    <p:sldId id="391" r:id="rId12"/>
    <p:sldId id="384" r:id="rId1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00"/>
    <a:srgbClr val="99CC00"/>
    <a:srgbClr val="CCFF99"/>
    <a:srgbClr val="99FF66"/>
    <a:srgbClr val="339933"/>
    <a:srgbClr val="00808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36" autoAdjust="0"/>
  </p:normalViewPr>
  <p:slideViewPr>
    <p:cSldViewPr>
      <p:cViewPr>
        <p:scale>
          <a:sx n="80" d="100"/>
          <a:sy n="80" d="100"/>
        </p:scale>
        <p:origin x="-780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3780" y="8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22B3AE-BEF2-41D6-8F00-0924EA1D09EB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10D1B9-D2A4-49FB-97BD-0A93D51FAD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84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DA3882-DF3C-46EC-AED1-1A4804D147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767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This presentation includes information about women and men age 15-24.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2569580-0FD1-413D-A9BF-D570E14A96E8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Almost half of young women have ever been tested for HIV.  Almost 1 in 3 have been tested and received test results in the past year.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For men, only 21% have been tested and received results in the past year.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278D5A35-085F-4070-980B-095F1A7E7886}" type="slidenum">
              <a:rPr lang="en-US" smtClean="0"/>
              <a:pPr eaLnBrk="1" hangingPunct="1"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F00ABDF-FCBF-4621-B826-CED0F6D96AB2}" type="slidenum">
              <a:rPr lang="en-US" smtClean="0"/>
              <a:pPr eaLnBrk="1" hangingPunct="1"/>
              <a:t>11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517FB94-136F-4181-8D21-9ACF7691C1E3}" type="slidenum">
              <a:rPr lang="en-US" smtClean="0"/>
              <a:pPr eaLnBrk="1" hangingPunct="1"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Comprehensive knowledge is an indicator that measures how much young people know about transmission and prevention of HIV.  Comprehensive knowledge includes knowing that condoms and monogamy prevent HIV transmission, that a healthy looking person can have HIV infection, and rejects the two most common local misconceptions about HIV transmission.</a:t>
            </a: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This slide shows that young women are somewhat less informed than young men and that urban women and men are more informed than their rural counterparts.</a:t>
            </a: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As expected 20-24 year old adults are more knowledgeable than 15-19 year olds. Also, young people with more education are more knowledgeable about HIV.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FB4FF98-D85A-452B-93A5-A483AC81135F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Young men are more likely to know where to get condoms than young women—85% of men vs. 65% of women.  Urban young people are more informed than rural youth.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E1345F30-FC21-4D1C-8BB8-54369BB71DE6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9C5983B-AA8D-4CE5-97BD-A54323CCAD62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Young people who start having intercourse very young are at greater risk of exposure to HIV infection.  Among young women age 15-24 more than 10% had intercourse before age 15 in Western, Southern, and Lake zones. More than 10% of young men first had intercourse before age 15 in Eastern, Southern (20%), Southern Highlands, and Lake zones.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Compared to 2007-08, there is little change in the percentage of young women and men who first had sex before age 15.  However, among women 18-19, who had sex before age 18, the percentage has decreased from 58% in 2007-08 to 53% in 2011-12.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A2A436A-877A-4DA6-ACE8-9E730CD5DA21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This is a complicated slide.  On the left, the slide shows that 59% of young women and 48% of young men have never had sexual intercourse; 32% of women and 42% of men had intercourse in the last 12 months.</a:t>
            </a: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The right side of the slide shows that among the young people who had been sexually active in the previous year, almost 60% used a condom the last time they had sex.  For both young women and young men, condom use increases with education and is more common among urban than rural dwellers.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D28B489-7681-44FE-8604-17CF1A15B6DE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Compared with earlier surveys, the percent of never-married women age 15-24 who had sex in the 12 months before the survey has changed very little since 2007-08.  Among men, sex in the past year has increased from 33% in 2007-08 to 42% in 2011-12.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2CBF173-1B54-4605-91BD-17339DDB2387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This slide is more encouraging.  Condom use at last sex for young people has increased.  Just 49% of young women who had sex in the last 12 months used a condom at last sex in 2007-08 compared with 58% in 2011-12.  Among young men, the rate has increased from 49% in 2007-08 to 59% in 2011-12.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A20272D-4E01-41DE-986E-525C344BC8BC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419600"/>
            <a:ext cx="9144000" cy="2438400"/>
          </a:xfrm>
          <a:prstGeom prst="rect">
            <a:avLst/>
          </a:prstGeom>
          <a:solidFill>
            <a:srgbClr val="09A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2438400"/>
          </a:xfrm>
          <a:prstGeom prst="rect">
            <a:avLst/>
          </a:prstGeom>
          <a:solidFill>
            <a:srgbClr val="25B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2438400"/>
            <a:ext cx="9144000" cy="1981200"/>
          </a:xfrm>
          <a:prstGeom prst="rect">
            <a:avLst/>
          </a:prstGeom>
          <a:solidFill>
            <a:srgbClr val="FBD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2743200"/>
            <a:ext cx="9144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19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82A3-820F-46C3-B9E7-B37F1C7B3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5942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BEC3A-9D4E-4D98-A713-DA468E94A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5712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96A7C-C34E-47B0-AC86-6C5EED63E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9172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83EF9-C62C-44F7-97BF-20CCCA615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73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8D1A-9649-4F2D-93BB-FC69DFE5C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81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3867E-117B-415E-A4C1-8CD5DED923A6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7375E-57D5-403B-8ACC-EB3FF76E2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84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6B24-A421-42E5-B333-35DDFE649005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D2FAE-51F3-4D0F-A4C8-7A1B8810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46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62EB7-2A28-4DAF-B827-A84C5A8AE553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DE955-80D9-4239-B46D-3DC25E9FB3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10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B2054-3AC9-4F97-8512-4D573E67D19F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F2A90-9762-4B1B-A119-6DBCBB4E75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038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B03D6-F532-49B7-A4EF-A360DB91068A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DEA99-F84B-49E1-A4F9-A738419DD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24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5C6E1-B234-423C-A7E9-DDCDFF383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69515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61BE1-74FB-4872-B976-55A4CAA24C39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8A7E-5A2E-418E-A227-92F51F6F6F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81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D0CB1-DD52-4A43-A5A9-1970DD31F89F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6C51A-A50A-49F2-B6B5-83119B4035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61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D3A11-C94E-46C7-BFF7-11DCF149EDFD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B28D2-6543-421B-A7BC-B15C39EA3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69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A0693-2CB7-4496-8B53-D37088417275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0BEC-3E9A-4D80-9997-D33A6CC08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23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2710D-A782-4BD1-BD93-2E3BCA8B68C8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52647-EF63-43E0-AA6B-59FD35EC7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64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62B5-F81D-4637-ACE1-D4564DBA75D0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6A51E-5DE3-4149-8A5A-21DCC2ECD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5256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53D58-0051-4A07-BCE1-2D460B929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585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F99E-1FDE-454B-B0FE-CCA7DB7F0A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7366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0779C-0C0D-4489-8481-F9791D068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85752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155B-BFE0-41AD-957F-19A31D758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2324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FB629-3425-4F82-8E7F-394F8DC1C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85806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B5BCC-3B1F-4E66-81F8-69FA2B22B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7077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805D7-8FB3-4FA5-B46F-CDEF90C235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5971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66735-ADFC-4BCF-9667-718ED4E5C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7808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9B7CAB47-A8FB-4E04-9E31-7B6D331C7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67" r:id="rId2"/>
    <p:sldLayoutId id="2147483868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fld id="{1A7E4BDD-BDFC-4BA3-AF79-EE17386D1E09}" type="datetimeFigureOut">
              <a:rPr lang="en-US"/>
              <a:pPr>
                <a:defRPr/>
              </a:pPr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fld id="{8A50FB3D-F0C4-4D6C-AC4D-1FD106E9F8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9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asuredhs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facebook.com/MEASUREDHS" TargetMode="External"/><Relationship Id="rId4" Type="http://schemas.openxmlformats.org/officeDocument/2006/relationships/hyperlink" Target="http://www.statcompile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17463" y="457200"/>
            <a:ext cx="9144001" cy="1066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sz="4400" b="1" dirty="0" smtClean="0"/>
              <a:t>HIV and Youth</a:t>
            </a:r>
          </a:p>
          <a:p>
            <a:pPr marL="0" indent="0" eaLnBrk="1" hangingPunct="1">
              <a:buFontTx/>
              <a:buNone/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2400" dirty="0" smtClean="0"/>
          </a:p>
          <a:p>
            <a:pPr eaLnBrk="1" hangingPunct="1">
              <a:defRPr/>
            </a:pPr>
            <a:endParaRPr lang="en-US" sz="3600" dirty="0" smtClean="0"/>
          </a:p>
        </p:txBody>
      </p:sp>
      <p:sp>
        <p:nvSpPr>
          <p:cNvPr id="16387" name="Subtitle 2"/>
          <p:cNvSpPr txBox="1">
            <a:spLocks/>
          </p:cNvSpPr>
          <p:nvPr/>
        </p:nvSpPr>
        <p:spPr bwMode="auto">
          <a:xfrm>
            <a:off x="1371600" y="4876800"/>
            <a:ext cx="6400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3200">
                <a:latin typeface="Calibri" pitchFamily="34" charset="0"/>
              </a:rPr>
              <a:t>Tanzania HIV/AIDS and Malaria Indicator Survey 2011-12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HIV Testing</a:t>
            </a:r>
          </a:p>
        </p:txBody>
      </p:sp>
      <p:graphicFrame>
        <p:nvGraphicFramePr>
          <p:cNvPr id="25603" name="Content Placeholder 2"/>
          <p:cNvGraphicFramePr>
            <a:graphicFrameLocks noGrp="1"/>
          </p:cNvGraphicFramePr>
          <p:nvPr>
            <p:ph idx="1"/>
          </p:nvPr>
        </p:nvGraphicFramePr>
        <p:xfrm>
          <a:off x="406400" y="1778000"/>
          <a:ext cx="8331200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r:id="rId4" imgW="8327858" imgH="5127180" progId="Excel.Chart.8">
                  <p:embed/>
                </p:oleObj>
              </mc:Choice>
              <mc:Fallback>
                <p:oleObj r:id="rId4" imgW="8327858" imgH="5127180" progId="Excel.Chart.8">
                  <p:embed/>
                  <p:pic>
                    <p:nvPicPr>
                      <p:cNvPr id="0" name="Content Placeholder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778000"/>
                        <a:ext cx="8331200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066800"/>
            <a:ext cx="9144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women and men age 15-24 who were: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762001"/>
          </a:xfrm>
        </p:spPr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fr-FR" sz="4400">
              <a:solidFill>
                <a:schemeClr val="tx2"/>
              </a:solidFill>
              <a:latin typeface="Gill Sans Std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914400"/>
            <a:ext cx="87630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40%</a:t>
            </a:r>
            <a:r>
              <a:rPr lang="en-US" sz="2800" dirty="0">
                <a:latin typeface="+mn-lt"/>
                <a:cs typeface="Arial" charset="0"/>
              </a:rPr>
              <a:t> of women and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47%</a:t>
            </a:r>
            <a:r>
              <a:rPr lang="en-US" sz="2800" dirty="0">
                <a:latin typeface="+mn-lt"/>
                <a:cs typeface="Arial" charset="0"/>
              </a:rPr>
              <a:t> of men age 15-24 have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comprehensive knowledge of HIV</a:t>
            </a:r>
            <a:r>
              <a:rPr lang="en-US" sz="2800" dirty="0">
                <a:latin typeface="+mn-lt"/>
                <a:cs typeface="Arial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65%</a:t>
            </a:r>
            <a:r>
              <a:rPr lang="en-US" sz="2800" b="1" dirty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n-US" sz="2800" dirty="0">
                <a:latin typeface="+mn-lt"/>
                <a:cs typeface="Arial" charset="0"/>
              </a:rPr>
              <a:t>of women and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85%</a:t>
            </a:r>
            <a:r>
              <a:rPr lang="en-US" sz="2800" dirty="0">
                <a:latin typeface="+mn-lt"/>
                <a:cs typeface="Arial" charset="0"/>
              </a:rPr>
              <a:t> of men age 15-24 know a condom source.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9%</a:t>
            </a:r>
            <a:r>
              <a:rPr lang="en-US" sz="2800" dirty="0">
                <a:latin typeface="+mn-lt"/>
                <a:cs typeface="Arial" charset="0"/>
              </a:rPr>
              <a:t> of young women and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10%</a:t>
            </a:r>
            <a:r>
              <a:rPr lang="en-US" sz="2800" dirty="0">
                <a:latin typeface="+mn-lt"/>
                <a:cs typeface="Arial" charset="0"/>
              </a:rPr>
              <a:t> of young men age 15-24 had sexual intercourse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before age 15</a:t>
            </a:r>
            <a:r>
              <a:rPr lang="en-US" sz="2800" dirty="0">
                <a:latin typeface="+mn-lt"/>
                <a:cs typeface="Arial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59%</a:t>
            </a:r>
            <a:r>
              <a:rPr lang="en-US" sz="2800" dirty="0">
                <a:latin typeface="+mn-lt"/>
                <a:cs typeface="Arial" charset="0"/>
              </a:rPr>
              <a:t> of never-married women and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48%</a:t>
            </a:r>
            <a:r>
              <a:rPr lang="en-US" sz="2800" dirty="0">
                <a:latin typeface="+mn-lt"/>
                <a:cs typeface="Arial" charset="0"/>
              </a:rPr>
              <a:t> of never-married men age 15-24 have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never had sexual intercourse</a:t>
            </a:r>
            <a:r>
              <a:rPr lang="en-US" sz="2800" dirty="0">
                <a:latin typeface="+mn-lt"/>
                <a:cs typeface="Arial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49%</a:t>
            </a:r>
            <a:r>
              <a:rPr lang="en-US" sz="2800" b="1" dirty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n-US" sz="2800" dirty="0">
                <a:latin typeface="+mn-lt"/>
                <a:cs typeface="Arial" charset="0"/>
              </a:rPr>
              <a:t>of women and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32%</a:t>
            </a:r>
            <a:r>
              <a:rPr lang="en-US" sz="2800" dirty="0">
                <a:latin typeface="+mn-lt"/>
                <a:cs typeface="Arial" charset="0"/>
              </a:rPr>
              <a:t> of men age 15-24 have </a:t>
            </a:r>
            <a:r>
              <a:rPr lang="en-US" sz="2800" b="1" dirty="0">
                <a:solidFill>
                  <a:schemeClr val="tx2"/>
                </a:solidFill>
                <a:latin typeface="+mn-lt"/>
                <a:cs typeface="Arial" charset="0"/>
              </a:rPr>
              <a:t>ever been tested for HIV and received the results</a:t>
            </a:r>
            <a:r>
              <a:rPr lang="en-US" sz="2800" dirty="0">
                <a:latin typeface="+mn-lt"/>
                <a:cs typeface="Arial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5875" y="6242050"/>
            <a:ext cx="9175750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700" dirty="0">
                <a:latin typeface="+mn-lt"/>
                <a:cs typeface="Arial" charset="0"/>
              </a:rPr>
              <a:t>Connect with us:</a:t>
            </a:r>
          </a:p>
          <a:p>
            <a:pPr>
              <a:defRPr/>
            </a:pPr>
            <a:r>
              <a:rPr lang="en-US" sz="1700" dirty="0">
                <a:solidFill>
                  <a:srgbClr val="0070C0"/>
                </a:solidFill>
                <a:latin typeface="+mn-lt"/>
                <a:cs typeface="Arial" charset="0"/>
                <a:hlinkClick r:id="rId3"/>
              </a:rPr>
              <a:t>www.measuredhs.com</a:t>
            </a:r>
            <a:r>
              <a:rPr lang="en-US" sz="1700" dirty="0">
                <a:latin typeface="+mn-lt"/>
                <a:cs typeface="Arial" charset="0"/>
              </a:rPr>
              <a:t> </a:t>
            </a:r>
            <a:r>
              <a:rPr lang="en-US" sz="1700" dirty="0">
                <a:solidFill>
                  <a:srgbClr val="0070C0"/>
                </a:solidFill>
                <a:latin typeface="+mn-lt"/>
                <a:cs typeface="Arial" charset="0"/>
                <a:hlinkClick r:id="rId4"/>
              </a:rPr>
              <a:t>www.statcompiler.com</a:t>
            </a:r>
            <a:r>
              <a:rPr lang="en-US" sz="1700" dirty="0">
                <a:latin typeface="+mn-lt"/>
                <a:cs typeface="Arial" charset="0"/>
              </a:rPr>
              <a:t> </a:t>
            </a:r>
            <a:r>
              <a:rPr lang="en-US" sz="1700" dirty="0">
                <a:latin typeface="+mn-lt"/>
                <a:cs typeface="Arial" charset="0"/>
                <a:hlinkClick r:id="rId5"/>
              </a:rPr>
              <a:t>www.facebook.com/MEASUREDHS</a:t>
            </a:r>
            <a:r>
              <a:rPr lang="en-US" sz="1700" dirty="0">
                <a:latin typeface="+mn-lt"/>
                <a:cs typeface="Arial" charset="0"/>
              </a:rPr>
              <a:t> @MEASUREDHS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Arial" charset="0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 err="1">
                <a:latin typeface="+mn-lt"/>
                <a:cs typeface="Arial" charset="0"/>
              </a:rPr>
              <a:t>Behaviour</a:t>
            </a:r>
            <a:endParaRPr lang="en-US" sz="24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3175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Comprehensive Knowledge of HIV among Youth by Residence</a:t>
            </a:r>
          </a:p>
        </p:txBody>
      </p:sp>
      <p:graphicFrame>
        <p:nvGraphicFramePr>
          <p:cNvPr id="18435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445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r:id="rId4" imgW="8327858" imgH="4456562" progId="Excel.Chart.8">
                  <p:embed/>
                </p:oleObj>
              </mc:Choice>
              <mc:Fallback>
                <p:oleObj r:id="rId4" imgW="8327858" imgH="4456562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701800"/>
                        <a:ext cx="8331200" cy="445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19813"/>
            <a:ext cx="914400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charset="0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273175"/>
            <a:ext cx="9144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women and men age 15-24 with comprehensive knowledge* of HIV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3175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Knowledge of a Condom Source among Youth by Residence</a:t>
            </a:r>
          </a:p>
        </p:txBody>
      </p:sp>
      <p:graphicFrame>
        <p:nvGraphicFramePr>
          <p:cNvPr id="1945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2006600"/>
          <a:ext cx="8331200" cy="490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r:id="rId4" imgW="8327858" imgH="4901609" progId="Excel.Chart.8">
                  <p:embed/>
                </p:oleObj>
              </mc:Choice>
              <mc:Fallback>
                <p:oleObj r:id="rId4" imgW="8327858" imgH="4901609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2006600"/>
                        <a:ext cx="8331200" cy="490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57325"/>
            <a:ext cx="9144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women and men age 15-24 who know a condom source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 err="1">
                <a:solidFill>
                  <a:schemeClr val="tx2"/>
                </a:solidFill>
                <a:latin typeface="+mn-lt"/>
                <a:cs typeface="Arial" charset="0"/>
              </a:rPr>
              <a:t>Behaviour</a:t>
            </a:r>
            <a:endParaRPr lang="en-US" sz="2400" b="1" dirty="0">
              <a:solidFill>
                <a:schemeClr val="tx2"/>
              </a:solidFill>
              <a:latin typeface="+mn-lt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543800" cy="4830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9%</a:t>
            </a:r>
            <a:r>
              <a:rPr lang="en-US" dirty="0" smtClean="0"/>
              <a:t> of young women and </a:t>
            </a:r>
            <a:r>
              <a:rPr lang="en-US" b="1" dirty="0" smtClean="0">
                <a:solidFill>
                  <a:schemeClr val="tx2"/>
                </a:solidFill>
              </a:rPr>
              <a:t>10%</a:t>
            </a:r>
            <a:r>
              <a:rPr lang="en-US" dirty="0" smtClean="0"/>
              <a:t> of young men age 15-24 had sexual intercourse </a:t>
            </a:r>
            <a:r>
              <a:rPr lang="en-US" b="1" dirty="0" smtClean="0">
                <a:solidFill>
                  <a:schemeClr val="tx2"/>
                </a:solidFill>
              </a:rPr>
              <a:t>before age 15</a:t>
            </a:r>
            <a:r>
              <a:rPr lang="en-US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young women and </a:t>
            </a:r>
            <a:r>
              <a:rPr lang="en-US" b="1" dirty="0" smtClean="0">
                <a:solidFill>
                  <a:schemeClr val="tx2"/>
                </a:solidFill>
              </a:rPr>
              <a:t>43%</a:t>
            </a:r>
            <a:r>
              <a:rPr lang="en-US" dirty="0" smtClean="0"/>
              <a:t> </a:t>
            </a:r>
            <a:r>
              <a:rPr lang="en-US" dirty="0"/>
              <a:t>of young men age </a:t>
            </a:r>
            <a:r>
              <a:rPr lang="en-US" dirty="0" smtClean="0"/>
              <a:t>18-24 </a:t>
            </a:r>
            <a:r>
              <a:rPr lang="en-US" dirty="0"/>
              <a:t>had sexual intercourse </a:t>
            </a:r>
            <a:r>
              <a:rPr lang="en-US" b="1" dirty="0">
                <a:solidFill>
                  <a:schemeClr val="tx2"/>
                </a:solidFill>
              </a:rPr>
              <a:t>before age </a:t>
            </a:r>
            <a:r>
              <a:rPr lang="en-US" b="1" dirty="0" smtClean="0">
                <a:solidFill>
                  <a:schemeClr val="tx2"/>
                </a:solidFill>
              </a:rPr>
              <a:t>18</a:t>
            </a:r>
            <a:r>
              <a:rPr lang="en-US" dirty="0" smtClean="0"/>
              <a:t>.</a:t>
            </a:r>
            <a:endParaRPr lang="en-US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Age at First Sexual Intercourse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Premarital Sexual Intercourse and Condom Use</a:t>
            </a:r>
            <a:endParaRPr lang="en-US" dirty="0"/>
          </a:p>
        </p:txBody>
      </p:sp>
      <p:graphicFrame>
        <p:nvGraphicFramePr>
          <p:cNvPr id="22531" name="Content Placeholder 2"/>
          <p:cNvGraphicFramePr>
            <a:graphicFrameLocks noGrp="1"/>
          </p:cNvGraphicFramePr>
          <p:nvPr>
            <p:ph idx="1"/>
          </p:nvPr>
        </p:nvGraphicFramePr>
        <p:xfrm>
          <a:off x="-50800" y="1092200"/>
          <a:ext cx="9245600" cy="581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r:id="rId4" imgW="9242337" imgH="5816088" progId="Excel.Chart.8">
                  <p:embed/>
                </p:oleObj>
              </mc:Choice>
              <mc:Fallback>
                <p:oleObj r:id="rId4" imgW="9242337" imgH="5816088" progId="Excel.Chart.8">
                  <p:embed/>
                  <p:pic>
                    <p:nvPicPr>
                      <p:cNvPr id="0" name="Content Placeholder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092200"/>
                        <a:ext cx="9245600" cy="581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813" y="2474913"/>
            <a:ext cx="52593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charset="0"/>
              </a:rPr>
              <a:t>Percent of never-married women and men age 15-24 who: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9800" y="1646238"/>
            <a:ext cx="2971800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charset="0"/>
              </a:rPr>
              <a:t>Among never-married women and men age 15-24 who had sexual intercourse in the past 12 months, percent who: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81000" y="3121025"/>
            <a:ext cx="5029200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19800" y="3121025"/>
            <a:ext cx="2895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5715000" y="3505200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 txBox="1">
            <a:spLocks/>
          </p:cNvSpPr>
          <p:nvPr/>
        </p:nvSpPr>
        <p:spPr bwMode="auto">
          <a:xfrm>
            <a:off x="762000" y="3175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000">
                <a:latin typeface="Calibri" pitchFamily="34" charset="0"/>
              </a:rPr>
              <a:t>Trends in Premarital Sex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23950"/>
            <a:ext cx="914400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never-married women and men age 15-24 who had sexual intercourse in the last 12 months</a:t>
            </a:r>
          </a:p>
        </p:txBody>
      </p:sp>
      <p:graphicFrame>
        <p:nvGraphicFramePr>
          <p:cNvPr id="23556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98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r:id="rId4" imgW="8327858" imgH="4986960" progId="Excel.Chart.8">
                  <p:embed/>
                </p:oleObj>
              </mc:Choice>
              <mc:Fallback>
                <p:oleObj r:id="rId4" imgW="8327858" imgH="4986960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854200"/>
                        <a:ext cx="8331200" cy="4986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 txBox="1">
            <a:spLocks/>
          </p:cNvSpPr>
          <p:nvPr/>
        </p:nvSpPr>
        <p:spPr bwMode="auto">
          <a:xfrm>
            <a:off x="0" y="3175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000">
                <a:latin typeface="Calibri" pitchFamily="34" charset="0"/>
              </a:rPr>
              <a:t>Trends in Condom Use at Last Sex Among Never-Married Youth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9144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Among never-married women and men age 15-24 who had sexual intercourse in the last 12 months, percent who used a condom at last sex</a:t>
            </a:r>
          </a:p>
        </p:txBody>
      </p:sp>
      <p:graphicFrame>
        <p:nvGraphicFramePr>
          <p:cNvPr id="24580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98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r:id="rId4" imgW="8327858" imgH="4986960" progId="Excel.Chart.8">
                  <p:embed/>
                </p:oleObj>
              </mc:Choice>
              <mc:Fallback>
                <p:oleObj r:id="rId4" imgW="8327858" imgH="4986960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854200"/>
                        <a:ext cx="8331200" cy="4986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THMIS 2011-12">
      <a:dk1>
        <a:sysClr val="windowText" lastClr="000000"/>
      </a:dk1>
      <a:lt1>
        <a:sysClr val="window" lastClr="FFFFFF"/>
      </a:lt1>
      <a:dk2>
        <a:srgbClr val="09A2DD"/>
      </a:dk2>
      <a:lt2>
        <a:srgbClr val="25B34B"/>
      </a:lt2>
      <a:accent1>
        <a:srgbClr val="FBD013"/>
      </a:accent1>
      <a:accent2>
        <a:srgbClr val="58595B"/>
      </a:accent2>
      <a:accent3>
        <a:srgbClr val="C00000"/>
      </a:accent3>
      <a:accent4>
        <a:srgbClr val="974806"/>
      </a:accent4>
      <a:accent5>
        <a:srgbClr val="C3D69B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THMIS 2011-12">
      <a:dk1>
        <a:sysClr val="windowText" lastClr="000000"/>
      </a:dk1>
      <a:lt1>
        <a:sysClr val="window" lastClr="FFFFFF"/>
      </a:lt1>
      <a:dk2>
        <a:srgbClr val="09A2DD"/>
      </a:dk2>
      <a:lt2>
        <a:srgbClr val="25B34B"/>
      </a:lt2>
      <a:accent1>
        <a:srgbClr val="FBD013"/>
      </a:accent1>
      <a:accent2>
        <a:srgbClr val="58595B"/>
      </a:accent2>
      <a:accent3>
        <a:srgbClr val="C00000"/>
      </a:accent3>
      <a:accent4>
        <a:srgbClr val="974806"/>
      </a:accent4>
      <a:accent5>
        <a:srgbClr val="C3D69B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3563</TotalTime>
  <Words>908</Words>
  <Application>Microsoft Office PowerPoint</Application>
  <PresentationFormat>On-screen Show (4:3)</PresentationFormat>
  <Paragraphs>64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Gill Sans Std</vt:lpstr>
      <vt:lpstr>Default Design</vt:lpstr>
      <vt:lpstr>Custom Design</vt:lpstr>
      <vt:lpstr>Microsoft Office Excel Chart</vt:lpstr>
      <vt:lpstr>PowerPoint Presentation</vt:lpstr>
      <vt:lpstr>PowerPoint Presentation</vt:lpstr>
      <vt:lpstr>Comprehensive Knowledge of HIV among Youth by Residence</vt:lpstr>
      <vt:lpstr>Knowledge of a Condom Source among Youth by Residence</vt:lpstr>
      <vt:lpstr>PowerPoint Presentation</vt:lpstr>
      <vt:lpstr>Age at First Sexual Intercourse</vt:lpstr>
      <vt:lpstr>Premarital Sexual Intercourse and Condom Use</vt:lpstr>
      <vt:lpstr>PowerPoint Presentation</vt:lpstr>
      <vt:lpstr>PowerPoint Presentation</vt:lpstr>
      <vt:lpstr>HIV Testing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SZ</cp:lastModifiedBy>
  <cp:revision>276</cp:revision>
  <cp:lastPrinted>2012-09-05T15:52:16Z</cp:lastPrinted>
  <dcterms:created xsi:type="dcterms:W3CDTF">2005-03-10T20:13:19Z</dcterms:created>
  <dcterms:modified xsi:type="dcterms:W3CDTF">2013-05-06T20:23:55Z</dcterms:modified>
</cp:coreProperties>
</file>