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9.xml" ContentType="application/vnd.openxmlformats-officedocument.drawingml.chart+xml"/>
  <Override PartName="/ppt/drawings/drawing2.xml" ContentType="application/vnd.openxmlformats-officedocument.drawingml.chartshapes+xml"/>
  <Override PartName="/ppt/notesSlides/notesSlide18.xml" ContentType="application/vnd.openxmlformats-officedocument.presentationml.notesSlide+xml"/>
  <Override PartName="/ppt/charts/chart10.xml" ContentType="application/vnd.openxmlformats-officedocument.drawingml.chart+xml"/>
  <Override PartName="/ppt/notesSlides/notesSlide19.xml" ContentType="application/vnd.openxmlformats-officedocument.presentationml.notesSlide+xml"/>
  <Override PartName="/ppt/charts/chart11.xml" ContentType="application/vnd.openxmlformats-officedocument.drawingml.chart+xml"/>
  <Override PartName="/ppt/notesSlides/notesSlide20.xml" ContentType="application/vnd.openxmlformats-officedocument.presentationml.notesSlide+xml"/>
  <Override PartName="/ppt/charts/chart12.xml" ContentType="application/vnd.openxmlformats-officedocument.drawingml.chart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6"/>
  </p:notesMasterIdLst>
  <p:handoutMasterIdLst>
    <p:handoutMasterId r:id="rId27"/>
  </p:handoutMasterIdLst>
  <p:sldIdLst>
    <p:sldId id="392" r:id="rId3"/>
    <p:sldId id="375" r:id="rId4"/>
    <p:sldId id="266" r:id="rId5"/>
    <p:sldId id="269" r:id="rId6"/>
    <p:sldId id="377" r:id="rId7"/>
    <p:sldId id="313" r:id="rId8"/>
    <p:sldId id="314" r:id="rId9"/>
    <p:sldId id="315" r:id="rId10"/>
    <p:sldId id="276" r:id="rId11"/>
    <p:sldId id="393" r:id="rId12"/>
    <p:sldId id="379" r:id="rId13"/>
    <p:sldId id="388" r:id="rId14"/>
    <p:sldId id="394" r:id="rId15"/>
    <p:sldId id="381" r:id="rId16"/>
    <p:sldId id="390" r:id="rId17"/>
    <p:sldId id="396" r:id="rId18"/>
    <p:sldId id="395" r:id="rId19"/>
    <p:sldId id="367" r:id="rId20"/>
    <p:sldId id="383" r:id="rId21"/>
    <p:sldId id="391" r:id="rId22"/>
    <p:sldId id="356" r:id="rId23"/>
    <p:sldId id="366" r:id="rId24"/>
    <p:sldId id="340" r:id="rId25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0099"/>
    <a:srgbClr val="80008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>
      <p:cViewPr>
        <p:scale>
          <a:sx n="60" d="100"/>
          <a:sy n="60" d="100"/>
        </p:scale>
        <p:origin x="-1524" y="-8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2286" y="-78"/>
      </p:cViewPr>
      <p:guideLst>
        <p:guide orient="horz" pos="2933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87</c:v>
                </c:pt>
                <c:pt idx="1">
                  <c:v>92</c:v>
                </c:pt>
                <c:pt idx="2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74</c:v>
                </c:pt>
                <c:pt idx="1">
                  <c:v>86</c:v>
                </c:pt>
                <c:pt idx="2">
                  <c:v>78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9652224"/>
        <c:axId val="129653760"/>
      </c:barChart>
      <c:catAx>
        <c:axId val="129652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296537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653760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one"/>
        <c:crossAx val="129652224"/>
        <c:crosses val="autoZero"/>
        <c:crossBetween val="between"/>
      </c:valAx>
      <c:spPr>
        <a:noFill/>
        <a:ln w="25704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Jeunes 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9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Jeunes 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</c:v>
                </c:pt>
                <c:pt idx="1">
                  <c:v>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9221632"/>
        <c:axId val="199223168"/>
      </c:barChart>
      <c:catAx>
        <c:axId val="19922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92231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223168"/>
        <c:scaling>
          <c:orientation val="minMax"/>
          <c:max val="80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199221632"/>
        <c:crosses val="autoZero"/>
        <c:crossBetween val="between"/>
        <c:majorUnit val="1"/>
        <c:minorUnit val="1"/>
      </c:valAx>
      <c:spPr>
        <a:noFill/>
        <a:ln w="25400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27103756973878E-2"/>
          <c:y val="0.16159553346047137"/>
          <c:w val="0.96714579248605248"/>
          <c:h val="0.672746243722160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22</c:v>
                </c:pt>
                <c:pt idx="1">
                  <c:v>62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27</c:v>
                </c:pt>
                <c:pt idx="1">
                  <c:v>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9316992"/>
        <c:axId val="199318528"/>
      </c:barChart>
      <c:catAx>
        <c:axId val="199316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93185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31852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199316992"/>
        <c:crosses val="autoZero"/>
        <c:crossBetween val="between"/>
      </c:valAx>
      <c:spPr>
        <a:noFill/>
        <a:ln w="25708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14</c:v>
                </c:pt>
                <c:pt idx="1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7547776"/>
        <c:axId val="207549568"/>
      </c:barChart>
      <c:catAx>
        <c:axId val="20754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075495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754956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207547776"/>
        <c:crosses val="autoZero"/>
        <c:crossBetween val="between"/>
      </c:valAx>
      <c:spPr>
        <a:noFill/>
        <a:ln w="25405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72</c:v>
                </c:pt>
                <c:pt idx="1">
                  <c:v>76</c:v>
                </c:pt>
                <c:pt idx="2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84</c:v>
                </c:pt>
                <c:pt idx="1">
                  <c:v>88</c:v>
                </c:pt>
                <c:pt idx="2">
                  <c:v>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0144512"/>
        <c:axId val="130359296"/>
      </c:barChart>
      <c:catAx>
        <c:axId val="13014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0359296"/>
        <c:crosses val="autoZero"/>
        <c:auto val="1"/>
        <c:lblAlgn val="ctr"/>
        <c:lblOffset val="100"/>
        <c:noMultiLvlLbl val="0"/>
      </c:catAx>
      <c:valAx>
        <c:axId val="13035929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130144512"/>
        <c:crosses val="autoZero"/>
        <c:crossBetween val="between"/>
      </c:valAx>
      <c:spPr>
        <a:noFill/>
        <a:ln w="24714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75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0" sourceLinked="0"/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77</c:v>
                </c:pt>
                <c:pt idx="1">
                  <c:v>53</c:v>
                </c:pt>
                <c:pt idx="2">
                  <c:v>84</c:v>
                </c:pt>
                <c:pt idx="3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76</c:v>
                </c:pt>
                <c:pt idx="1">
                  <c:v>49</c:v>
                </c:pt>
                <c:pt idx="2">
                  <c:v>73</c:v>
                </c:pt>
                <c:pt idx="3">
                  <c:v>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0378752"/>
        <c:axId val="130425600"/>
      </c:barChart>
      <c:catAx>
        <c:axId val="130378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04256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0425600"/>
        <c:scaling>
          <c:orientation val="minMax"/>
          <c:max val="95"/>
        </c:scaling>
        <c:delete val="1"/>
        <c:axPos val="b"/>
        <c:numFmt formatCode="0" sourceLinked="1"/>
        <c:majorTickMark val="out"/>
        <c:minorTickMark val="none"/>
        <c:tickLblPos val="none"/>
        <c:crossAx val="130378752"/>
        <c:crosses val="autoZero"/>
        <c:crossBetween val="between"/>
      </c:valAx>
      <c:spPr>
        <a:noFill/>
        <a:ln w="24579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4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141176993214362"/>
          <c:y val="2.7603513174404022E-2"/>
          <c:w val="0.37193440911564479"/>
          <c:h val="0.9447929736511921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30</c:v>
                </c:pt>
                <c:pt idx="1">
                  <c:v>47</c:v>
                </c:pt>
                <c:pt idx="2">
                  <c:v>23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39</c:v>
                </c:pt>
                <c:pt idx="1">
                  <c:v>62</c:v>
                </c:pt>
                <c:pt idx="2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2980864"/>
        <c:axId val="192982400"/>
      </c:barChart>
      <c:catAx>
        <c:axId val="1929808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29824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2982400"/>
        <c:scaling>
          <c:orientation val="minMax"/>
          <c:max val="100"/>
        </c:scaling>
        <c:delete val="1"/>
        <c:axPos val="t"/>
        <c:numFmt formatCode="0" sourceLinked="1"/>
        <c:majorTickMark val="out"/>
        <c:minorTickMark val="none"/>
        <c:tickLblPos val="none"/>
        <c:crossAx val="192980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1600013326967"/>
          <c:y val="0.37765320740177233"/>
          <c:w val="0.12868485057139373"/>
          <c:h val="0.139298353076003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76</c:v>
                </c:pt>
                <c:pt idx="1">
                  <c:v>66</c:v>
                </c:pt>
                <c:pt idx="2">
                  <c:v>59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  <a:ln>
              <a:noFill/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61</c:v>
                </c:pt>
                <c:pt idx="1">
                  <c:v>61</c:v>
                </c:pt>
                <c:pt idx="2">
                  <c:v>44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4724992"/>
        <c:axId val="194726528"/>
      </c:barChart>
      <c:catAx>
        <c:axId val="19472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47265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472652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194724992"/>
        <c:crosses val="autoZero"/>
        <c:crossBetween val="between"/>
      </c:valAx>
      <c:spPr>
        <a:noFill/>
        <a:ln w="25706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497321919062445"/>
          <c:y val="3.2039433148490455E-2"/>
          <c:w val="0.36078080261274176"/>
          <c:h val="0.94577942082563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18</c:v>
                </c:pt>
                <c:pt idx="1">
                  <c:v>39</c:v>
                </c:pt>
                <c:pt idx="2">
                  <c:v>64</c:v>
                </c:pt>
                <c:pt idx="3">
                  <c:v>43</c:v>
                </c:pt>
                <c:pt idx="4">
                  <c:v>89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8</c:v>
                </c:pt>
                <c:pt idx="1">
                  <c:v>25</c:v>
                </c:pt>
                <c:pt idx="2">
                  <c:v>61</c:v>
                </c:pt>
                <c:pt idx="3">
                  <c:v>36</c:v>
                </c:pt>
                <c:pt idx="4">
                  <c:v>83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6462848"/>
        <c:axId val="196472832"/>
      </c:barChart>
      <c:catAx>
        <c:axId val="196462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96472832"/>
        <c:crosses val="autoZero"/>
        <c:auto val="1"/>
        <c:lblAlgn val="ctr"/>
        <c:lblOffset val="100"/>
        <c:noMultiLvlLbl val="0"/>
      </c:catAx>
      <c:valAx>
        <c:axId val="196472832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196462848"/>
        <c:crosses val="autoZero"/>
        <c:crossBetween val="between"/>
      </c:valAx>
      <c:spPr>
        <a:noFill/>
        <a:ln w="25397">
          <a:noFill/>
        </a:ln>
      </c:spPr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N'a jamais effectué de test</c:v>
                </c:pt>
              </c:strCache>
            </c:strRef>
          </c:tx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 i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70</c:v>
                </c:pt>
                <c:pt idx="1">
                  <c:v>78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 effectué un test et n'a pas reçu les résultats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 effectué un test et a reçu les résultats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29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97104768"/>
        <c:axId val="197106304"/>
      </c:barChart>
      <c:catAx>
        <c:axId val="19710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97106304"/>
        <c:crosses val="autoZero"/>
        <c:auto val="1"/>
        <c:lblAlgn val="ctr"/>
        <c:lblOffset val="100"/>
        <c:noMultiLvlLbl val="0"/>
      </c:catAx>
      <c:valAx>
        <c:axId val="19710630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197104768"/>
        <c:crosses val="autoZero"/>
        <c:crossBetween val="between"/>
      </c:valAx>
      <c:spPr>
        <a:noFill/>
        <a:ln w="25381">
          <a:noFill/>
        </a:ln>
      </c:spPr>
    </c:plotArea>
    <c:legend>
      <c:legendPos val="r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9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31</c:v>
                </c:pt>
                <c:pt idx="1">
                  <c:v>46</c:v>
                </c:pt>
                <c:pt idx="2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36</c:v>
                </c:pt>
                <c:pt idx="1">
                  <c:v>62</c:v>
                </c:pt>
                <c:pt idx="2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9046656"/>
        <c:axId val="199048192"/>
      </c:barChart>
      <c:catAx>
        <c:axId val="199046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90481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04819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199046656"/>
        <c:crosses val="autoZero"/>
        <c:crossBetween val="between"/>
      </c:valAx>
      <c:spPr>
        <a:noFill/>
        <a:ln w="25403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135062262461414E-2"/>
          <c:y val="0.12776733553467112"/>
          <c:w val="0.96986493773753868"/>
          <c:h val="0.759414952163237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 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76</c:v>
                </c:pt>
                <c:pt idx="1">
                  <c:v>88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 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Burkina Faso</c:v>
                </c:pt>
                <c:pt idx="1">
                  <c:v>Ensemble 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90</c:v>
                </c:pt>
                <c:pt idx="1">
                  <c:v>98</c:v>
                </c:pt>
                <c:pt idx="2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199060480"/>
        <c:axId val="199074560"/>
      </c:barChart>
      <c:catAx>
        <c:axId val="19906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990745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07456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199060480"/>
        <c:crosses val="autoZero"/>
        <c:crossBetween val="between"/>
      </c:valAx>
      <c:spPr>
        <a:noFill/>
        <a:ln w="25394">
          <a:noFill/>
        </a:ln>
      </c:spPr>
    </c:plotArea>
    <c:legend>
      <c:legendPos val="t"/>
      <c:layout>
        <c:manualLayout>
          <c:xMode val="edge"/>
          <c:yMode val="edge"/>
          <c:x val="0.15656432734202128"/>
          <c:y val="1.4714376919101328E-3"/>
          <c:w val="0.65355324357805222"/>
          <c:h val="7.2834747007975362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0.49449</cdr:x>
      <cdr:y>0.51801</cdr:y>
    </cdr:from>
    <cdr:to>
      <cdr:x>0.50301</cdr:x>
      <cdr:y>0.55299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58931" y="2812401"/>
          <a:ext cx="71687" cy="1899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0.49194</cdr:x>
      <cdr:y>0.51613</cdr:y>
    </cdr:from>
    <cdr:to>
      <cdr:x>0.50131</cdr:x>
      <cdr:y>0.55462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62630" y="2546551"/>
          <a:ext cx="71687" cy="1899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90C76AF5-801D-4978-A3CE-0B5C1A83D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85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7725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625" y="4422775"/>
            <a:ext cx="5153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A067B3F-E7F4-4226-A3CA-569571F98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47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2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5B2F6EE1-DC8F-4148-8441-C98BBEB73F9C}" type="slidenum">
              <a:rPr lang="en-US" smtClean="0"/>
              <a:pPr defTabSz="933450"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17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346" tIns="46674" rIns="93346" bIns="46674" anchor="b"/>
          <a:lstStyle/>
          <a:p>
            <a:pPr algn="r" defTabSz="933450" eaLnBrk="0" hangingPunct="0">
              <a:defRPr/>
            </a:pPr>
            <a:fld id="{F07D183E-BB2F-40FA-A515-FFF28D909FEC}" type="slidenum">
              <a:rPr lang="en-US" sz="1200">
                <a:cs typeface="+mn-cs"/>
              </a:rPr>
              <a:pPr algn="r" defTabSz="933450" eaLnBrk="0" hangingPunct="0">
                <a:defRPr/>
              </a:pPr>
              <a:t>20</a:t>
            </a:fld>
            <a:endParaRPr lang="en-US" sz="1200">
              <a:cs typeface="+mn-cs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DC4B0CB3-E05C-4E6D-A890-4F09803E958A}" type="slidenum">
              <a:rPr lang="en-US" smtClean="0"/>
              <a:pPr defTabSz="933450">
                <a:defRPr/>
              </a:pPr>
              <a:t>21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10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342900" y="46482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3200" b="0" i="0" kern="120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et de Santé et à Indicateurs Multiples du Burkina Faso </a:t>
            </a:r>
          </a:p>
          <a:p>
            <a:pPr algn="ctr" rtl="0"/>
            <a:r>
              <a:rPr lang="fr-FR" sz="3200" b="0" i="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charset="0"/>
              </a:rPr>
              <a:t>(EDSBF-MICS IV) 2010</a:t>
            </a:r>
            <a:endParaRPr lang="en-US" sz="3200" b="0" i="0" kern="1200" baseline="0" dirty="0">
              <a:solidFill>
                <a:schemeClr val="bg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06878" y="2255520"/>
            <a:ext cx="9304317" cy="1879011"/>
            <a:chOff x="-106878" y="2255520"/>
            <a:chExt cx="9304317" cy="1879011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7415"/>
              <a:ext cx="9144000" cy="15240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 userDrawn="1"/>
          </p:nvSpPr>
          <p:spPr bwMode="auto">
            <a:xfrm>
              <a:off x="-106878" y="225552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 userDrawn="1"/>
          </p:nvSpPr>
          <p:spPr bwMode="auto">
            <a:xfrm>
              <a:off x="-53439" y="3951651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595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55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940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37530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5699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50735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72372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51305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88575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68869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977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4623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47711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15783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94299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817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190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4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83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191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3288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790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458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61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  <p:sldLayoutId id="214748367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969" y="762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FR" sz="4400" b="1" dirty="0">
                <a:solidFill>
                  <a:schemeClr val="bg1"/>
                </a:solidFill>
                <a:latin typeface="+mj-lt"/>
                <a:cs typeface="+mn-cs"/>
              </a:rPr>
              <a:t>Connaissances, Attitudes, </a:t>
            </a:r>
            <a:r>
              <a:rPr lang="fr-FR" sz="4400" b="1" dirty="0" smtClean="0">
                <a:solidFill>
                  <a:schemeClr val="bg1"/>
                </a:solidFill>
                <a:latin typeface="+mj-lt"/>
                <a:cs typeface="+mn-cs"/>
              </a:rPr>
              <a:t>et Comportements vis-à-vis des IST/sida</a:t>
            </a:r>
            <a:endParaRPr lang="fr-CI" sz="44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6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4277276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Attitudes de tolérance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141565"/>
              </p:ext>
            </p:extLst>
          </p:nvPr>
        </p:nvGraphicFramePr>
        <p:xfrm>
          <a:off x="0" y="1500188"/>
          <a:ext cx="8940800" cy="51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61303"/>
            <a:ext cx="899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: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Partenaires sexuels multiples</a:t>
            </a:r>
          </a:p>
        </p:txBody>
      </p:sp>
      <p:sp>
        <p:nvSpPr>
          <p:cNvPr id="1638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Au cours des 12 mois ayant précédé l’enquête :  </a:t>
            </a:r>
          </a:p>
          <a:p>
            <a:pPr marL="457200" lvl="1" indent="0">
              <a:buNone/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&lt;1 %</a:t>
            </a:r>
            <a:r>
              <a:rPr lang="fr-SN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17 %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hommes de 15-49 ans ont eu, au moins, deux partenaires sexuels</a:t>
            </a:r>
          </a:p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Sur la durée de vie:</a:t>
            </a:r>
          </a:p>
          <a:p>
            <a:pPr marL="457200" lvl="1" indent="0">
              <a:buNone/>
            </a:pP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ont eu, en moyenne, 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1,3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partenaires sexuels</a:t>
            </a:r>
          </a:p>
          <a:p>
            <a:pPr marL="457200" lvl="1" indent="0">
              <a:buNone/>
            </a:pP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hommes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ont eu, en moyenne, </a:t>
            </a: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3,4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partenaires sexuelles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1972213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-9896" y="0"/>
            <a:ext cx="9153896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2209800"/>
            <a:ext cx="8458200" cy="21336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73 %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36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71 %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hommes savent où aller pour effectuer </a:t>
            </a:r>
          </a:p>
          <a:p>
            <a:pPr algn="ctr">
              <a:buFontTx/>
              <a:buNone/>
            </a:pPr>
            <a:r>
              <a:rPr lang="fr-SN" sz="3600" b="1" noProof="0" dirty="0" smtClean="0">
                <a:latin typeface="Calibri" pitchFamily="34" charset="0"/>
                <a:cs typeface="Calibri" pitchFamily="34" charset="0"/>
              </a:rPr>
              <a:t>un test du VIH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-24740" y="0"/>
            <a:ext cx="916874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</a:t>
            </a:r>
          </a:p>
        </p:txBody>
      </p:sp>
      <p:graphicFrame>
        <p:nvGraphicFramePr>
          <p:cNvPr id="2" name="Content Placeholder 2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6338364"/>
              </p:ext>
            </p:extLst>
          </p:nvPr>
        </p:nvGraphicFramePr>
        <p:xfrm>
          <a:off x="533400" y="1819833"/>
          <a:ext cx="8302625" cy="4981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02286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âgés de 15-49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Tests du VIH au cours des 12 derniers mois 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77724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fr-SN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11 %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de femmes et </a:t>
            </a:r>
            <a:r>
              <a:rPr lang="fr-SN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8 %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d’hommes </a:t>
            </a:r>
            <a:r>
              <a:rPr lang="fr-SN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ont effectué un test et ont reçu le résultat au cours des 12 derniers mois</a:t>
            </a:r>
            <a:endParaRPr lang="fr-SN" b="1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54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1257158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12018650"/>
              </p:ext>
            </p:extLst>
          </p:nvPr>
        </p:nvGraphicFramePr>
        <p:xfrm>
          <a:off x="369888" y="1295400"/>
          <a:ext cx="8404225" cy="4429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3856" y="26719"/>
            <a:ext cx="915785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CI" sz="4000" dirty="0">
                <a:latin typeface="Calibri" pitchFamily="34" charset="0"/>
                <a:cs typeface="Calibri" pitchFamily="34" charset="0"/>
              </a:rPr>
              <a:t>Connaissance </a:t>
            </a:r>
            <a:r>
              <a:rPr lang="fr-CI" sz="4000" dirty="0" smtClean="0">
                <a:latin typeface="Calibri" pitchFamily="34" charset="0"/>
                <a:cs typeface="Calibri" pitchFamily="34" charset="0"/>
              </a:rPr>
              <a:t>approfondie </a:t>
            </a:r>
            <a:r>
              <a:rPr lang="fr-CI" sz="4000" dirty="0">
                <a:latin typeface="Calibri" pitchFamily="34" charset="0"/>
                <a:cs typeface="Calibri" pitchFamily="34" charset="0"/>
              </a:rPr>
              <a:t>par les jeunes 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-13858" y="5785798"/>
            <a:ext cx="915785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CI" sz="16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Une connaissance approfondie veut dire qu’ils : déclarent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qu’on peut réduire le risque de contracter le virus du sida en utilisant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des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condoms et en limitant les rapports sexuels à un seul partenaire</a:t>
            </a:r>
            <a:r>
              <a:rPr lang="fr-CI" sz="1600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fidèle et qui n’est pas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infecté,</a:t>
            </a:r>
            <a:r>
              <a:rPr lang="fr-CI" sz="16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rejettent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les idées locales erronées</a:t>
            </a:r>
            <a:r>
              <a:rPr lang="fr-CI" sz="160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(transmission par les moustiques et par des moyens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surnaturels), et savent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qu’une personne paraissant en bonne santé peut avoir le virus du sida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936770"/>
            <a:ext cx="8448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15-24 ans avec une connaissance approfondie*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50184735"/>
              </p:ext>
            </p:extLst>
          </p:nvPr>
        </p:nvGraphicFramePr>
        <p:xfrm>
          <a:off x="743361" y="2133600"/>
          <a:ext cx="764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1876" y="-1"/>
            <a:ext cx="9155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Connaissance d’un endroit où se procurer des condoms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3060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de 15-24 ans qui savent où se procurer des condoms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065902"/>
              </p:ext>
            </p:extLst>
          </p:nvPr>
        </p:nvGraphicFramePr>
        <p:xfrm>
          <a:off x="557213" y="1833563"/>
          <a:ext cx="7727950" cy="4737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-4948" y="0"/>
            <a:ext cx="914894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Âge auquel les jeunes ont eu leurs premiers rapports sexuels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8" y="1314079"/>
            <a:ext cx="9140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qui ont eu leurs premiers rapports sexuels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822972"/>
              </p:ext>
            </p:extLst>
          </p:nvPr>
        </p:nvGraphicFramePr>
        <p:xfrm>
          <a:off x="476250" y="1679575"/>
          <a:ext cx="8504238" cy="4795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-44038" y="-18257"/>
            <a:ext cx="9188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Rapports sexuels et utilisation du condom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-55914" y="914400"/>
            <a:ext cx="91237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de femmes et </a:t>
            </a:r>
            <a:r>
              <a:rPr lang="fr-SN" sz="1800" i="1" dirty="0">
                <a:latin typeface="Calibri" pitchFamily="34" charset="0"/>
                <a:cs typeface="Calibri" pitchFamily="34" charset="0"/>
              </a:rPr>
              <a:t>d’hommes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célibataires </a:t>
            </a:r>
            <a:r>
              <a:rPr lang="fr-SN" sz="1800" i="1" dirty="0">
                <a:latin typeface="Calibri" pitchFamily="34" charset="0"/>
                <a:cs typeface="Calibri" pitchFamily="34" charset="0"/>
              </a:rPr>
              <a:t>de 15-24 ans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0" y="21336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Parmi ceux ayant eu des rapports sexuels au cours des 12 derniers mois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5181600" y="2779931"/>
            <a:ext cx="35052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 parmi les jeunes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296409780"/>
              </p:ext>
            </p:extLst>
          </p:nvPr>
        </p:nvGraphicFramePr>
        <p:xfrm>
          <a:off x="838200" y="1867560"/>
          <a:ext cx="7820025" cy="496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-10886" y="91440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Parmi les femmes et les hommes de 15 - </a:t>
            </a:r>
            <a:r>
              <a:rPr lang="fr-HT" sz="1600" i="1" dirty="0">
                <a:latin typeface="Calibri" pitchFamily="34" charset="0"/>
                <a:cs typeface="Calibri" pitchFamily="34" charset="0"/>
              </a:rPr>
              <a:t>24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 ans ayant eu des rapports sexuels au cours des 12  mois ayant précédé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l’enquête, 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ayant effectué un test du VIH au cours des 12 derniers mois et ayant reçu le résultat</a:t>
            </a:r>
            <a:endParaRPr lang="fr-HT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1875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74 %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87 %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hommes savent que l’on peut réduire les risques de contracter le VIH en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utilisant des condoms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et en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limitant les rapports sexuels à un seul partenaire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non infecté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&lt;1 %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17 %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ont eu, au moins, deux partenaires sexuels au cours des 12 derniers mois. 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70 %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femmes et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78 %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n’ont jamais effectué de test de détection du VIH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31 %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36 %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âgés de 15-24 ans ont 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une connaissance « approfondie » du sida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86000"/>
            <a:ext cx="7924800" cy="3505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fr-SN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98 %</a:t>
            </a:r>
            <a:r>
              <a:rPr lang="fr-SN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 femmes et des hommes de 15-49 ans ont entendu parler du sida</a:t>
            </a:r>
            <a:r>
              <a:rPr lang="fr-SN" dirty="0">
                <a:latin typeface="Calibri" pitchFamily="34" charset="0"/>
                <a:cs typeface="Calibri" pitchFamily="34" charset="0"/>
              </a:rPr>
              <a:t>.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3855"/>
            <a:ext cx="91440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d’éviter le sida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711038663"/>
              </p:ext>
            </p:extLst>
          </p:nvPr>
        </p:nvGraphicFramePr>
        <p:xfrm>
          <a:off x="165100" y="1392198"/>
          <a:ext cx="8496300" cy="541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-15834" y="1022866"/>
            <a:ext cx="91598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-27710" y="0"/>
            <a:ext cx="9171709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de prévention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 niveau d’instruction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9670989"/>
              </p:ext>
            </p:extLst>
          </p:nvPr>
        </p:nvGraphicFramePr>
        <p:xfrm>
          <a:off x="533400" y="2133601"/>
          <a:ext cx="8126413" cy="464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de 15-49 ans qui savent que l’on peut réduire le risque de contracter le VIH en utilisant des condoms et en limitant les rapports sexuels à un seul partenaire fidèle et non infecté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-18804" y="0"/>
            <a:ext cx="9162803" cy="83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Rejet des idées erronées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0714948"/>
              </p:ext>
            </p:extLst>
          </p:nvPr>
        </p:nvGraphicFramePr>
        <p:xfrm>
          <a:off x="511175" y="1524000"/>
          <a:ext cx="8120063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939531"/>
            <a:ext cx="6573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et d’hommes 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savent que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  Connaissance « approfondie »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 sida…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Sont considérés comme ayant une « connaissance complète », les femmes et les hommes qui 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déclarent qu’on peut réduire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le risque de contracter le virus du sida en utilisant des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condoms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et en limitant les rapports sexuels à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un seul partenaire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qui n’est pas infecté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Rejettent les idées locales erronées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les plus courantes à propos de la transmission du sida (transmission par les moustiques et par des moyens surnaturels)</a:t>
            </a:r>
          </a:p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Savent qu’une personne paraissant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en bonne santé peut avoir le virus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du sida</a:t>
            </a:r>
          </a:p>
          <a:p>
            <a:pPr>
              <a:lnSpc>
                <a:spcPct val="80000"/>
              </a:lnSpc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721588"/>
              </p:ext>
            </p:extLst>
          </p:nvPr>
        </p:nvGraphicFramePr>
        <p:xfrm>
          <a:off x="147617" y="1371600"/>
          <a:ext cx="9004300" cy="506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approfondie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0" y="936770"/>
            <a:ext cx="49565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15-49 ans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21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 la prévention de la transmission du VIH de la mère à l’enfant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648580163"/>
              </p:ext>
            </p:extLst>
          </p:nvPr>
        </p:nvGraphicFramePr>
        <p:xfrm>
          <a:off x="627063" y="1898650"/>
          <a:ext cx="7889875" cy="495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-29688" y="1219200"/>
            <a:ext cx="917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savent que…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kina Faso">
      <a:dk1>
        <a:srgbClr val="000000"/>
      </a:dk1>
      <a:lt1>
        <a:srgbClr val="FFFFFF"/>
      </a:lt1>
      <a:dk2>
        <a:srgbClr val="CFAB7A"/>
      </a:dk2>
      <a:lt2>
        <a:srgbClr val="995A3F"/>
      </a:lt2>
      <a:accent1>
        <a:srgbClr val="005673"/>
      </a:accent1>
      <a:accent2>
        <a:srgbClr val="A8B46E"/>
      </a:accent2>
      <a:accent3>
        <a:srgbClr val="A34848"/>
      </a:accent3>
      <a:accent4>
        <a:srgbClr val="FFE69E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3206</TotalTime>
  <Words>635</Words>
  <Application>Microsoft Office PowerPoint</Application>
  <PresentationFormat>On-screen Show (4:3)</PresentationFormat>
  <Paragraphs>75</Paragraphs>
  <Slides>23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regular slide</vt:lpstr>
      <vt:lpstr>Custom Design</vt:lpstr>
      <vt:lpstr>PowerPoint Presentation</vt:lpstr>
      <vt:lpstr>PowerPoint Presentation</vt:lpstr>
      <vt:lpstr>Connaissance du VIH/sida</vt:lpstr>
      <vt:lpstr>Connaissance des moyens d’éviter le sida</vt:lpstr>
      <vt:lpstr>Connaissance des moyens de prévention  par niveau d’instruction</vt:lpstr>
      <vt:lpstr>Rejet des idées erronées</vt:lpstr>
      <vt:lpstr>  Connaissance « approfondie »  du sida…</vt:lpstr>
      <vt:lpstr>Connaissance approfondie</vt:lpstr>
      <vt:lpstr>Connaissance de la prévention de la transmission du VIH de la mère à l’enfant</vt:lpstr>
      <vt:lpstr>PowerPoint Presentation</vt:lpstr>
      <vt:lpstr>Attitudes de tolérance</vt:lpstr>
      <vt:lpstr>Partenaires sexuels multiples</vt:lpstr>
      <vt:lpstr>PowerPoint Presentation</vt:lpstr>
      <vt:lpstr>Test du VIH/sida</vt:lpstr>
      <vt:lpstr>Test du VIH/sida</vt:lpstr>
      <vt:lpstr>Tests du VIH au cours des 12 derniers mois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 du VIH/sida parmi les jeunes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255</cp:revision>
  <dcterms:created xsi:type="dcterms:W3CDTF">2001-09-27T19:12:32Z</dcterms:created>
  <dcterms:modified xsi:type="dcterms:W3CDTF">2013-04-12T15:09:30Z</dcterms:modified>
</cp:coreProperties>
</file>