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1"/>
  </p:notesMasterIdLst>
  <p:handoutMasterIdLst>
    <p:handoutMasterId r:id="rId32"/>
  </p:handoutMasterIdLst>
  <p:sldIdLst>
    <p:sldId id="327" r:id="rId3"/>
    <p:sldId id="301" r:id="rId4"/>
    <p:sldId id="278" r:id="rId5"/>
    <p:sldId id="262" r:id="rId6"/>
    <p:sldId id="320" r:id="rId7"/>
    <p:sldId id="321" r:id="rId8"/>
    <p:sldId id="304" r:id="rId9"/>
    <p:sldId id="261" r:id="rId10"/>
    <p:sldId id="303" r:id="rId11"/>
    <p:sldId id="305" r:id="rId12"/>
    <p:sldId id="328" r:id="rId13"/>
    <p:sldId id="322" r:id="rId14"/>
    <p:sldId id="307" r:id="rId15"/>
    <p:sldId id="316" r:id="rId16"/>
    <p:sldId id="324" r:id="rId17"/>
    <p:sldId id="265" r:id="rId18"/>
    <p:sldId id="329" r:id="rId19"/>
    <p:sldId id="310" r:id="rId20"/>
    <p:sldId id="309" r:id="rId21"/>
    <p:sldId id="317" r:id="rId22"/>
    <p:sldId id="330" r:id="rId23"/>
    <p:sldId id="312" r:id="rId24"/>
    <p:sldId id="331" r:id="rId25"/>
    <p:sldId id="313" r:id="rId26"/>
    <p:sldId id="315" r:id="rId27"/>
    <p:sldId id="332" r:id="rId28"/>
    <p:sldId id="318" r:id="rId29"/>
    <p:sldId id="295" r:id="rId3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>
        <p:scale>
          <a:sx n="60" d="100"/>
          <a:sy n="60" d="100"/>
        </p:scale>
        <p:origin x="-1524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7782637795275901"/>
          <c:y val="4.3739297762570163E-2"/>
          <c:w val="0.51217362204724359"/>
          <c:h val="0.930062431398318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1.1254019292604505E-2"/>
                  <c:y val="2.4279208604857426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23.8</c:v>
                </c:pt>
                <c:pt idx="1">
                  <c:v>0.6000000000000002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96504960"/>
        <c:axId val="196536576"/>
      </c:barChart>
      <c:catAx>
        <c:axId val="1965049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965365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536576"/>
        <c:scaling>
          <c:orientation val="minMax"/>
        </c:scaling>
        <c:delete val="1"/>
        <c:axPos val="t"/>
        <c:numFmt formatCode="0.0" sourceLinked="1"/>
        <c:majorTickMark val="out"/>
        <c:minorTickMark val="none"/>
        <c:tickLblPos val="none"/>
        <c:crossAx val="196504960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/>
                      <a:t>Normal
</a:t>
                    </a:r>
                    <a:r>
                      <a:rPr lang="en-US" dirty="0" smtClean="0"/>
                      <a:t>73%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Maigreur modérée ou sévère</c:v>
                </c:pt>
                <c:pt idx="1">
                  <c:v>Maigreur légère</c:v>
                </c:pt>
                <c:pt idx="2">
                  <c:v>Normal</c:v>
                </c:pt>
                <c:pt idx="3">
                  <c:v>Surpoids</c:v>
                </c:pt>
                <c:pt idx="4">
                  <c:v>Obèse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11</c:v>
                </c:pt>
                <c:pt idx="2">
                  <c:v>73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Lbl>
              <c:idx val="1"/>
              <c:layout>
                <c:manualLayout>
                  <c:x val="-1.613228371021694E-3"/>
                  <c:y val="-7.978723404255325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12</c:v>
                </c:pt>
                <c:pt idx="1">
                  <c:v>5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60</c:v>
                </c:pt>
                <c:pt idx="1">
                  <c:v>49</c:v>
                </c:pt>
                <c:pt idx="2">
                  <c:v>59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17</c:v>
                </c:pt>
                <c:pt idx="1">
                  <c:v>23</c:v>
                </c:pt>
                <c:pt idx="2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61564672"/>
        <c:axId val="261582848"/>
      </c:barChart>
      <c:catAx>
        <c:axId val="261564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615828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1582848"/>
        <c:scaling>
          <c:orientation val="minMax"/>
          <c:max val="100"/>
          <c:min val="0"/>
        </c:scaling>
        <c:delete val="1"/>
        <c:axPos val="b"/>
        <c:numFmt formatCode="General" sourceLinked="1"/>
        <c:majorTickMark val="out"/>
        <c:minorTickMark val="none"/>
        <c:tickLblPos val="none"/>
        <c:crossAx val="261564672"/>
        <c:crosses val="autoZero"/>
        <c:crossBetween val="between"/>
        <c:majorUnit val="25"/>
        <c:minorUnit val="5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L'EDSBF III 2003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Anémie (&lt;11,0 g/dl)</c:v>
                </c:pt>
                <c:pt idx="1">
                  <c:v>Anémie légère (10,0-10,9 g/dl)</c:v>
                </c:pt>
                <c:pt idx="2">
                  <c:v>Anémie modérée (7,0-9,9 g/dl)</c:v>
                </c:pt>
                <c:pt idx="3">
                  <c:v>Anémie sévère (&lt; 7,0 g/dl)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19</c:v>
                </c:pt>
                <c:pt idx="2">
                  <c:v>60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L'EDSBF-MICS IV 2010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Anémie (&lt;11,0 g/dl)</c:v>
                </c:pt>
                <c:pt idx="1">
                  <c:v>Anémie légère (10,0-10,9 g/dl)</c:v>
                </c:pt>
                <c:pt idx="2">
                  <c:v>Anémie modérée (7,0-9,9 g/dl)</c:v>
                </c:pt>
                <c:pt idx="3">
                  <c:v>Anémie sévère (&lt; 7,0 g/dl)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88</c:v>
                </c:pt>
                <c:pt idx="1">
                  <c:v>18</c:v>
                </c:pt>
                <c:pt idx="2">
                  <c:v>59</c:v>
                </c:pt>
                <c:pt idx="3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1833472"/>
        <c:axId val="261835008"/>
      </c:barChart>
      <c:catAx>
        <c:axId val="26183347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1835008"/>
        <c:crosses val="autoZero"/>
        <c:auto val="1"/>
        <c:lblAlgn val="ctr"/>
        <c:lblOffset val="100"/>
        <c:noMultiLvlLbl val="0"/>
      </c:catAx>
      <c:valAx>
        <c:axId val="2618350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618334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43250203751559"/>
          <c:y val="3.1914893617021281E-2"/>
          <c:w val="0.7865479110407444"/>
          <c:h val="0.9414893617021273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0"/>
              <c:layout>
                <c:manualLayout>
                  <c:x val="6.6896617203992719E-3"/>
                  <c:y val="9.7516603976323528E-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896617203992719E-3"/>
                  <c:y val="-2.65957446808510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Ensemble urbain</c:v>
                </c:pt>
                <c:pt idx="2">
                  <c:v>Burkina Faso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35</c:v>
                </c:pt>
                <c:pt idx="1">
                  <c:v>32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60502656"/>
        <c:axId val="260504192"/>
      </c:barChart>
      <c:catAx>
        <c:axId val="260502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60504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0504192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one"/>
        <c:crossAx val="260502656"/>
        <c:crosses val="autoZero"/>
        <c:crossBetween val="between"/>
        <c:majorUnit val="25"/>
        <c:minorUnit val="5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L'EDSBF III 2003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Anémie </c:v>
                </c:pt>
                <c:pt idx="1">
                  <c:v>Anémie légère </c:v>
                </c:pt>
                <c:pt idx="2">
                  <c:v>Anémie modérée </c:v>
                </c:pt>
                <c:pt idx="3">
                  <c:v>Anémie sévère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38</c:v>
                </c:pt>
                <c:pt idx="2">
                  <c:v>15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L'EDSBF-MICS IV 2010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Anémie </c:v>
                </c:pt>
                <c:pt idx="1">
                  <c:v>Anémie légère </c:v>
                </c:pt>
                <c:pt idx="2">
                  <c:v>Anémie modérée </c:v>
                </c:pt>
                <c:pt idx="3">
                  <c:v>Anémie sévère 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49</c:v>
                </c:pt>
                <c:pt idx="1">
                  <c:v>34</c:v>
                </c:pt>
                <c:pt idx="2">
                  <c:v>14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7308928"/>
        <c:axId val="257310080"/>
      </c:barChart>
      <c:catAx>
        <c:axId val="2573089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7310080"/>
        <c:crosses val="autoZero"/>
        <c:auto val="1"/>
        <c:lblAlgn val="ctr"/>
        <c:lblOffset val="100"/>
        <c:noMultiLvlLbl val="0"/>
      </c:catAx>
      <c:valAx>
        <c:axId val="2573100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5730892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28</c:v>
                </c:pt>
                <c:pt idx="1">
                  <c:v>23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57326464"/>
        <c:axId val="257342464"/>
      </c:barChart>
      <c:catAx>
        <c:axId val="2573264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7342464"/>
        <c:crosses val="autoZero"/>
        <c:auto val="1"/>
        <c:lblAlgn val="ctr"/>
        <c:lblOffset val="100"/>
        <c:noMultiLvlLbl val="0"/>
      </c:catAx>
      <c:valAx>
        <c:axId val="257342464"/>
        <c:scaling>
          <c:orientation val="minMax"/>
          <c:max val="75"/>
        </c:scaling>
        <c:delete val="1"/>
        <c:axPos val="l"/>
        <c:numFmt formatCode="General" sourceLinked="1"/>
        <c:majorTickMark val="out"/>
        <c:minorTickMark val="none"/>
        <c:tickLblPos val="none"/>
        <c:crossAx val="257326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81552673562874"/>
          <c:y val="2.6315789473684216E-2"/>
          <c:w val="0.67292303535587505"/>
          <c:h val="0.947368421052631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18,1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19,7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20,2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20,9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20,9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21,4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21,4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23,8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Nigeria 2006</c:v>
                </c:pt>
                <c:pt idx="1">
                  <c:v>Liberia 2007</c:v>
                </c:pt>
                <c:pt idx="2">
                  <c:v>Sierra Leone 2008</c:v>
                </c:pt>
                <c:pt idx="3">
                  <c:v>Ghana 2008</c:v>
                </c:pt>
                <c:pt idx="4">
                  <c:v>Sénégal 2010-11</c:v>
                </c:pt>
                <c:pt idx="5">
                  <c:v>Mali 2006</c:v>
                </c:pt>
                <c:pt idx="6">
                  <c:v>Benin 2006</c:v>
                </c:pt>
                <c:pt idx="7">
                  <c:v>Niger 2006</c:v>
                </c:pt>
                <c:pt idx="8">
                  <c:v>Burkina Faso 2010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18.100000000000001</c:v>
                </c:pt>
                <c:pt idx="1">
                  <c:v>19.600000000000001</c:v>
                </c:pt>
                <c:pt idx="2">
                  <c:v>19.7</c:v>
                </c:pt>
                <c:pt idx="3">
                  <c:v>20.2</c:v>
                </c:pt>
                <c:pt idx="4">
                  <c:v>20.9</c:v>
                </c:pt>
                <c:pt idx="5">
                  <c:v>20.9</c:v>
                </c:pt>
                <c:pt idx="6">
                  <c:v>21.4</c:v>
                </c:pt>
                <c:pt idx="7">
                  <c:v>21.4</c:v>
                </c:pt>
                <c:pt idx="8">
                  <c:v>23.8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96843776"/>
        <c:axId val="196871680"/>
      </c:barChart>
      <c:catAx>
        <c:axId val="196843776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96871680"/>
        <c:crosses val="autoZero"/>
        <c:auto val="1"/>
        <c:lblAlgn val="ctr"/>
        <c:lblOffset val="100"/>
        <c:noMultiLvlLbl val="0"/>
      </c:catAx>
      <c:valAx>
        <c:axId val="196871680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one"/>
        <c:crossAx val="19684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41</c:v>
                </c:pt>
                <c:pt idx="1">
                  <c:v>25</c:v>
                </c:pt>
                <c:pt idx="2">
                  <c:v>13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97112960"/>
        <c:axId val="197116288"/>
      </c:barChart>
      <c:catAx>
        <c:axId val="197112960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97116288"/>
        <c:crosses val="autoZero"/>
        <c:auto val="1"/>
        <c:lblAlgn val="ctr"/>
        <c:lblOffset val="100"/>
        <c:noMultiLvlLbl val="0"/>
      </c:catAx>
      <c:valAx>
        <c:axId val="19711628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197112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6269853596282122"/>
                  <c:y val="7.53205128205128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Sheet1!$A$2:$A$7</c:f>
              <c:strCache>
                <c:ptCount val="6"/>
                <c:pt idx="0">
                  <c:v>Allaitement seul</c:v>
                </c:pt>
                <c:pt idx="1">
                  <c:v>Non-allaité</c:v>
                </c:pt>
                <c:pt idx="2">
                  <c:v>Allaitement au sein et eau</c:v>
                </c:pt>
                <c:pt idx="3">
                  <c:v>Allaitement au sein et liquides non-lactés</c:v>
                </c:pt>
                <c:pt idx="4">
                  <c:v>Allaitement au sein et autre lait</c:v>
                </c:pt>
                <c:pt idx="5">
                  <c:v>Allaitement au sein et aliments de compléments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1</c:v>
                </c:pt>
                <c:pt idx="2">
                  <c:v>61</c:v>
                </c:pt>
                <c:pt idx="3">
                  <c:v>7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Nourri selon les pratiques d'alimentation du nourrisson et du jeune enfant appropriées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nourri pas selon les pratiques d'alimentation du nourrisson et du jeune enfant appropriées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97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199096192"/>
        <c:axId val="199097728"/>
      </c:barChart>
      <c:catAx>
        <c:axId val="1990961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99097728"/>
        <c:crosses val="autoZero"/>
        <c:auto val="1"/>
        <c:lblAlgn val="ctr"/>
        <c:lblOffset val="100"/>
        <c:noMultiLvlLbl val="0"/>
      </c:catAx>
      <c:valAx>
        <c:axId val="19909772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990961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719366676387701"/>
          <c:y val="3.0769230769230778E-2"/>
          <c:w val="0.40518652182366116"/>
          <c:h val="0.9435897435897436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Modéré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10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6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99320320"/>
        <c:axId val="199321856"/>
      </c:barChart>
      <c:catAx>
        <c:axId val="199320320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99321856"/>
        <c:crosses val="autoZero"/>
        <c:auto val="1"/>
        <c:lblAlgn val="ctr"/>
        <c:lblOffset val="100"/>
        <c:noMultiLvlLbl val="0"/>
      </c:catAx>
      <c:valAx>
        <c:axId val="199321856"/>
        <c:scaling>
          <c:orientation val="minMax"/>
          <c:max val="60"/>
        </c:scaling>
        <c:delete val="1"/>
        <c:axPos val="b"/>
        <c:numFmt formatCode="General" sourceLinked="1"/>
        <c:majorTickMark val="out"/>
        <c:minorTickMark val="none"/>
        <c:tickLblPos val="none"/>
        <c:crossAx val="1993203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 smtClean="0"/>
                      <a:t>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/>
                      <a:t>28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tx>
                <c:rich>
                  <a:bodyPr/>
                  <a:lstStyle/>
                  <a:p>
                    <a:r>
                      <a:rPr lang="en-US" b="1" dirty="0" smtClean="0"/>
                      <a:t>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Sénégal 2010-11</c:v>
                </c:pt>
                <c:pt idx="1">
                  <c:v>Ghana 2008</c:v>
                </c:pt>
                <c:pt idx="2">
                  <c:v>Cameroon 2011*</c:v>
                </c:pt>
                <c:pt idx="3">
                  <c:v>Burkina Faso 2010</c:v>
                </c:pt>
                <c:pt idx="4">
                  <c:v>Sierra Leone 2008</c:v>
                </c:pt>
                <c:pt idx="5">
                  <c:v>Mali 2006</c:v>
                </c:pt>
                <c:pt idx="6">
                  <c:v>Liberia 2007</c:v>
                </c:pt>
                <c:pt idx="7">
                  <c:v>Nigeria 2006</c:v>
                </c:pt>
                <c:pt idx="8">
                  <c:v>Benin 2006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27</c:v>
                </c:pt>
                <c:pt idx="1">
                  <c:v>28</c:v>
                </c:pt>
                <c:pt idx="2">
                  <c:v>33</c:v>
                </c:pt>
                <c:pt idx="3">
                  <c:v>35</c:v>
                </c:pt>
                <c:pt idx="4">
                  <c:v>36</c:v>
                </c:pt>
                <c:pt idx="5">
                  <c:v>38</c:v>
                </c:pt>
                <c:pt idx="6">
                  <c:v>39</c:v>
                </c:pt>
                <c:pt idx="7">
                  <c:v>41</c:v>
                </c:pt>
                <c:pt idx="8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60843392"/>
        <c:axId val="260850816"/>
      </c:barChart>
      <c:catAx>
        <c:axId val="260843392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0850816"/>
        <c:crosses val="autoZero"/>
        <c:auto val="1"/>
        <c:lblAlgn val="ctr"/>
        <c:lblOffset val="100"/>
        <c:noMultiLvlLbl val="0"/>
      </c:catAx>
      <c:valAx>
        <c:axId val="26085081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60843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86"/>
          <c:h val="0.67819247383992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42</c:v>
                </c:pt>
                <c:pt idx="1">
                  <c:v>37</c:v>
                </c:pt>
                <c:pt idx="2">
                  <c:v>38</c:v>
                </c:pt>
                <c:pt idx="3">
                  <c:v>33</c:v>
                </c:pt>
                <c:pt idx="4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09626624"/>
        <c:axId val="260936064"/>
      </c:barChart>
      <c:catAx>
        <c:axId val="20962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0936064"/>
        <c:crosses val="autoZero"/>
        <c:auto val="1"/>
        <c:lblAlgn val="ctr"/>
        <c:lblOffset val="100"/>
        <c:noMultiLvlLbl val="0"/>
      </c:catAx>
      <c:valAx>
        <c:axId val="26093606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209626624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3">
                  <c:v>On a donné des suppléments de vitamine A au cours des 6 derniers mois</c:v>
                </c:pt>
                <c:pt idx="4">
                  <c:v>On a donné des suppléments de fer au cours des 7 derniers jours</c:v>
                </c:pt>
                <c:pt idx="5">
                  <c:v>On a donné des vermifuges au cours des 6 derniers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35</c:v>
                </c:pt>
                <c:pt idx="1">
                  <c:v>23</c:v>
                </c:pt>
                <c:pt idx="3">
                  <c:v>63</c:v>
                </c:pt>
                <c:pt idx="4">
                  <c:v>7</c:v>
                </c:pt>
                <c:pt idx="5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1059712"/>
        <c:axId val="261062656"/>
      </c:barChart>
      <c:catAx>
        <c:axId val="261059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1062656"/>
        <c:crosses val="autoZero"/>
        <c:auto val="1"/>
        <c:lblAlgn val="ctr"/>
        <c:lblOffset val="100"/>
        <c:noMultiLvlLbl val="0"/>
      </c:catAx>
      <c:valAx>
        <c:axId val="2610626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61059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1CB161A-BAFC-41E1-BDB0-014B2F59A87C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17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C84604-5750-4438-9525-310DE09106F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82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29688" y="3810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400" b="1" dirty="0">
                <a:solidFill>
                  <a:schemeClr val="bg1"/>
                </a:solidFill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val="148924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13855" y="0"/>
            <a:ext cx="9144000" cy="1143000"/>
          </a:xfrm>
          <a:ln>
            <a:noFill/>
          </a:ln>
        </p:spPr>
        <p:txBody>
          <a:bodyPr/>
          <a:lstStyle/>
          <a:p>
            <a:r>
              <a:rPr lang="fr-SN" sz="4000" dirty="0" smtClean="0"/>
              <a:t>Pratiques alimentaires des nourrissons et des jeunes enfants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619525097"/>
              </p:ext>
            </p:extLst>
          </p:nvPr>
        </p:nvGraphicFramePr>
        <p:xfrm>
          <a:off x="381000" y="1905000"/>
          <a:ext cx="83820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2761" y="144593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6-23 mois qui étaient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2228672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enfants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1953632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626" y="1099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moins de cinq ans 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400" y="5510048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26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1800" y="2379981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35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6592" y="3937416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16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0"/>
            <a:ext cx="9160823" cy="892175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056710" y="5657671"/>
            <a:ext cx="3087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</a:t>
            </a:r>
          </a:p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(trop petit pour leur âge)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35 %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38 %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Sud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-</a:t>
            </a:r>
          </a:p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Ouest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Hauts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Bassins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32 %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Boucle du </a:t>
            </a:r>
            <a:r>
              <a:rPr lang="fr-FR" sz="1800" dirty="0" err="1">
                <a:solidFill>
                  <a:schemeClr val="bg1"/>
                </a:solidFill>
                <a:latin typeface="+mn-lt"/>
              </a:rPr>
              <a:t>Mouhoun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Centre-Ouest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35 %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Centre-Sud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32 %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Centre-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Est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35 %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43 %</a:t>
            </a:r>
            <a:endParaRPr lang="en-US" sz="1800" dirty="0"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Sahel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46 %</a:t>
            </a:r>
            <a:endParaRPr lang="en-US" sz="1800" dirty="0">
              <a:latin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Centre-Nord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Nord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38 %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Plateau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Central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39 %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21 %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8906"/>
            <a:ext cx="9144000" cy="1143000"/>
          </a:xfrm>
        </p:spPr>
        <p:txBody>
          <a:bodyPr/>
          <a:lstStyle/>
          <a:p>
            <a:r>
              <a:rPr lang="fr-SN" noProof="0" dirty="0" smtClean="0"/>
              <a:t>Retard de croissance </a:t>
            </a:r>
            <a:br>
              <a:rPr lang="fr-SN" noProof="0" dirty="0" smtClean="0"/>
            </a:br>
            <a:r>
              <a:rPr lang="fr-SN" noProof="0" dirty="0" smtClean="0"/>
              <a:t>dans la sous-région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sp>
        <p:nvSpPr>
          <p:cNvPr id="9" name="Left Arrow 8"/>
          <p:cNvSpPr/>
          <p:nvPr/>
        </p:nvSpPr>
        <p:spPr>
          <a:xfrm>
            <a:off x="7467600" y="4419600"/>
            <a:ext cx="1447800" cy="609600"/>
          </a:xfrm>
          <a:prstGeom prst="lef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64366" y="5780782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796041467"/>
              </p:ext>
            </p:extLst>
          </p:nvPr>
        </p:nvGraphicFramePr>
        <p:xfrm>
          <a:off x="691738" y="1554657"/>
          <a:ext cx="7391400" cy="5296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620434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960906287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29200" y="1284286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930618"/>
            <a:ext cx="2286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5029200" y="1930618"/>
            <a:ext cx="35052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2228672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smtClean="0"/>
              <a:t>Un Indice de Masse Corporelle (IMC) inférieur à </a:t>
            </a:r>
            <a:r>
              <a:rPr lang="fr-SN" sz="2800" b="1" noProof="0" smtClean="0"/>
              <a:t>18,5 </a:t>
            </a:r>
            <a:r>
              <a:rPr lang="fr-SN" sz="2800" noProof="0" smtClean="0"/>
              <a:t>indique </a:t>
            </a:r>
            <a:r>
              <a:rPr lang="fr-SN" sz="2800" b="1" noProof="0" smtClean="0"/>
              <a:t>une</a:t>
            </a:r>
            <a:r>
              <a:rPr lang="fr-SN" sz="2800" noProof="0" smtClean="0"/>
              <a:t> </a:t>
            </a:r>
            <a:r>
              <a:rPr lang="fr-SN" sz="2800" b="1" noProof="0" smtClean="0"/>
              <a:t>déficience énergétique chronique</a:t>
            </a:r>
          </a:p>
          <a:p>
            <a:endParaRPr lang="fr-SN" sz="2800" b="1" noProof="0" smtClean="0"/>
          </a:p>
          <a:p>
            <a:r>
              <a:rPr lang="fr-SN" sz="2800" noProof="0" smtClean="0"/>
              <a:t>Les femmes avec un IMC plus de </a:t>
            </a:r>
            <a:r>
              <a:rPr lang="fr-SN" sz="2800" b="1" noProof="0" smtClean="0"/>
              <a:t>25</a:t>
            </a:r>
            <a:r>
              <a:rPr lang="fr-SN" sz="2800" noProof="0" smtClean="0"/>
              <a:t> sont considérées comme présentant un </a:t>
            </a:r>
            <a:r>
              <a:rPr lang="fr-SN" sz="2800" b="1" noProof="0" smtClean="0"/>
              <a:t>surpoids</a:t>
            </a:r>
            <a:r>
              <a:rPr lang="fr-SN" sz="2800" noProof="0" smtClean="0"/>
              <a:t> et celles avec un IMC plus de </a:t>
            </a:r>
            <a:r>
              <a:rPr lang="fr-SN" sz="2800" b="1" noProof="0" smtClean="0"/>
              <a:t>30</a:t>
            </a:r>
            <a:r>
              <a:rPr lang="fr-SN" sz="2800" noProof="0" smtClean="0"/>
              <a:t> sont </a:t>
            </a:r>
            <a:r>
              <a:rPr lang="fr-SN" sz="2800" b="1" noProof="0" smtClean="0"/>
              <a:t>obèses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334204507"/>
              </p:ext>
            </p:extLst>
          </p:nvPr>
        </p:nvGraphicFramePr>
        <p:xfrm>
          <a:off x="1676400" y="914400"/>
          <a:ext cx="7239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2228672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800" b="1" dirty="0" smtClean="0">
                <a:solidFill>
                  <a:schemeClr val="accent1"/>
                </a:solidFill>
                <a:latin typeface="+mn-lt"/>
              </a:rPr>
              <a:t>57 %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reçu une dose de vitamine A post-partum</a:t>
            </a:r>
          </a:p>
          <a:p>
            <a:pPr algn="ctr"/>
            <a:endParaRPr lang="fr-SN" sz="2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2800" b="1" smtClean="0">
                <a:solidFill>
                  <a:schemeClr val="accent1"/>
                </a:solidFill>
                <a:latin typeface="+mn-lt"/>
              </a:rPr>
              <a:t>50 </a:t>
            </a:r>
            <a:r>
              <a:rPr lang="fr-SN" sz="2800" b="1" dirty="0" smtClean="0">
                <a:solidFill>
                  <a:schemeClr val="accent1"/>
                </a:solidFill>
                <a:latin typeface="+mn-lt"/>
              </a:rPr>
              <a:t>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pris du fer, sous forme de comprimés ou de sirop pour 90+ jours durant la grossesse de la dernière naissance</a:t>
            </a:r>
            <a:endParaRPr lang="fr-SN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2228672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495565"/>
              </p:ext>
            </p:extLst>
          </p:nvPr>
        </p:nvGraphicFramePr>
        <p:xfrm>
          <a:off x="429908" y="1700807"/>
          <a:ext cx="7872413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943600" y="3888828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78 %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475556" y="2333297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88 %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498020" y="5378669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90 %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anémiés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err="1" smtClean="0"/>
              <a:t>Tendances</a:t>
            </a:r>
            <a:r>
              <a:rPr lang="en-US" dirty="0" smtClean="0"/>
              <a:t> de </a:t>
            </a:r>
            <a:r>
              <a:rPr lang="en-US" dirty="0" err="1" smtClean="0"/>
              <a:t>l’anémie</a:t>
            </a:r>
            <a:r>
              <a:rPr lang="en-US" dirty="0" smtClean="0"/>
              <a:t> chez les </a:t>
            </a:r>
            <a:r>
              <a:rPr lang="en-US" dirty="0" err="1" smtClean="0"/>
              <a:t>enfants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038437"/>
              </p:ext>
            </p:extLst>
          </p:nvPr>
        </p:nvGraphicFramePr>
        <p:xfrm>
          <a:off x="457200" y="1654445"/>
          <a:ext cx="8382000" cy="4928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anémiés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484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pPr algn="l"/>
            <a:r>
              <a:rPr lang="fr-SN" sz="4000" dirty="0" smtClean="0"/>
              <a:t>Prévalence de l’anémie chez les enfants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607716" y="5905500"/>
            <a:ext cx="252094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considérés comme anémiés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88 %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+mn-lt"/>
              </a:rPr>
              <a:t>Cascades</a:t>
            </a:r>
          </a:p>
          <a:p>
            <a:pPr algn="ctr"/>
            <a:r>
              <a:rPr lang="en-US" sz="1800" dirty="0" smtClean="0">
                <a:latin typeface="+mn-lt"/>
              </a:rPr>
              <a:t>94 %</a:t>
            </a:r>
            <a:endParaRPr lang="en-US" sz="1800" dirty="0"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Sud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-</a:t>
            </a:r>
          </a:p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Ouest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84 %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Hauts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Bassins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81 %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+mn-lt"/>
              </a:rPr>
              <a:t>Boucle du </a:t>
            </a:r>
            <a:r>
              <a:rPr lang="fr-FR" sz="1800" dirty="0" err="1">
                <a:solidFill>
                  <a:schemeClr val="bg1"/>
                </a:solidFill>
                <a:latin typeface="+mn-lt"/>
              </a:rPr>
              <a:t>Mouhoun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86 %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Centre-Ouest</a:t>
            </a:r>
          </a:p>
          <a:p>
            <a:pPr algn="ctr"/>
            <a:r>
              <a:rPr lang="en-US" sz="1800" dirty="0" smtClean="0">
                <a:latin typeface="+mn-lt"/>
              </a:rPr>
              <a:t>92 %</a:t>
            </a:r>
            <a:endParaRPr lang="en-US" sz="1800" dirty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Centre-Sud</a:t>
            </a:r>
          </a:p>
          <a:p>
            <a:pPr algn="ctr"/>
            <a:r>
              <a:rPr lang="en-US" sz="1800" dirty="0" smtClean="0">
                <a:latin typeface="+mn-lt"/>
              </a:rPr>
              <a:t>90 %</a:t>
            </a:r>
            <a:endParaRPr lang="en-US" sz="1800" dirty="0"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Centre-</a:t>
            </a:r>
          </a:p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91 %</a:t>
            </a:r>
            <a:endParaRPr lang="en-US" sz="1800" dirty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91 %</a:t>
            </a:r>
            <a:endParaRPr lang="en-US" sz="1800" dirty="0"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Sahel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91 %</a:t>
            </a:r>
            <a:endParaRPr lang="en-US" sz="1800" dirty="0">
              <a:latin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Centre-Nord</a:t>
            </a:r>
          </a:p>
          <a:p>
            <a:pPr algn="ctr"/>
            <a:r>
              <a:rPr lang="en-US" sz="1800" dirty="0" smtClean="0">
                <a:latin typeface="+mn-lt"/>
              </a:rPr>
              <a:t>90 %</a:t>
            </a:r>
            <a:endParaRPr lang="en-US" sz="1800" dirty="0"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Nord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91 %</a:t>
            </a:r>
            <a:endParaRPr lang="en-US" sz="1800" dirty="0">
              <a:latin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901137" y="3427405"/>
            <a:ext cx="1653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Plateau Central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91 %</a:t>
            </a:r>
            <a:endParaRPr lang="en-US" sz="1800" dirty="0"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Centre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76 %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73" name="Straight Connector 72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734398"/>
              </p:ext>
            </p:extLst>
          </p:nvPr>
        </p:nvGraphicFramePr>
        <p:xfrm>
          <a:off x="914400" y="1752600"/>
          <a:ext cx="759380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674718" y="5430576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51 %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022428" y="3926368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43 %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anémiées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95439" y="2426959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49 %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err="1" smtClean="0"/>
              <a:t>Tendances</a:t>
            </a:r>
            <a:r>
              <a:rPr lang="en-US" dirty="0" smtClean="0"/>
              <a:t> de </a:t>
            </a:r>
            <a:r>
              <a:rPr lang="en-US" dirty="0" err="1" smtClean="0"/>
              <a:t>l’anémie</a:t>
            </a:r>
            <a:r>
              <a:rPr lang="en-US" dirty="0" smtClean="0"/>
              <a:t> chez les femmes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602693"/>
              </p:ext>
            </p:extLst>
          </p:nvPr>
        </p:nvGraphicFramePr>
        <p:xfrm>
          <a:off x="457200" y="1654445"/>
          <a:ext cx="8382000" cy="4928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anémiées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3061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hommes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97999"/>
            <a:ext cx="74945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d’hommes de 15-49 ans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995517700"/>
              </p:ext>
            </p:extLst>
          </p:nvPr>
        </p:nvGraphicFramePr>
        <p:xfrm>
          <a:off x="838200" y="1828800"/>
          <a:ext cx="7620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16" y="0"/>
            <a:ext cx="9136083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smtClean="0">
                <a:solidFill>
                  <a:schemeClr val="accent1"/>
                </a:solidFill>
                <a:cs typeface="Calibri" pitchFamily="34" charset="0"/>
              </a:rPr>
              <a:t>42</a:t>
            </a:r>
            <a:r>
              <a:rPr lang="fr-SN" sz="2800" b="1" noProof="0" smtClean="0">
                <a:solidFill>
                  <a:schemeClr val="accent1"/>
                </a:solidFill>
                <a:cs typeface="Calibri" pitchFamily="34" charset="0"/>
              </a:rPr>
              <a:t> </a:t>
            </a:r>
            <a:r>
              <a:rPr lang="fr-SN" sz="2800" b="1" noProof="0" dirty="0" smtClean="0">
                <a:solidFill>
                  <a:schemeClr val="accent1"/>
                </a:solidFill>
                <a:cs typeface="Calibri" pitchFamily="34" charset="0"/>
              </a:rPr>
              <a:t>% </a:t>
            </a:r>
            <a:r>
              <a:rPr lang="fr-SN" sz="2800" noProof="0" dirty="0" smtClean="0">
                <a:cs typeface="Calibri" pitchFamily="34" charset="0"/>
              </a:rPr>
              <a:t>des enfants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 </a:t>
            </a:r>
            <a:r>
              <a:rPr lang="fr-SN" sz="2800" noProof="0" dirty="0" smtClean="0"/>
              <a:t>ont été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allaités dans l’heure qui a suivi la naissance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Un quart</a:t>
            </a:r>
            <a:r>
              <a:rPr lang="fr-SN" sz="2800" noProof="0" dirty="0" smtClean="0"/>
              <a:t> des enfants de moins de 6 mois sont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allaités exclusivement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35 %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moins de 5 ans souffrent 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d’une malnutrition chronique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(un retard de croissance).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88 %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moins de 5 ans souffrent d’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anémie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</a:rPr>
              <a:t>49 %</a:t>
            </a:r>
            <a:r>
              <a:rPr lang="fr-SN" sz="2800" noProof="0" dirty="0" smtClean="0"/>
              <a:t> des femmes souffrent d’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dirty="0" smtClean="0">
                <a:solidFill>
                  <a:schemeClr val="accent1"/>
                </a:solidFill>
              </a:rPr>
              <a:t>28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hommes souffrent d’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SzPct val="90000"/>
            </a:pPr>
            <a:endParaRPr lang="fr-SN" sz="2800" noProof="0" dirty="0" smtClean="0"/>
          </a:p>
          <a:p>
            <a:pPr>
              <a:buSzPct val="90000"/>
            </a:pP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accent1"/>
                </a:solidFill>
              </a:rPr>
              <a:t>99</a:t>
            </a:r>
            <a:r>
              <a:rPr lang="fr-SN" noProof="0" dirty="0" smtClean="0">
                <a:solidFill>
                  <a:schemeClr val="accent1"/>
                </a:solidFill>
              </a:rPr>
              <a:t> </a:t>
            </a:r>
            <a:r>
              <a:rPr lang="fr-SN" b="1" noProof="0" dirty="0" smtClean="0">
                <a:solidFill>
                  <a:schemeClr val="accent1"/>
                </a:solidFill>
              </a:rPr>
              <a:t>%</a:t>
            </a:r>
            <a:r>
              <a:rPr lang="fr-SN" noProof="0" dirty="0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accent1"/>
                </a:solidFill>
              </a:rPr>
              <a:t>42 %</a:t>
            </a:r>
            <a:r>
              <a:rPr lang="fr-SN" noProof="0" dirty="0" smtClean="0"/>
              <a:t> des enfants ont été allaités dans l’heure suivant la naissance et </a:t>
            </a:r>
            <a:r>
              <a:rPr lang="fr-SN" b="1" noProof="0" dirty="0" smtClean="0">
                <a:solidFill>
                  <a:schemeClr val="accent1"/>
                </a:solidFill>
              </a:rPr>
              <a:t>36 %</a:t>
            </a:r>
            <a:r>
              <a:rPr lang="fr-SN" b="1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226231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0678"/>
            <a:ext cx="9144000" cy="810491"/>
          </a:xfrm>
        </p:spPr>
        <p:txBody>
          <a:bodyPr/>
          <a:lstStyle/>
          <a:p>
            <a:r>
              <a:rPr lang="fr-SN" sz="3600" noProof="0" dirty="0" smtClean="0"/>
              <a:t>Durée de l’allaitement dans la sous-région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-39414" y="96447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 de l’allaitement au sein</a:t>
            </a:r>
          </a:p>
        </p:txBody>
      </p:sp>
      <p:sp>
        <p:nvSpPr>
          <p:cNvPr id="9" name="Left Arrow 8"/>
          <p:cNvSpPr/>
          <p:nvPr/>
        </p:nvSpPr>
        <p:spPr>
          <a:xfrm>
            <a:off x="7620000" y="1723697"/>
            <a:ext cx="1447800" cy="609600"/>
          </a:xfrm>
          <a:prstGeom prst="lef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15419813"/>
              </p:ext>
            </p:extLst>
          </p:nvPr>
        </p:nvGraphicFramePr>
        <p:xfrm>
          <a:off x="0" y="1549400"/>
          <a:ext cx="7772400" cy="530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enfants qui sont allait</a:t>
            </a:r>
            <a:r>
              <a:rPr lang="fr-SN" sz="2800" dirty="0" smtClean="0">
                <a:cs typeface="Calibri"/>
              </a:rPr>
              <a:t>és uniquement au sein sont considérés comme exclusivement </a:t>
            </a:r>
            <a:r>
              <a:rPr lang="fr-SN" sz="2800" dirty="0" smtClean="0"/>
              <a:t>allait</a:t>
            </a:r>
            <a:r>
              <a:rPr lang="fr-SN" sz="2800" dirty="0" smtClean="0">
                <a:cs typeface="Calibri"/>
              </a:rPr>
              <a:t>és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L’allaitement exclusif est recommand</a:t>
            </a:r>
            <a:r>
              <a:rPr lang="fr-SN" sz="2800" dirty="0" smtClean="0">
                <a:cs typeface="Calibri"/>
              </a:rPr>
              <a:t>é pour les 6 premiers mois, car le lait maternel contient tous les nutriments dont le bébé a besoin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anticorps pr</a:t>
            </a:r>
            <a:r>
              <a:rPr lang="fr-SN" sz="2800" dirty="0" smtClean="0">
                <a:cs typeface="Calibri"/>
              </a:rPr>
              <a:t>ésents dans le lait maternel protègent contre des maladies</a:t>
            </a:r>
            <a:endParaRPr lang="fr-SN" sz="2800" dirty="0" smtClean="0"/>
          </a:p>
          <a:p>
            <a:pPr>
              <a:defRPr/>
            </a:pP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123778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Que reçoivent les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?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023146521"/>
              </p:ext>
            </p:extLst>
          </p:nvPr>
        </p:nvGraphicFramePr>
        <p:xfrm>
          <a:off x="533400" y="1219200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fr-SN" noProof="0" dirty="0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allaités de 6-23 mois soient nourris avec au moins quatre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3029</TotalTime>
  <Words>812</Words>
  <Application>Microsoft Office PowerPoint</Application>
  <PresentationFormat>On-screen Show (4:3)</PresentationFormat>
  <Paragraphs>180</Paragraphs>
  <Slides>28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Blank Presentation</vt:lpstr>
      <vt:lpstr>title slide</vt:lpstr>
      <vt:lpstr>PowerPoint Presentation</vt:lpstr>
      <vt:lpstr>PowerPoint Presentation</vt:lpstr>
      <vt:lpstr>Début de l’allaitement</vt:lpstr>
      <vt:lpstr> Durée médiane de l’allaitement</vt:lpstr>
      <vt:lpstr>Durée de l’allaitement dans la sous-région</vt:lpstr>
      <vt:lpstr>Allaitement exclusif</vt:lpstr>
      <vt:lpstr>Allaitement exclusif par âge</vt:lpstr>
      <vt:lpstr>Que reçoivent les enfants  de moins de 6 mois ?</vt:lpstr>
      <vt:lpstr>Alimentation du jeune enfant</vt:lpstr>
      <vt:lpstr>Pratiques alimentaires des nourrissons et des jeunes enfants</vt:lpstr>
      <vt:lpstr>PowerPoint Presentation</vt:lpstr>
      <vt:lpstr>État nutritionnel des enfants</vt:lpstr>
      <vt:lpstr>Retard de croissance par région</vt:lpstr>
      <vt:lpstr>Retard de croissance  dans la sous-région</vt:lpstr>
      <vt:lpstr>Retard de croissance par quintile de bien-être économique</vt:lpstr>
      <vt:lpstr>Micronutriments et des enfants</vt:lpstr>
      <vt:lpstr>PowerPoint Presentation</vt:lpstr>
      <vt:lpstr>État nutritionnel des femmes</vt:lpstr>
      <vt:lpstr>État nutritionnel des femmes</vt:lpstr>
      <vt:lpstr>Consommation de micronutriments par les mères</vt:lpstr>
      <vt:lpstr>PowerPoint Presentation</vt:lpstr>
      <vt:lpstr>Prévalence de l’anémie  chez les enfants</vt:lpstr>
      <vt:lpstr>Tendances de l’anémie chez les enfants</vt:lpstr>
      <vt:lpstr>Prévalence de l’anémie chez les enfants par région</vt:lpstr>
      <vt:lpstr>Prévalence de l’anémie  chez les femmes</vt:lpstr>
      <vt:lpstr>Tendances de l’anémie chez les femmes</vt:lpstr>
      <vt:lpstr>Prévalence de l’anémie  chez les hommes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261</cp:revision>
  <cp:lastPrinted>2001-09-25T19:02:23Z</cp:lastPrinted>
  <dcterms:created xsi:type="dcterms:W3CDTF">2001-08-28T14:54:35Z</dcterms:created>
  <dcterms:modified xsi:type="dcterms:W3CDTF">2013-04-12T15:07:40Z</dcterms:modified>
</cp:coreProperties>
</file>