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1" r:id="rId2"/>
  </p:sldMasterIdLst>
  <p:notesMasterIdLst>
    <p:notesMasterId r:id="rId13"/>
  </p:notesMasterIdLst>
  <p:handoutMasterIdLst>
    <p:handoutMasterId r:id="rId14"/>
  </p:handoutMasterIdLst>
  <p:sldIdLst>
    <p:sldId id="358" r:id="rId3"/>
    <p:sldId id="355" r:id="rId4"/>
    <p:sldId id="356" r:id="rId5"/>
    <p:sldId id="347" r:id="rId6"/>
    <p:sldId id="348" r:id="rId7"/>
    <p:sldId id="352" r:id="rId8"/>
    <p:sldId id="349" r:id="rId9"/>
    <p:sldId id="350" r:id="rId10"/>
    <p:sldId id="354" r:id="rId11"/>
    <p:sldId id="351" r:id="rId12"/>
  </p:sldIdLst>
  <p:sldSz cx="9144000" cy="6858000" type="screen4x3"/>
  <p:notesSz cx="6918325" cy="92043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200" b="1" i="1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3200" b="1" i="1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3200" b="1" i="1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3200" b="1" i="1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3200" b="1" i="1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3200" b="1" i="1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3200" b="1" i="1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3200" b="1" i="1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3200" b="1" i="1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D88100"/>
    <a:srgbClr val="D5A1E7"/>
    <a:srgbClr val="008000"/>
    <a:srgbClr val="993300"/>
    <a:srgbClr val="336699"/>
    <a:srgbClr val="3366CC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400" autoAdjust="0"/>
  </p:normalViewPr>
  <p:slideViewPr>
    <p:cSldViewPr>
      <p:cViewPr>
        <p:scale>
          <a:sx n="70" d="100"/>
          <a:sy n="70" d="100"/>
        </p:scale>
        <p:origin x="-1470" y="-8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1998" y="-90"/>
      </p:cViewPr>
      <p:guideLst>
        <p:guide orient="horz" pos="2899"/>
        <p:guide pos="217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spcBef>
                <a:spcPct val="50000"/>
              </a:spcBef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19538" y="0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spcBef>
                <a:spcPct val="50000"/>
              </a:spcBef>
              <a:defRPr sz="1200">
                <a:cs typeface="+mn-cs"/>
              </a:defRPr>
            </a:lvl1pPr>
          </a:lstStyle>
          <a:p>
            <a:pPr>
              <a:defRPr/>
            </a:pPr>
            <a:fld id="{6B106A7C-E0FD-4F15-9817-6C3669255ECC}" type="datetimeFigureOut">
              <a:rPr lang="en-US"/>
              <a:pPr>
                <a:defRPr/>
              </a:pPr>
              <a:t>4/12/2013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42363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spcBef>
                <a:spcPct val="50000"/>
              </a:spcBef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19538" y="8742363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spcBef>
                <a:spcPct val="50000"/>
              </a:spcBef>
              <a:defRPr sz="1200">
                <a:cs typeface="+mn-cs"/>
              </a:defRPr>
            </a:lvl1pPr>
          </a:lstStyle>
          <a:p>
            <a:pPr>
              <a:defRPr/>
            </a:pPr>
            <a:fld id="{6C9FAAF5-9DA1-43C0-9F84-5594093FB8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2406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 b="0" i="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 b="0" i="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8875" y="690563"/>
            <a:ext cx="4600575" cy="3451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2338" y="4371975"/>
            <a:ext cx="5073650" cy="414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 b="0" i="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 b="0" i="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0BB41E16-B494-4A66-846D-01718A7A59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3629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-83127" y="1752600"/>
            <a:ext cx="9334005" cy="3810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342900" y="4648200"/>
            <a:ext cx="8458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n-US" sz="3200" b="0" i="0" kern="1200" dirty="0" err="1" smtClean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L’Enquête</a:t>
            </a:r>
            <a:r>
              <a:rPr lang="en-US" sz="3200" b="0" i="0" kern="1200" baseline="0" dirty="0" smtClean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en-US" sz="3200" b="0" i="0" kern="1200" baseline="0" dirty="0" err="1" smtClean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Démographique</a:t>
            </a:r>
            <a:r>
              <a:rPr lang="en-US" sz="3200" b="0" i="0" kern="1200" baseline="0" dirty="0" smtClean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fr-FR" sz="3200" b="0" i="0" kern="1200" baseline="0" dirty="0" smtClean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et de Santé et à Indicateurs Multiples du Burkina Faso </a:t>
            </a:r>
          </a:p>
          <a:p>
            <a:pPr algn="ctr" rtl="0"/>
            <a:r>
              <a:rPr lang="fr-FR" sz="3200" b="0" i="0" kern="1200" baseline="0" dirty="0" smtClean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(EDSBF-MICS IV) 2010</a:t>
            </a:r>
            <a:endParaRPr lang="en-US" sz="3200" b="0" i="0" kern="1200" baseline="0" dirty="0">
              <a:solidFill>
                <a:schemeClr val="bg1"/>
              </a:solidFill>
              <a:latin typeface="+mn-lt"/>
              <a:ea typeface="+mn-ea"/>
              <a:cs typeface="Arial" charset="0"/>
            </a:endParaRPr>
          </a:p>
        </p:txBody>
      </p:sp>
      <p:sp>
        <p:nvSpPr>
          <p:cNvPr id="9" name="Rectangle 8"/>
          <p:cNvSpPr/>
          <p:nvPr userDrawn="1"/>
        </p:nvSpPr>
        <p:spPr bwMode="auto">
          <a:xfrm>
            <a:off x="-83127" y="1371600"/>
            <a:ext cx="9227127" cy="36195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5" name="Group 4"/>
          <p:cNvGrpSpPr/>
          <p:nvPr userDrawn="1"/>
        </p:nvGrpSpPr>
        <p:grpSpPr>
          <a:xfrm>
            <a:off x="-106878" y="2255520"/>
            <a:ext cx="9304317" cy="1879011"/>
            <a:chOff x="-106878" y="2255520"/>
            <a:chExt cx="9304317" cy="1879011"/>
          </a:xfrm>
        </p:grpSpPr>
        <p:pic>
          <p:nvPicPr>
            <p:cNvPr id="3" name="Picture 2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417415"/>
              <a:ext cx="9144000" cy="1524000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 userDrawn="1"/>
          </p:nvSpPr>
          <p:spPr bwMode="auto">
            <a:xfrm>
              <a:off x="-106878" y="2255520"/>
              <a:ext cx="9250878" cy="18288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Rectangle 9"/>
            <p:cNvSpPr/>
            <p:nvPr userDrawn="1"/>
          </p:nvSpPr>
          <p:spPr bwMode="auto">
            <a:xfrm>
              <a:off x="-53439" y="3951651"/>
              <a:ext cx="9250878" cy="18288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24115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559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609600"/>
            <a:ext cx="2000250" cy="5562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848350" cy="5562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9856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09800" y="2057400"/>
            <a:ext cx="31623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524500" y="2057400"/>
            <a:ext cx="31623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2209800" y="4191000"/>
            <a:ext cx="31623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24500" y="4191000"/>
            <a:ext cx="31623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845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209800" y="2057400"/>
            <a:ext cx="64770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4080324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A435FEB2-FD26-4EC1-8D49-8484D6A95B2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574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536EDD-348E-4636-8E12-6C3645B63B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8961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BD38E3-20DF-4640-B1B2-8EED55B87D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8671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6286CB-72CA-402D-B780-42A68E3E76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9795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D6DCC0-6664-4951-AC71-9A281FA6CE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8176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25A7D7F-EB62-48D1-ACCA-E8E0DFF3224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574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3912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497CD748-82F0-42D5-88E9-42BB86CBAAA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7217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47FB67-F411-452E-BA8B-B8FB5C2100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2478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A7B2B3-7403-4894-8815-2465C80176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2853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A18B42-1797-4BB5-A20A-E6658186C2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8809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02F6DF-B523-4288-96A4-ACB4A2CCEC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9923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072647-8DD2-4F5F-9037-F5FDC9DAB9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3949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209800" y="2057400"/>
            <a:ext cx="64770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598867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2611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09800" y="2057400"/>
            <a:ext cx="31623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4500" y="2057400"/>
            <a:ext cx="31623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5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898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683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9698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57477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551447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981200"/>
            <a:ext cx="79248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1" r:id="rId12"/>
    <p:sldLayoutId id="2147483772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66CC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66CC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66CC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66CC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3366C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3366C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3366C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3366C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648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400" b="0" i="0">
                <a:solidFill>
                  <a:schemeClr val="bg1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48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spcBef>
                <a:spcPct val="0"/>
              </a:spcBef>
              <a:defRPr sz="1400" b="0" i="0">
                <a:solidFill>
                  <a:schemeClr val="bg1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48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400" b="0" i="0">
                <a:solidFill>
                  <a:schemeClr val="bg1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4AEC11BA-FF36-4CC7-B1E3-788A881EFACE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  <p:sldLayoutId id="2147483785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image" Target="../media/image2.emf"/><Relationship Id="rId7" Type="http://schemas.openxmlformats.org/officeDocument/2006/relationships/image" Target="../media/image6.jpe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.emf"/><Relationship Id="rId11" Type="http://schemas.openxmlformats.org/officeDocument/2006/relationships/image" Target="../media/image10.jpeg"/><Relationship Id="rId5" Type="http://schemas.openxmlformats.org/officeDocument/2006/relationships/image" Target="../media/image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0" y="541338"/>
            <a:ext cx="9144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FR" sz="4800" i="0" dirty="0">
                <a:solidFill>
                  <a:schemeClr val="bg1"/>
                </a:solidFill>
                <a:latin typeface="+mj-lt"/>
                <a:cs typeface="+mn-cs"/>
              </a:rPr>
              <a:t>Introduction</a:t>
            </a:r>
            <a:endParaRPr lang="fr-CI" sz="4800" i="0" dirty="0">
              <a:solidFill>
                <a:schemeClr val="bg1"/>
              </a:solidFill>
              <a:latin typeface="+mj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9838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fr-FR" sz="4000" dirty="0"/>
              <a:t>Résultats de l'enquête ménage et de l'enquête individuelle</a:t>
            </a:r>
            <a:endParaRPr lang="fr-SN" sz="4000" dirty="0" smtClean="0">
              <a:solidFill>
                <a:schemeClr val="bg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779726"/>
              </p:ext>
            </p:extLst>
          </p:nvPr>
        </p:nvGraphicFramePr>
        <p:xfrm>
          <a:off x="1889125" y="1706563"/>
          <a:ext cx="5257800" cy="1482724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3818823"/>
                <a:gridCol w="1438977"/>
              </a:tblGrid>
              <a:tr h="370681">
                <a:tc>
                  <a:txBody>
                    <a:bodyPr/>
                    <a:lstStyle/>
                    <a:p>
                      <a:r>
                        <a:rPr lang="fr-FR" sz="1800" noProof="0" dirty="0" smtClean="0"/>
                        <a:t>Nombre de ménages</a:t>
                      </a:r>
                      <a:r>
                        <a:rPr lang="fr-FR" sz="1800" baseline="0" noProof="0" dirty="0" smtClean="0"/>
                        <a:t> sélectionnés</a:t>
                      </a:r>
                      <a:endParaRPr lang="fr-FR" sz="1800" b="0" baseline="0" noProof="0" dirty="0" smtClean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14 947</a:t>
                      </a:r>
                      <a:endParaRPr lang="fr-FR" sz="1800" b="0" noProof="0" dirty="0"/>
                    </a:p>
                  </a:txBody>
                  <a:tcPr marT="45700" marB="45700"/>
                </a:tc>
              </a:tr>
              <a:tr h="370681">
                <a:tc>
                  <a:txBody>
                    <a:bodyPr/>
                    <a:lstStyle/>
                    <a:p>
                      <a:r>
                        <a:rPr lang="fr-FR" sz="1800" noProof="0" dirty="0" smtClean="0"/>
                        <a:t>Nombre de ménages occupés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14 536</a:t>
                      </a:r>
                      <a:endParaRPr lang="fr-FR" sz="1800" noProof="0" dirty="0"/>
                    </a:p>
                  </a:txBody>
                  <a:tcPr marT="45700" marB="45700"/>
                </a:tc>
              </a:tr>
              <a:tr h="370681">
                <a:tc>
                  <a:txBody>
                    <a:bodyPr/>
                    <a:lstStyle/>
                    <a:p>
                      <a:r>
                        <a:rPr lang="fr-FR" sz="1800" noProof="0" dirty="0" smtClean="0"/>
                        <a:t>Nombre de ménages enquêtés</a:t>
                      </a:r>
                      <a:endParaRPr lang="fr-FR" sz="1800" noProof="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14 424</a:t>
                      </a:r>
                      <a:endParaRPr lang="fr-FR" sz="1800" noProof="0" dirty="0"/>
                    </a:p>
                  </a:txBody>
                  <a:tcPr marT="45700" marB="45700"/>
                </a:tc>
              </a:tr>
              <a:tr h="370681">
                <a:tc>
                  <a:txBody>
                    <a:bodyPr/>
                    <a:lstStyle/>
                    <a:p>
                      <a:r>
                        <a:rPr lang="fr-FR" sz="1800" noProof="0" dirty="0" smtClean="0"/>
                        <a:t>Taux de réponse</a:t>
                      </a:r>
                      <a:r>
                        <a:rPr lang="fr-FR" sz="1800" baseline="0" noProof="0" dirty="0" smtClean="0"/>
                        <a:t> des ménages</a:t>
                      </a:r>
                      <a:endParaRPr lang="fr-FR" sz="1800" b="1" noProof="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noProof="0" dirty="0" smtClean="0"/>
                        <a:t>99</a:t>
                      </a:r>
                      <a:r>
                        <a:rPr lang="fr-FR" sz="1800" baseline="0" noProof="0" dirty="0" smtClean="0"/>
                        <a:t> %</a:t>
                      </a:r>
                      <a:endParaRPr lang="fr-FR" sz="1800" b="1" noProof="0" dirty="0"/>
                    </a:p>
                  </a:txBody>
                  <a:tcPr marT="45700" marB="45700"/>
                </a:tc>
              </a:tr>
            </a:tbl>
          </a:graphicData>
        </a:graphic>
      </p:graphicFrame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1384047"/>
              </p:ext>
            </p:extLst>
          </p:nvPr>
        </p:nvGraphicFramePr>
        <p:xfrm>
          <a:off x="1870075" y="3382963"/>
          <a:ext cx="5283200" cy="1112838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3837272"/>
                <a:gridCol w="1445928"/>
              </a:tblGrid>
              <a:tr h="370946">
                <a:tc>
                  <a:txBody>
                    <a:bodyPr/>
                    <a:lstStyle/>
                    <a:p>
                      <a:r>
                        <a:rPr lang="fr-FR" sz="1800" noProof="0" dirty="0" smtClean="0"/>
                        <a:t>Effectif de femmes </a:t>
                      </a:r>
                      <a:r>
                        <a:rPr lang="fr-FR" sz="1800" baseline="0" noProof="0" dirty="0" smtClean="0"/>
                        <a:t>éligibles</a:t>
                      </a:r>
                      <a:endParaRPr lang="fr-FR" sz="1800" b="0" baseline="0" noProof="0" dirty="0" smtClean="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17 363</a:t>
                      </a:r>
                      <a:endParaRPr lang="fr-FR" sz="1800" b="0" noProof="0" dirty="0"/>
                    </a:p>
                  </a:txBody>
                  <a:tcPr marT="45733" marB="45733"/>
                </a:tc>
              </a:tr>
              <a:tr h="370946">
                <a:tc>
                  <a:txBody>
                    <a:bodyPr/>
                    <a:lstStyle/>
                    <a:p>
                      <a:r>
                        <a:rPr lang="fr-FR" sz="1800" noProof="0" dirty="0" smtClean="0"/>
                        <a:t>Effectif de femmes </a:t>
                      </a:r>
                      <a:r>
                        <a:rPr lang="fr-FR" sz="1800" baseline="0" noProof="0" dirty="0" smtClean="0"/>
                        <a:t>éligibles enquêtées</a:t>
                      </a:r>
                      <a:endParaRPr lang="fr-FR" sz="1800" noProof="0" dirty="0" smtClean="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17 087</a:t>
                      </a:r>
                      <a:endParaRPr lang="fr-FR" sz="1800" noProof="0" dirty="0"/>
                    </a:p>
                  </a:txBody>
                  <a:tcPr marT="45733" marB="45733"/>
                </a:tc>
              </a:tr>
              <a:tr h="370946">
                <a:tc>
                  <a:txBody>
                    <a:bodyPr/>
                    <a:lstStyle/>
                    <a:p>
                      <a:r>
                        <a:rPr lang="fr-FR" sz="1800" noProof="0" dirty="0" smtClean="0"/>
                        <a:t>Taux de réponse</a:t>
                      </a:r>
                      <a:r>
                        <a:rPr lang="fr-FR" sz="1800" baseline="0" noProof="0" dirty="0" smtClean="0"/>
                        <a:t> des femmes éligibles</a:t>
                      </a:r>
                      <a:endParaRPr lang="fr-FR" sz="1800" b="1" noProof="0" dirty="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noProof="0" dirty="0" smtClean="0"/>
                        <a:t>98</a:t>
                      </a:r>
                      <a:r>
                        <a:rPr lang="fr-FR" sz="1800" baseline="0" noProof="0" dirty="0" smtClean="0"/>
                        <a:t> %</a:t>
                      </a:r>
                      <a:endParaRPr lang="fr-FR" sz="1800" b="1" noProof="0" dirty="0"/>
                    </a:p>
                  </a:txBody>
                  <a:tcPr marT="45733" marB="45733"/>
                </a:tc>
              </a:tr>
            </a:tbl>
          </a:graphicData>
        </a:graphic>
      </p:graphicFrame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3300127"/>
              </p:ext>
            </p:extLst>
          </p:nvPr>
        </p:nvGraphicFramePr>
        <p:xfrm>
          <a:off x="1879600" y="4754563"/>
          <a:ext cx="5283200" cy="1112838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3837272"/>
                <a:gridCol w="1445928"/>
              </a:tblGrid>
              <a:tr h="370946">
                <a:tc>
                  <a:txBody>
                    <a:bodyPr/>
                    <a:lstStyle/>
                    <a:p>
                      <a:r>
                        <a:rPr lang="fr-FR" sz="1800" noProof="0" dirty="0" smtClean="0"/>
                        <a:t>Effectif d’hommes</a:t>
                      </a:r>
                      <a:r>
                        <a:rPr lang="fr-FR" sz="1800" baseline="0" noProof="0" dirty="0" smtClean="0"/>
                        <a:t> éligibles</a:t>
                      </a:r>
                      <a:endParaRPr lang="fr-FR" sz="1800" b="0" baseline="0" noProof="0" dirty="0" smtClean="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7 506</a:t>
                      </a:r>
                      <a:endParaRPr lang="fr-FR" sz="1800" b="0" noProof="0" dirty="0"/>
                    </a:p>
                  </a:txBody>
                  <a:tcPr marT="45733" marB="45733"/>
                </a:tc>
              </a:tr>
              <a:tr h="370946">
                <a:tc>
                  <a:txBody>
                    <a:bodyPr/>
                    <a:lstStyle/>
                    <a:p>
                      <a:r>
                        <a:rPr lang="fr-FR" sz="1800" noProof="0" dirty="0" smtClean="0"/>
                        <a:t>Effectif d’hommes </a:t>
                      </a:r>
                      <a:r>
                        <a:rPr lang="fr-FR" sz="1800" baseline="0" noProof="0" dirty="0" smtClean="0"/>
                        <a:t>éligibles enquêtés</a:t>
                      </a:r>
                      <a:endParaRPr lang="fr-FR" sz="1800" noProof="0" dirty="0" smtClean="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7 307</a:t>
                      </a:r>
                      <a:endParaRPr lang="fr-FR" sz="1800" noProof="0" dirty="0"/>
                    </a:p>
                  </a:txBody>
                  <a:tcPr marT="45733" marB="45733"/>
                </a:tc>
              </a:tr>
              <a:tr h="370946">
                <a:tc>
                  <a:txBody>
                    <a:bodyPr/>
                    <a:lstStyle/>
                    <a:p>
                      <a:r>
                        <a:rPr lang="fr-FR" sz="1800" noProof="0" dirty="0" smtClean="0"/>
                        <a:t>Taux de réponse</a:t>
                      </a:r>
                      <a:r>
                        <a:rPr lang="fr-FR" sz="1800" baseline="0" noProof="0" dirty="0" smtClean="0"/>
                        <a:t> des hommes éligibles</a:t>
                      </a:r>
                      <a:endParaRPr lang="fr-FR" sz="1800" b="1" noProof="0" dirty="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noProof="0" dirty="0" smtClean="0"/>
                        <a:t>97</a:t>
                      </a:r>
                      <a:r>
                        <a:rPr lang="fr-FR" sz="1800" baseline="0" noProof="0" dirty="0" smtClean="0"/>
                        <a:t> %</a:t>
                      </a:r>
                      <a:endParaRPr lang="fr-FR" sz="1800" b="1" noProof="0" dirty="0"/>
                    </a:p>
                  </a:txBody>
                  <a:tcPr marT="45733" marB="45733"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838200"/>
            <a:ext cx="8382000" cy="5837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4000" b="0" i="0" baseline="30000" dirty="0">
                <a:solidFill>
                  <a:schemeClr val="bg1"/>
                </a:solidFill>
                <a:latin typeface="+mn-lt"/>
              </a:rPr>
              <a:t>Enquête Démographique et de Santé et à Indicateurs Multiples (EDSBF-MICS IV</a:t>
            </a:r>
            <a:r>
              <a:rPr lang="fr-FR" sz="4000" b="0" i="0" baseline="30000" dirty="0" smtClean="0">
                <a:solidFill>
                  <a:schemeClr val="bg1"/>
                </a:solidFill>
                <a:latin typeface="+mn-lt"/>
              </a:rPr>
              <a:t>) a ét</a:t>
            </a:r>
            <a:r>
              <a:rPr lang="fr-FR" sz="4000" b="0" i="0" baseline="30000" dirty="0">
                <a:solidFill>
                  <a:schemeClr val="bg1"/>
                </a:solidFill>
                <a:latin typeface="+mn-lt"/>
              </a:rPr>
              <a:t>é</a:t>
            </a:r>
            <a:r>
              <a:rPr lang="fr-FR" sz="4000" b="0" i="0" baseline="3000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fr-FR" sz="4000" b="0" i="0" baseline="30000" dirty="0">
                <a:solidFill>
                  <a:schemeClr val="bg1"/>
                </a:solidFill>
                <a:latin typeface="+mn-lt"/>
              </a:rPr>
              <a:t>réalisée de mai 2010 à début janvier 2011 par l’Institut National de la Statistique et de la Démographie (INSD) du Ministère de l’Économie et des Finances</a:t>
            </a:r>
            <a:r>
              <a:rPr lang="fr-FR" sz="4000" b="0" i="0" baseline="30000" dirty="0" smtClean="0">
                <a:solidFill>
                  <a:schemeClr val="bg1"/>
                </a:solidFill>
                <a:latin typeface="+mn-lt"/>
              </a:rPr>
              <a:t>.</a:t>
            </a:r>
          </a:p>
          <a:p>
            <a:pPr algn="ctr"/>
            <a:endParaRPr lang="fr-FR" sz="4000" b="0" i="0" baseline="30000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fr-FR" sz="4000" b="0" i="0" baseline="30000" dirty="0">
                <a:solidFill>
                  <a:schemeClr val="bg1"/>
                </a:solidFill>
                <a:latin typeface="+mn-lt"/>
              </a:rPr>
              <a:t>L’EDSBF-MICS IV, initiée par le Gouvernement du Burkina Faso, fait partie du programme mondial MEASURE DHS dont l’objectif est de collecter, d’analyser et de diffuser des données relatives à la population et à la santé de la famille, d’évaluer l’impact des programmes mis en œuvre et de planifier de nouvelles stratégies pour l’amélioration de la santé et du bien-être de la population. L’enquête a été réalisée avec l’appui technique d’ICF International.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0" y="4043362"/>
            <a:ext cx="9144000" cy="2814638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2400" y="327362"/>
            <a:ext cx="8887781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4000" b="0" i="0" baseline="30000" dirty="0" smtClean="0">
                <a:solidFill>
                  <a:schemeClr val="bg1"/>
                </a:solidFill>
                <a:latin typeface="+mn-lt"/>
              </a:rPr>
              <a:t>L’EDSBF-MICS IV</a:t>
            </a:r>
            <a:r>
              <a:rPr lang="fr-FR" sz="4000" b="0" i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fr-FR" sz="4000" b="0" i="0" baseline="30000" dirty="0" smtClean="0">
                <a:solidFill>
                  <a:schemeClr val="bg1"/>
                </a:solidFill>
                <a:latin typeface="+mn-lt"/>
              </a:rPr>
              <a:t>a </a:t>
            </a:r>
            <a:r>
              <a:rPr lang="fr-FR" sz="4000" b="0" i="0" baseline="30000" dirty="0">
                <a:solidFill>
                  <a:schemeClr val="bg1"/>
                </a:solidFill>
                <a:latin typeface="+mn-lt"/>
              </a:rPr>
              <a:t>bénéficié de l’appui financier du Programme d’Appui au Développement Sanitaire (PADS) et de ses partenaires, de la Banque Mondiale par l’intermédiaire du SP/CNLS-IST, de l’Agence des États-Unis pour le Développement International (USAID), du Fonds des Nations Unies pour la Population (UNFPA), du Fonds des Nations Unies pour l’Enfance (UNICEF) et du projet suédois d’appui à la statistique.</a:t>
            </a:r>
            <a:endParaRPr lang="en-US" sz="4000" b="0" i="0" baseline="30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0" y="4495800"/>
            <a:ext cx="9144000" cy="23622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958361"/>
            <a:ext cx="1464207" cy="1171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4127831"/>
            <a:ext cx="1676400" cy="809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198960"/>
            <a:ext cx="119062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470" y="4123708"/>
            <a:ext cx="1571625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067" y="4043362"/>
            <a:ext cx="1014181" cy="1161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 descr="unfpa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82" y="5435600"/>
            <a:ext cx="149542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5535612"/>
            <a:ext cx="17145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0625" y="5535612"/>
            <a:ext cx="752475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" descr="Description: C:\Users\atiendrebeogo\Desktop\logo cnls\logo_cnls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7895" y="5482181"/>
            <a:ext cx="10287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Image 1" descr="scblog7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556" y="5482181"/>
            <a:ext cx="27146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-20782"/>
            <a:ext cx="9144000" cy="1143000"/>
          </a:xfrm>
        </p:spPr>
        <p:txBody>
          <a:bodyPr/>
          <a:lstStyle/>
          <a:p>
            <a:r>
              <a:rPr lang="fr-SN" sz="4000" dirty="0" smtClean="0">
                <a:solidFill>
                  <a:schemeClr val="bg1"/>
                </a:solidFill>
              </a:rPr>
              <a:t>Objectif de </a:t>
            </a:r>
            <a:r>
              <a:rPr lang="fr-FR" sz="4000" dirty="0" smtClean="0"/>
              <a:t>l'EDSBF MICS IV</a:t>
            </a:r>
            <a:endParaRPr lang="fr-SN" sz="4000" dirty="0" smtClean="0">
              <a:solidFill>
                <a:schemeClr val="bg1"/>
              </a:solidFill>
            </a:endParaRP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228600" y="1981200"/>
            <a:ext cx="8610600" cy="4343400"/>
          </a:xfrm>
        </p:spPr>
        <p:txBody>
          <a:bodyPr/>
          <a:lstStyle/>
          <a:p>
            <a:pPr algn="ctr">
              <a:buFontTx/>
              <a:buNone/>
            </a:pPr>
            <a:r>
              <a:rPr lang="fr-FR" dirty="0" smtClean="0">
                <a:solidFill>
                  <a:schemeClr val="bg1"/>
                </a:solidFill>
              </a:rPr>
              <a:t>L’objectif général est </a:t>
            </a:r>
            <a:r>
              <a:rPr lang="fr-FR" dirty="0"/>
              <a:t>d’estimer de nombreux indicateurs socio-économiques, démographiques et sanitaires au niveau de l’ensemble de la population et au niveau des sous-populations des femmes de 15 à 49 ans, des enfants de moins de 5 ans et des hommes de 15 à 59 ans.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-5938" y="0"/>
            <a:ext cx="9149938" cy="1143000"/>
          </a:xfrm>
        </p:spPr>
        <p:txBody>
          <a:bodyPr/>
          <a:lstStyle/>
          <a:p>
            <a:pPr eaLnBrk="1" hangingPunct="1"/>
            <a:r>
              <a:rPr lang="en-US" sz="4000" dirty="0" smtClean="0">
                <a:solidFill>
                  <a:schemeClr val="bg1"/>
                </a:solidFill>
              </a:rPr>
              <a:t>Questionnaires</a:t>
            </a:r>
          </a:p>
        </p:txBody>
      </p:sp>
      <p:sp>
        <p:nvSpPr>
          <p:cNvPr id="9219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fr-SN" b="1" dirty="0" smtClean="0">
                <a:solidFill>
                  <a:schemeClr val="bg1"/>
                </a:solidFill>
              </a:rPr>
              <a:t>Questionnaire Ménage</a:t>
            </a:r>
            <a:r>
              <a:rPr lang="fr-SN" dirty="0" smtClean="0">
                <a:solidFill>
                  <a:schemeClr val="bg1"/>
                </a:solidFill>
              </a:rPr>
              <a:t> – administré dans chaque ménage identifié</a:t>
            </a:r>
          </a:p>
          <a:p>
            <a:pPr eaLnBrk="1" hangingPunct="1"/>
            <a:r>
              <a:rPr lang="fr-SN" b="1" dirty="0" smtClean="0">
                <a:solidFill>
                  <a:schemeClr val="bg1"/>
                </a:solidFill>
              </a:rPr>
              <a:t>Questionnaire Femme</a:t>
            </a:r>
            <a:r>
              <a:rPr lang="fr-SN" dirty="0" smtClean="0">
                <a:solidFill>
                  <a:schemeClr val="bg1"/>
                </a:solidFill>
              </a:rPr>
              <a:t> – administré à chaque femme de 15-49 ans</a:t>
            </a:r>
          </a:p>
          <a:p>
            <a:pPr eaLnBrk="1" hangingPunct="1"/>
            <a:r>
              <a:rPr lang="fr-SN" b="1" dirty="0" smtClean="0"/>
              <a:t>Questionnaire Homme</a:t>
            </a:r>
            <a:r>
              <a:rPr lang="fr-SN" dirty="0" smtClean="0"/>
              <a:t> – administré à tous les hommes de 15-59 ans dans un sous-échantillon d’un ménage sur deux.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0" y="-32657"/>
            <a:ext cx="9144000" cy="1143000"/>
          </a:xfrm>
        </p:spPr>
        <p:txBody>
          <a:bodyPr/>
          <a:lstStyle/>
          <a:p>
            <a:pPr eaLnBrk="1" hangingPunct="1"/>
            <a:r>
              <a:rPr lang="fr-SN" sz="4000" dirty="0" smtClean="0">
                <a:solidFill>
                  <a:schemeClr val="bg1"/>
                </a:solidFill>
              </a:rPr>
              <a:t>Tests biologiques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983163"/>
          </a:xfrm>
        </p:spPr>
        <p:txBody>
          <a:bodyPr/>
          <a:lstStyle/>
          <a:p>
            <a:pPr eaLnBrk="1" hangingPunct="1"/>
            <a:r>
              <a:rPr lang="fr-SN" sz="2800" dirty="0" smtClean="0">
                <a:solidFill>
                  <a:schemeClr val="bg1"/>
                </a:solidFill>
              </a:rPr>
              <a:t>Effectués dans 50 % </a:t>
            </a:r>
            <a:r>
              <a:rPr lang="fr-FR" sz="2800" dirty="0"/>
              <a:t>des ménages sélectionnés</a:t>
            </a:r>
            <a:endParaRPr lang="fr-SN" sz="2800" dirty="0" smtClean="0">
              <a:solidFill>
                <a:schemeClr val="bg1"/>
              </a:solidFill>
            </a:endParaRPr>
          </a:p>
          <a:p>
            <a:pPr lvl="1" eaLnBrk="1" hangingPunct="1"/>
            <a:r>
              <a:rPr lang="fr-SN" dirty="0" smtClean="0">
                <a:solidFill>
                  <a:schemeClr val="bg1"/>
                </a:solidFill>
              </a:rPr>
              <a:t>Mesure de la taille et du poids (femmes 15-49 ans, </a:t>
            </a:r>
            <a:r>
              <a:rPr lang="fr-SN" dirty="0" smtClean="0"/>
              <a:t>et enfants </a:t>
            </a:r>
            <a:r>
              <a:rPr lang="fr-SN" dirty="0" smtClean="0">
                <a:solidFill>
                  <a:schemeClr val="bg1"/>
                </a:solidFill>
              </a:rPr>
              <a:t>moins de 5 ans)</a:t>
            </a:r>
          </a:p>
          <a:p>
            <a:pPr lvl="1" eaLnBrk="1" hangingPunct="1"/>
            <a:r>
              <a:rPr lang="fr-SN" dirty="0" smtClean="0">
                <a:solidFill>
                  <a:schemeClr val="bg1"/>
                </a:solidFill>
              </a:rPr>
              <a:t>Test d’hémoglobine pour la prévalence de l’anémie (femmes de 15-49 ans, hommes de 15-59 ans, et enfants de 6-59 mois)</a:t>
            </a:r>
          </a:p>
          <a:p>
            <a:pPr lvl="1" eaLnBrk="1" hangingPunct="1"/>
            <a:r>
              <a:rPr lang="fr-SN" dirty="0" smtClean="0"/>
              <a:t>Test du paludisme (</a:t>
            </a:r>
            <a:r>
              <a:rPr lang="fr-SN" dirty="0"/>
              <a:t>enfants de 6-59 mois</a:t>
            </a:r>
            <a:r>
              <a:rPr lang="fr-SN" dirty="0" smtClean="0"/>
              <a:t>)</a:t>
            </a:r>
            <a:endParaRPr lang="fr-SN" dirty="0" smtClean="0">
              <a:solidFill>
                <a:schemeClr val="bg1"/>
              </a:solidFill>
            </a:endParaRPr>
          </a:p>
          <a:p>
            <a:pPr lvl="1" eaLnBrk="1" hangingPunct="1"/>
            <a:r>
              <a:rPr lang="fr-SN" dirty="0" smtClean="0">
                <a:solidFill>
                  <a:schemeClr val="bg1"/>
                </a:solidFill>
              </a:rPr>
              <a:t>Test de VIH (femmes de 15-49 ans et hommes de 15-59 ans)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pPr eaLnBrk="1" hangingPunct="1"/>
            <a:r>
              <a:rPr lang="fr-SN" sz="4000" dirty="0" smtClean="0">
                <a:solidFill>
                  <a:schemeClr val="bg1"/>
                </a:solidFill>
              </a:rPr>
              <a:t>Échantillonnage</a:t>
            </a:r>
          </a:p>
        </p:txBody>
      </p:sp>
      <p:sp>
        <p:nvSpPr>
          <p:cNvPr id="11267" name="Content Placeholder 6"/>
          <p:cNvSpPr>
            <a:spLocks noGrp="1"/>
          </p:cNvSpPr>
          <p:nvPr>
            <p:ph idx="1"/>
          </p:nvPr>
        </p:nvSpPr>
        <p:spPr>
          <a:xfrm>
            <a:off x="152400" y="1295400"/>
            <a:ext cx="8763000" cy="5105400"/>
          </a:xfrm>
        </p:spPr>
        <p:txBody>
          <a:bodyPr/>
          <a:lstStyle/>
          <a:p>
            <a:pPr eaLnBrk="1" hangingPunct="1"/>
            <a:r>
              <a:rPr lang="fr-FR" sz="2800" dirty="0"/>
              <a:t>Cet échantillon a été stratifié de manière à être représentatif par milieu de résidence (</a:t>
            </a:r>
            <a:r>
              <a:rPr lang="fr-FR" sz="2800" dirty="0" smtClean="0"/>
              <a:t>urbain-rural) ainsi </a:t>
            </a:r>
            <a:r>
              <a:rPr lang="fr-FR" sz="2800" dirty="0"/>
              <a:t>que des régions </a:t>
            </a:r>
            <a:r>
              <a:rPr lang="fr-FR" sz="2800" dirty="0" smtClean="0"/>
              <a:t>administratives. </a:t>
            </a:r>
          </a:p>
          <a:p>
            <a:pPr eaLnBrk="1" hangingPunct="1"/>
            <a:r>
              <a:rPr lang="fr-SN" sz="2800" dirty="0" smtClean="0">
                <a:solidFill>
                  <a:schemeClr val="bg1"/>
                </a:solidFill>
              </a:rPr>
              <a:t>574 grappes (</a:t>
            </a:r>
            <a:r>
              <a:rPr lang="fr-FR" sz="2800" dirty="0" smtClean="0"/>
              <a:t>398 </a:t>
            </a:r>
            <a:r>
              <a:rPr lang="fr-FR" sz="2800" dirty="0"/>
              <a:t>rurales et </a:t>
            </a:r>
            <a:r>
              <a:rPr lang="fr-FR" sz="2800" dirty="0" smtClean="0"/>
              <a:t>176 urbaines)</a:t>
            </a:r>
            <a:r>
              <a:rPr lang="fr-SN" sz="2800" dirty="0" smtClean="0">
                <a:solidFill>
                  <a:schemeClr val="bg1"/>
                </a:solidFill>
              </a:rPr>
              <a:t> ont été tirées du </a:t>
            </a:r>
            <a:r>
              <a:rPr lang="fr-FR" sz="2800" i="1" dirty="0"/>
              <a:t>Recensement général de la population et de l’habitation (RGPH) de 2006</a:t>
            </a:r>
            <a:r>
              <a:rPr lang="fr-FR" sz="2800" dirty="0" smtClean="0"/>
              <a:t>.</a:t>
            </a:r>
            <a:endParaRPr lang="fr-SN" sz="2800" dirty="0" smtClean="0">
              <a:solidFill>
                <a:schemeClr val="bg1"/>
              </a:solidFill>
            </a:endParaRPr>
          </a:p>
          <a:p>
            <a:pPr eaLnBrk="1" hangingPunct="1"/>
            <a:r>
              <a:rPr lang="fr-FR" sz="2800" dirty="0" smtClean="0"/>
              <a:t>Sélection des </a:t>
            </a:r>
            <a:r>
              <a:rPr lang="fr-FR" sz="2800" dirty="0"/>
              <a:t>ménages avec un tirage systématique à probabilité </a:t>
            </a:r>
            <a:r>
              <a:rPr lang="fr-FR" sz="2800" dirty="0" smtClean="0"/>
              <a:t>égale </a:t>
            </a:r>
            <a:r>
              <a:rPr lang="fr-SN" sz="2800" dirty="0" smtClean="0"/>
              <a:t>(questionnaire ménage et questionnaire femme).</a:t>
            </a:r>
          </a:p>
          <a:p>
            <a:pPr eaLnBrk="1" hangingPunct="1"/>
            <a:r>
              <a:rPr lang="fr-SN" sz="2800" dirty="0" smtClean="0"/>
              <a:t>1 ménage sur 2 a été sélectionnés pour l’enquête des hommes et les tests biologiques.</a:t>
            </a:r>
            <a:endParaRPr lang="fr-SN" sz="28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fr-SN" sz="4000" dirty="0" smtClean="0">
                <a:solidFill>
                  <a:schemeClr val="bg1"/>
                </a:solidFill>
              </a:rPr>
              <a:t>Préparation de la collecte des données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pPr eaLnBrk="1" hangingPunct="1"/>
            <a:r>
              <a:rPr lang="fr-SN" sz="3000" dirty="0"/>
              <a:t>Le dénombrement des ménages: </a:t>
            </a:r>
            <a:r>
              <a:rPr lang="fr-FR" sz="2800" dirty="0"/>
              <a:t>d’août à octobre </a:t>
            </a:r>
            <a:r>
              <a:rPr lang="fr-FR" sz="2800" dirty="0" smtClean="0"/>
              <a:t>2009</a:t>
            </a:r>
            <a:endParaRPr lang="fr-SN" sz="3000" dirty="0" smtClean="0">
              <a:solidFill>
                <a:schemeClr val="bg1"/>
              </a:solidFill>
            </a:endParaRPr>
          </a:p>
          <a:p>
            <a:pPr eaLnBrk="1" hangingPunct="1"/>
            <a:r>
              <a:rPr lang="fr-SN" sz="3000" dirty="0" smtClean="0">
                <a:solidFill>
                  <a:schemeClr val="bg1"/>
                </a:solidFill>
              </a:rPr>
              <a:t>L’enquête pilote – 30 agents ont suivi une formation de 4 semaines et l’enquête pilote a été effectuée dans 3 zones.</a:t>
            </a:r>
            <a:r>
              <a:rPr lang="fr-SN" sz="3000" dirty="0" smtClean="0"/>
              <a:t> </a:t>
            </a:r>
            <a:endParaRPr lang="fr-SN" sz="3000" dirty="0" smtClean="0">
              <a:solidFill>
                <a:schemeClr val="bg1"/>
              </a:solidFill>
            </a:endParaRPr>
          </a:p>
          <a:p>
            <a:pPr eaLnBrk="1" hangingPunct="1"/>
            <a:r>
              <a:rPr lang="fr-SN" sz="3000" dirty="0" smtClean="0">
                <a:solidFill>
                  <a:schemeClr val="bg1"/>
                </a:solidFill>
              </a:rPr>
              <a:t>Formation du 153 personnel de terrain: 6 semaines, y compris la formation pour les tests </a:t>
            </a:r>
            <a:r>
              <a:rPr lang="fr-SN" sz="3000" dirty="0" smtClean="0"/>
              <a:t>biologiques</a:t>
            </a:r>
            <a:endParaRPr lang="fr-SN" sz="30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fr-SN" sz="4000" dirty="0" smtClean="0">
                <a:solidFill>
                  <a:schemeClr val="bg1"/>
                </a:solidFill>
              </a:rPr>
              <a:t>Collecte des données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fr-SN" dirty="0" smtClean="0">
                <a:solidFill>
                  <a:schemeClr val="bg1"/>
                </a:solidFill>
              </a:rPr>
              <a:t>L’enquête s’est déroulée </a:t>
            </a:r>
            <a:r>
              <a:rPr lang="fr-FR" dirty="0" smtClean="0"/>
              <a:t>mai </a:t>
            </a:r>
            <a:r>
              <a:rPr lang="fr-FR" dirty="0"/>
              <a:t>2010 </a:t>
            </a:r>
            <a:r>
              <a:rPr lang="fr-FR" dirty="0" smtClean="0"/>
              <a:t>au </a:t>
            </a:r>
            <a:r>
              <a:rPr lang="fr-FR" dirty="0"/>
              <a:t>décembre </a:t>
            </a:r>
            <a:r>
              <a:rPr lang="fr-FR" dirty="0" smtClean="0"/>
              <a:t>2010</a:t>
            </a:r>
          </a:p>
          <a:p>
            <a:pPr eaLnBrk="1" hangingPunct="1"/>
            <a:r>
              <a:rPr lang="fr-SN" dirty="0" smtClean="0">
                <a:solidFill>
                  <a:schemeClr val="bg1"/>
                </a:solidFill>
              </a:rPr>
              <a:t>20 équipes (</a:t>
            </a:r>
            <a:r>
              <a:rPr lang="fr-FR" dirty="0"/>
              <a:t>chef d’équipe, d’une contrôleuse, deux agents chargés des prélèvements de sang</a:t>
            </a:r>
            <a:r>
              <a:rPr lang="fr-FR" dirty="0" smtClean="0"/>
              <a:t>, d’une enquêtrice, et d’un enquêteur</a:t>
            </a:r>
            <a:r>
              <a:rPr lang="fr-SN" dirty="0" smtClean="0">
                <a:solidFill>
                  <a:schemeClr val="bg1"/>
                </a:solidFill>
              </a:rPr>
              <a:t>)</a:t>
            </a:r>
          </a:p>
          <a:p>
            <a:pPr eaLnBrk="1" hangingPunct="1"/>
            <a:r>
              <a:rPr lang="fr-SN" dirty="0" smtClean="0"/>
              <a:t>Le traitement des données </a:t>
            </a:r>
            <a:r>
              <a:rPr lang="fr-FR" dirty="0"/>
              <a:t>se faisait au fur et à mesure de la réception des dossiers des grappes achevées.</a:t>
            </a:r>
            <a:endParaRPr lang="fr-SN" dirty="0" smtClean="0">
              <a:solidFill>
                <a:schemeClr val="bg1"/>
              </a:solidFill>
            </a:endParaRPr>
          </a:p>
          <a:p>
            <a:pPr lvl="1" eaLnBrk="1" hangingPunct="1"/>
            <a:endParaRPr lang="fr-SN" dirty="0" smtClean="0">
              <a:solidFill>
                <a:schemeClr val="bg1"/>
              </a:solidFill>
            </a:endParaRPr>
          </a:p>
          <a:p>
            <a:pPr lvl="1" eaLnBrk="1" hangingPunct="1"/>
            <a:endParaRPr lang="fr-SN" dirty="0" smtClean="0">
              <a:solidFill>
                <a:schemeClr val="bg1"/>
              </a:solidFill>
            </a:endParaRPr>
          </a:p>
          <a:p>
            <a:pPr lvl="1" eaLnBrk="1" hangingPunct="1"/>
            <a:endParaRPr lang="fr-SN" dirty="0" smtClean="0">
              <a:solidFill>
                <a:schemeClr val="bg1"/>
              </a:solidFill>
            </a:endParaRPr>
          </a:p>
          <a:p>
            <a:pPr lvl="1" eaLnBrk="1" hangingPunct="1"/>
            <a:endParaRPr lang="fr-SN" dirty="0" smtClean="0">
              <a:solidFill>
                <a:schemeClr val="bg1"/>
              </a:solidFill>
            </a:endParaRPr>
          </a:p>
          <a:p>
            <a:pPr lvl="1" eaLnBrk="1" hangingPunct="1"/>
            <a:endParaRPr lang="fr-SN" dirty="0" smtClean="0">
              <a:solidFill>
                <a:schemeClr val="bg1"/>
              </a:solidFill>
            </a:endParaRPr>
          </a:p>
          <a:p>
            <a:pPr eaLnBrk="1" hangingPunct="1"/>
            <a:endParaRPr lang="fr-SN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urkina Faso">
      <a:dk1>
        <a:srgbClr val="000000"/>
      </a:dk1>
      <a:lt1>
        <a:srgbClr val="FFFFFF"/>
      </a:lt1>
      <a:dk2>
        <a:srgbClr val="CFAB7A"/>
      </a:dk2>
      <a:lt2>
        <a:srgbClr val="995A3F"/>
      </a:lt2>
      <a:accent1>
        <a:srgbClr val="005673"/>
      </a:accent1>
      <a:accent2>
        <a:srgbClr val="A8B46E"/>
      </a:accent2>
      <a:accent3>
        <a:srgbClr val="A34848"/>
      </a:accent3>
      <a:accent4>
        <a:srgbClr val="FFE69E"/>
      </a:accent4>
      <a:accent5>
        <a:srgbClr val="27221E"/>
      </a:accent5>
      <a:accent6>
        <a:srgbClr val="95823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.po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.po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.po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.po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.po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.po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.po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Burkina Faso">
      <a:dk1>
        <a:srgbClr val="000000"/>
      </a:dk1>
      <a:lt1>
        <a:srgbClr val="FFFFFF"/>
      </a:lt1>
      <a:dk2>
        <a:srgbClr val="CFAB7A"/>
      </a:dk2>
      <a:lt2>
        <a:srgbClr val="995A3F"/>
      </a:lt2>
      <a:accent1>
        <a:srgbClr val="005673"/>
      </a:accent1>
      <a:accent2>
        <a:srgbClr val="A8B46E"/>
      </a:accent2>
      <a:accent3>
        <a:srgbClr val="A34848"/>
      </a:accent3>
      <a:accent4>
        <a:srgbClr val="FFE69E"/>
      </a:accent4>
      <a:accent5>
        <a:srgbClr val="27221E"/>
      </a:accent5>
      <a:accent6>
        <a:srgbClr val="95823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Office\Templates\Blank Presentation.pot</Template>
  <TotalTime>4400</TotalTime>
  <Words>626</Words>
  <Application>Microsoft Office PowerPoint</Application>
  <PresentationFormat>On-screen Show (4:3)</PresentationFormat>
  <Paragraphs>55</Paragraphs>
  <Slides>10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Blank Presentation</vt:lpstr>
      <vt:lpstr>Custom Design</vt:lpstr>
      <vt:lpstr>PowerPoint Presentation</vt:lpstr>
      <vt:lpstr>PowerPoint Presentation</vt:lpstr>
      <vt:lpstr>PowerPoint Presentation</vt:lpstr>
      <vt:lpstr>Objectif de l'EDSBF MICS IV</vt:lpstr>
      <vt:lpstr>Questionnaires</vt:lpstr>
      <vt:lpstr>Tests biologiques</vt:lpstr>
      <vt:lpstr>Échantillonnage</vt:lpstr>
      <vt:lpstr>Préparation de la collecte des données</vt:lpstr>
      <vt:lpstr>Collecte des données</vt:lpstr>
      <vt:lpstr>Résultats de l'enquête ménage et de l'enquête individuelle</vt:lpstr>
    </vt:vector>
  </TitlesOfParts>
  <Company>Macro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Macro</dc:creator>
  <cp:lastModifiedBy>ICFI</cp:lastModifiedBy>
  <cp:revision>168</cp:revision>
  <dcterms:created xsi:type="dcterms:W3CDTF">2001-08-28T14:54:35Z</dcterms:created>
  <dcterms:modified xsi:type="dcterms:W3CDTF">2013-04-12T15:11:01Z</dcterms:modified>
</cp:coreProperties>
</file>