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notesSlides/notesSlide21.xml" ContentType="application/vnd.openxmlformats-officedocument.presentationml.notesSlide+xml"/>
  <Override PartName="/ppt/charts/chart9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7"/>
  </p:notesMasterIdLst>
  <p:handoutMasterIdLst>
    <p:handoutMasterId r:id="rId28"/>
  </p:handoutMasterIdLst>
  <p:sldIdLst>
    <p:sldId id="334" r:id="rId3"/>
    <p:sldId id="303" r:id="rId4"/>
    <p:sldId id="304" r:id="rId5"/>
    <p:sldId id="307" r:id="rId6"/>
    <p:sldId id="340" r:id="rId7"/>
    <p:sldId id="316" r:id="rId8"/>
    <p:sldId id="318" r:id="rId9"/>
    <p:sldId id="319" r:id="rId10"/>
    <p:sldId id="300" r:id="rId11"/>
    <p:sldId id="309" r:id="rId12"/>
    <p:sldId id="344" r:id="rId13"/>
    <p:sldId id="321" r:id="rId14"/>
    <p:sldId id="341" r:id="rId15"/>
    <p:sldId id="322" r:id="rId16"/>
    <p:sldId id="323" r:id="rId17"/>
    <p:sldId id="338" r:id="rId18"/>
    <p:sldId id="343" r:id="rId19"/>
    <p:sldId id="337" r:id="rId20"/>
    <p:sldId id="336" r:id="rId21"/>
    <p:sldId id="342" r:id="rId22"/>
    <p:sldId id="326" r:id="rId23"/>
    <p:sldId id="294" r:id="rId24"/>
    <p:sldId id="332" r:id="rId25"/>
    <p:sldId id="333" r:id="rId26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>
        <p:scale>
          <a:sx n="60" d="100"/>
          <a:sy n="60" d="100"/>
        </p:scale>
        <p:origin x="-1524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8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18518518518597E-2"/>
          <c:y val="2.7777777777778043E-2"/>
          <c:w val="0.96296296296295936"/>
          <c:h val="0.92655710649805134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Stérilisation masculine</c:v>
                </c:pt>
                <c:pt idx="1">
                  <c:v>Pilule du lendemain</c:v>
                </c:pt>
                <c:pt idx="2">
                  <c:v>Stérilisation féminine</c:v>
                </c:pt>
                <c:pt idx="3">
                  <c:v>DIU</c:v>
                </c:pt>
                <c:pt idx="4">
                  <c:v>MAMA</c:v>
                </c:pt>
                <c:pt idx="5">
                  <c:v>Condom féminin</c:v>
                </c:pt>
                <c:pt idx="6">
                  <c:v>Implants</c:v>
                </c:pt>
                <c:pt idx="7">
                  <c:v>Pilule</c:v>
                </c:pt>
                <c:pt idx="8">
                  <c:v>Injectables</c:v>
                </c:pt>
                <c:pt idx="9">
                  <c:v>Condom masculin</c:v>
                </c:pt>
                <c:pt idx="10">
                  <c:v>Une méthode moderne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</c:v>
                </c:pt>
                <c:pt idx="1">
                  <c:v>10</c:v>
                </c:pt>
                <c:pt idx="2">
                  <c:v>17</c:v>
                </c:pt>
                <c:pt idx="3">
                  <c:v>29</c:v>
                </c:pt>
                <c:pt idx="4">
                  <c:v>30</c:v>
                </c:pt>
                <c:pt idx="5">
                  <c:v>47</c:v>
                </c:pt>
                <c:pt idx="6">
                  <c:v>87</c:v>
                </c:pt>
                <c:pt idx="7">
                  <c:v>92</c:v>
                </c:pt>
                <c:pt idx="8">
                  <c:v>92</c:v>
                </c:pt>
                <c:pt idx="9">
                  <c:v>93</c:v>
                </c:pt>
                <c:pt idx="10">
                  <c:v>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96913024"/>
        <c:axId val="197083904"/>
      </c:barChart>
      <c:catAx>
        <c:axId val="196913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197083904"/>
        <c:crosses val="autoZero"/>
        <c:auto val="1"/>
        <c:lblAlgn val="ctr"/>
        <c:lblOffset val="100"/>
        <c:noMultiLvlLbl val="0"/>
      </c:catAx>
      <c:valAx>
        <c:axId val="197083904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9691302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en union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Implants</c:v>
                </c:pt>
                <c:pt idx="3">
                  <c:v>Pilule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15</c:v>
                </c:pt>
                <c:pt idx="1">
                  <c:v>6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non en union et sexuellement actives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Implants</c:v>
                </c:pt>
                <c:pt idx="3">
                  <c:v>Pilule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59</c:v>
                </c:pt>
                <c:pt idx="1">
                  <c:v>3</c:v>
                </c:pt>
                <c:pt idx="2">
                  <c:v>2</c:v>
                </c:pt>
                <c:pt idx="3">
                  <c:v>7</c:v>
                </c:pt>
                <c:pt idx="4">
                  <c:v>46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7375104"/>
        <c:axId val="197376640"/>
      </c:barChart>
      <c:catAx>
        <c:axId val="1973751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7376640"/>
        <c:crosses val="autoZero"/>
        <c:auto val="1"/>
        <c:lblAlgn val="ctr"/>
        <c:lblOffset val="100"/>
        <c:noMultiLvlLbl val="0"/>
      </c:catAx>
      <c:valAx>
        <c:axId val="19737664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19737510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15</c:v>
                </c:pt>
                <c:pt idx="1">
                  <c:v>31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99084288"/>
        <c:axId val="199090176"/>
      </c:barChart>
      <c:catAx>
        <c:axId val="19908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9090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090176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one"/>
        <c:crossAx val="199084288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955242439780362E-2"/>
          <c:y val="1.9896471274424284E-2"/>
          <c:w val="0.93473265230120062"/>
          <c:h val="0.8212987265480871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Sheet1!$A$1:$A$3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Sheet1!$B$1:$B$3</c:f>
              <c:numCache>
                <c:formatCode>0</c:formatCode>
                <c:ptCount val="3"/>
                <c:pt idx="0">
                  <c:v>11</c:v>
                </c:pt>
                <c:pt idx="1">
                  <c:v>25</c:v>
                </c:pt>
                <c:pt idx="2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99198592"/>
        <c:axId val="199200128"/>
      </c:barChart>
      <c:catAx>
        <c:axId val="19919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9200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2001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199198592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7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Benin 2006</c:v>
                </c:pt>
                <c:pt idx="2">
                  <c:v>Sierra Leone 2008</c:v>
                </c:pt>
                <c:pt idx="3">
                  <c:v>Liberia 2007</c:v>
                </c:pt>
                <c:pt idx="4">
                  <c:v>Nigeria 2006</c:v>
                </c:pt>
                <c:pt idx="5">
                  <c:v>Sénégal 2010-11</c:v>
                </c:pt>
                <c:pt idx="6">
                  <c:v>Cameroon 2011*</c:v>
                </c:pt>
                <c:pt idx="7">
                  <c:v>Burkina Faso 2010</c:v>
                </c:pt>
                <c:pt idx="8">
                  <c:v>Ghana 2008</c:v>
                </c:pt>
                <c:pt idx="9">
                  <c:v>Mali 2006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10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13935232"/>
        <c:axId val="213938560"/>
      </c:barChart>
      <c:catAx>
        <c:axId val="213935232"/>
        <c:scaling>
          <c:orientation val="minMax"/>
        </c:scaling>
        <c:delete val="0"/>
        <c:axPos val="l"/>
        <c:majorTickMark val="none"/>
        <c:minorTickMark val="none"/>
        <c:tickLblPos val="nextTo"/>
        <c:crossAx val="213938560"/>
        <c:crosses val="autoZero"/>
        <c:auto val="1"/>
        <c:lblAlgn val="ctr"/>
        <c:lblOffset val="100"/>
        <c:noMultiLvlLbl val="0"/>
      </c:catAx>
      <c:valAx>
        <c:axId val="21393856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13935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EDSBF-I 1993</c:v>
                </c:pt>
                <c:pt idx="1">
                  <c:v>EDSBF-II 1998-99</c:v>
                </c:pt>
                <c:pt idx="2">
                  <c:v>EDSBF-III 2003</c:v>
                </c:pt>
                <c:pt idx="3">
                  <c:v>EDSBF-MICS IV 2010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</c:v>
                </c:pt>
                <c:pt idx="1">
                  <c:v>5</c:v>
                </c:pt>
                <c:pt idx="2">
                  <c:v>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3947904"/>
        <c:axId val="249329920"/>
      </c:barChart>
      <c:catAx>
        <c:axId val="213947904"/>
        <c:scaling>
          <c:orientation val="minMax"/>
        </c:scaling>
        <c:delete val="0"/>
        <c:axPos val="b"/>
        <c:majorTickMark val="none"/>
        <c:minorTickMark val="none"/>
        <c:tickLblPos val="nextTo"/>
        <c:crossAx val="249329920"/>
        <c:crosses val="autoZero"/>
        <c:auto val="1"/>
        <c:lblAlgn val="ctr"/>
        <c:lblOffset val="100"/>
        <c:noMultiLvlLbl val="0"/>
      </c:catAx>
      <c:valAx>
        <c:axId val="249329920"/>
        <c:scaling>
          <c:orientation val="minMax"/>
          <c:max val="75"/>
        </c:scaling>
        <c:delete val="1"/>
        <c:axPos val="l"/>
        <c:numFmt formatCode="0" sourceLinked="1"/>
        <c:majorTickMark val="out"/>
        <c:minorTickMark val="none"/>
        <c:tickLblPos val="none"/>
        <c:crossAx val="213947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(94)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(97)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94</c:v>
                </c:pt>
                <c:pt idx="1">
                  <c:v>83</c:v>
                </c:pt>
                <c:pt idx="2">
                  <c:v>97</c:v>
                </c:pt>
                <c:pt idx="3">
                  <c:v>96</c:v>
                </c:pt>
                <c:pt idx="4">
                  <c:v>92</c:v>
                </c:pt>
                <c:pt idx="5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privé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(6)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(0)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6</c:v>
                </c:pt>
                <c:pt idx="1">
                  <c:v>10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sources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(0)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(0)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Sheet1!$D$2:$D$7</c:f>
              <c:numCache>
                <c:formatCode>0</c:formatCode>
                <c:ptCount val="6"/>
                <c:pt idx="0">
                  <c:v>0</c:v>
                </c:pt>
                <c:pt idx="1">
                  <c:v>5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4786176"/>
        <c:axId val="254800256"/>
      </c:barChart>
      <c:catAx>
        <c:axId val="25478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54800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54800256"/>
        <c:scaling>
          <c:orientation val="minMax"/>
          <c:max val="100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254786176"/>
        <c:crosses val="autoZero"/>
        <c:crossBetween val="between"/>
        <c:majorUnit val="10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A </a:t>
                    </a:r>
                    <a:r>
                      <a:rPr lang="en-US" dirty="0" err="1"/>
                      <a:t>l'intention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d'utiliser</a:t>
                    </a:r>
                    <a:r>
                      <a:rPr lang="en-US"/>
                      <a:t>
</a:t>
                    </a:r>
                    <a:r>
                      <a:rPr lang="en-US" smtClean="0"/>
                      <a:t>59%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A l'intention d'utiliser</c:v>
                </c:pt>
                <c:pt idx="1">
                  <c:v>Pas sure</c:v>
                </c:pt>
                <c:pt idx="2">
                  <c:v>N'a pas l'intention d'utiliser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59</c:v>
                </c:pt>
                <c:pt idx="1">
                  <c:v>3</c:v>
                </c:pt>
                <c:pt idx="2">
                  <c:v>37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54</c:v>
                </c:pt>
                <c:pt idx="1">
                  <c:v>21</c:v>
                </c:pt>
                <c:pt idx="2">
                  <c:v>7</c:v>
                </c:pt>
                <c:pt idx="3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59</c:v>
                </c:pt>
                <c:pt idx="1">
                  <c:v>24</c:v>
                </c:pt>
                <c:pt idx="2">
                  <c:v>7</c:v>
                </c:pt>
                <c:pt idx="3">
                  <c:v>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5990912"/>
        <c:axId val="265992448"/>
      </c:barChart>
      <c:catAx>
        <c:axId val="26599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659924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599244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265990912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693B7A-2B07-430A-9B7D-84274CF7E5E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0134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3855524-07DB-4BDF-856A-C73D38F1E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26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CE9157-0F38-4561-BA5A-8992653068BF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5AA656-44CE-4822-931E-DB9CC31D5A78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E8CA43-1367-47E3-8A4F-0C561DFCFD16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88F52C-60F6-4943-A6C5-1D29C537C0FC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19F0E0-0FD0-441A-8D31-2E1BC77D2A3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DFF89-B9C9-4912-9BF4-558AD2F8119E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347538-6157-4E27-A263-D11C1F885384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D02AB1-8FB1-4A93-9B60-4BEF64A319B0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88975"/>
            <a:ext cx="4598988" cy="34496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367213"/>
            <a:ext cx="5130800" cy="42148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CM" sz="3200" b="0" i="0" kern="1200" noProof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fr-CM" sz="3200" b="0" i="0" kern="1200" baseline="0" noProof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Démographique et de Santé et à Indicateurs Multiples du Burkina Faso </a:t>
            </a:r>
          </a:p>
          <a:p>
            <a:pPr algn="ctr" rtl="0"/>
            <a:r>
              <a:rPr lang="fr-CM" sz="3200" b="0" i="0" kern="1200" baseline="0" noProof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fr-CM" sz="3200" b="0" i="0" kern="1200" baseline="0" noProof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37231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8790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072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5F34B47B-135D-48DC-9FFE-2A5C98AE59B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36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97EBEDC9-F4C2-4B43-8197-F864BAD70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0149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6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4278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826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049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5138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087230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983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373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  <a:cs typeface="Calibri" pitchFamily="34" charset="0"/>
              </a:defRPr>
            </a:lvl1pPr>
            <a:lvl2pPr>
              <a:defRPr sz="2800">
                <a:latin typeface="Calibri" pitchFamily="34" charset="0"/>
                <a:cs typeface="Calibri" pitchFamily="34" charset="0"/>
              </a:defRPr>
            </a:lvl2pPr>
            <a:lvl3pPr>
              <a:defRPr sz="2400">
                <a:latin typeface="Calibri" pitchFamily="34" charset="0"/>
                <a:cs typeface="Calibri" pitchFamily="34" charset="0"/>
              </a:defRPr>
            </a:lvl3pPr>
            <a:lvl4pPr>
              <a:defRPr sz="2000">
                <a:latin typeface="Calibri" pitchFamily="34" charset="0"/>
                <a:cs typeface="Calibri" pitchFamily="34" charset="0"/>
              </a:defRPr>
            </a:lvl4pPr>
            <a:lvl5pPr>
              <a:defRPr sz="2000">
                <a:latin typeface="Calibri" pitchFamily="34" charset="0"/>
                <a:cs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438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550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0495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537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64306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8162569D-02FA-41DF-A6AE-21972C7AD6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48759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2550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064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921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93398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74924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70980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25" r:id="rId13"/>
    <p:sldLayoutId id="2147483826" r:id="rId14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7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9pPr>
          </a:lstStyle>
          <a:p>
            <a:r>
              <a:rPr lang="fr-CM" b="1" dirty="0" smtClean="0">
                <a:solidFill>
                  <a:schemeClr val="bg1"/>
                </a:solidFill>
              </a:rPr>
              <a:t>Planification Familiale</a:t>
            </a:r>
          </a:p>
        </p:txBody>
      </p:sp>
    </p:spTree>
    <p:extLst>
      <p:ext uri="{BB962C8B-B14F-4D97-AF65-F5344CB8AC3E}">
        <p14:creationId xmlns:p14="http://schemas.microsoft.com/office/powerpoint/2010/main" val="1502178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055637"/>
          </a:xfrm>
        </p:spPr>
        <p:txBody>
          <a:bodyPr/>
          <a:lstStyle/>
          <a:p>
            <a:pPr algn="l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324600" y="5697089"/>
            <a:ext cx="2819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femmes en 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utilisent une méthode moderne</a:t>
            </a:r>
          </a:p>
        </p:txBody>
      </p:sp>
      <p:sp>
        <p:nvSpPr>
          <p:cNvPr id="311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Burkina Faso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15 %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Cascades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18 %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Sud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Hauts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Bassins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27 %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Boucle du </a:t>
            </a:r>
            <a:r>
              <a:rPr lang="fr-FR" sz="1800" dirty="0" err="1">
                <a:latin typeface="Calibri" pitchFamily="34" charset="0"/>
                <a:cs typeface="Calibri" pitchFamily="34" charset="0"/>
              </a:rPr>
              <a:t>Mouhoun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11 %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Centre-Ouest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Calibri" pitchFamily="34" charset="0"/>
                <a:cs typeface="Calibri" pitchFamily="34" charset="0"/>
              </a:rPr>
              <a:t>Centre-Sud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16 %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Centre-</a:t>
            </a:r>
          </a:p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fr-FR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Est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11 %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Sahel</a:t>
            </a:r>
            <a:endParaRPr lang="fr-FR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7</a:t>
            </a:r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Centre-Nord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9 %</a:t>
            </a:r>
            <a:endParaRPr lang="en-US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Nord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10 %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Plateau</a:t>
            </a:r>
          </a:p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Central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14 %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Calibri" pitchFamily="34" charset="0"/>
                <a:cs typeface="Calibri" pitchFamily="34" charset="0"/>
              </a:rPr>
              <a:t>Centre</a:t>
            </a:r>
            <a:endParaRPr lang="fr-FR" sz="18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31 %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-15834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r-SN" sz="4000" noProof="0" dirty="0" smtClean="0"/>
              <a:t>Tendances de l’utilisation de la contraception</a:t>
            </a:r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34158" y="1263235"/>
            <a:ext cx="8195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utilisent une méthode moderne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0879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50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Connaissance de la période féconde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447800"/>
            <a:ext cx="8229600" cy="396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39 %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ont une connaissance précise de la période où elles sont fertiles – au milieu du cycle.</a:t>
            </a:r>
          </a:p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67 %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qui utilisent la méthode du rythme ont une connaissance précise de la période où elles sont fertiles.</a:t>
            </a:r>
          </a:p>
          <a:p>
            <a:pPr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43100"/>
            <a:ext cx="4267200" cy="29718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3059377135"/>
              </p:ext>
            </p:extLst>
          </p:nvPr>
        </p:nvGraphicFramePr>
        <p:xfrm>
          <a:off x="0" y="1752600"/>
          <a:ext cx="9143999" cy="479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/>
        </p:spPr>
        <p:txBody>
          <a:bodyPr anchor="ctr" anchorCtr="0"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000" kern="0" dirty="0">
                <a:latin typeface="Calibri" pitchFamily="34" charset="0"/>
                <a:cs typeface="Calibri" pitchFamily="34" charset="0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13855" y="1134094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d’utilisatrices actuelles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77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Les valeurs entre parenthèses sont basées sur 25-49 cas non pondérés.  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4000" y="1524000"/>
            <a:ext cx="8636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72 %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des effets secondaires ou des problèmes liés aux méthodes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69 %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sur ce qu’il fallait faire en cas d’effets secondaires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86 %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par un agent de santé ou de planification familiale que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d’autres méthodes peuvent être utilisées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05000"/>
            <a:ext cx="4267200" cy="30480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04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accent1"/>
                </a:solidFill>
              </a:rPr>
              <a:t>Trois quart</a:t>
            </a:r>
            <a:r>
              <a:rPr lang="fr-SN" noProof="0" dirty="0" smtClean="0"/>
              <a:t> de femmes en union veulent un autre enfant plus tard ou ne veulent plus d’enfant.</a:t>
            </a:r>
          </a:p>
          <a:p>
            <a:pPr algn="ctr">
              <a:buFontTx/>
              <a:buNone/>
            </a:pPr>
            <a:endParaRPr lang="fr-SN" noProof="0" dirty="0" smtClean="0"/>
          </a:p>
          <a:p>
            <a:pPr algn="ctr">
              <a:buFontTx/>
              <a:buNone/>
            </a:pPr>
            <a:r>
              <a:rPr lang="fr-SN" noProof="0" dirty="0" smtClean="0"/>
              <a:t>Ces femmes pourraient utiliser la contraception pour limiter et/ou espacer leurs naissances.</a:t>
            </a:r>
          </a:p>
        </p:txBody>
      </p:sp>
    </p:spTree>
    <p:extLst>
      <p:ext uri="{BB962C8B-B14F-4D97-AF65-F5344CB8AC3E}">
        <p14:creationId xmlns:p14="http://schemas.microsoft.com/office/powerpoint/2010/main" val="2370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6388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sont considérées comme ayant des besoins non satisfaits en matière de contraception si elles veulent:</a:t>
            </a:r>
          </a:p>
          <a:p>
            <a:pPr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Limiter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OU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Espacer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MAIS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Elles n’utilisent pas la contraception</a:t>
            </a:r>
          </a:p>
        </p:txBody>
      </p:sp>
    </p:spTree>
    <p:extLst>
      <p:ext uri="{BB962C8B-B14F-4D97-AF65-F5344CB8AC3E}">
        <p14:creationId xmlns:p14="http://schemas.microsoft.com/office/powerpoint/2010/main" val="1414529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/>
          </p:nvPr>
        </p:nvSpPr>
        <p:spPr>
          <a:xfrm>
            <a:off x="647700" y="609600"/>
            <a:ext cx="7848600" cy="5486400"/>
          </a:xfrm>
        </p:spPr>
        <p:txBody>
          <a:bodyPr/>
          <a:lstStyle/>
          <a:p>
            <a:pPr algn="ctr"/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24 %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 des femmes actuellement en union ont des besoins non satisfaits en planification familiale: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17 %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espacer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7 %</a:t>
            </a:r>
            <a:r>
              <a:rPr lang="fr-SN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limiter</a:t>
            </a:r>
          </a:p>
        </p:txBody>
      </p:sp>
    </p:spTree>
    <p:extLst>
      <p:ext uri="{BB962C8B-B14F-4D97-AF65-F5344CB8AC3E}">
        <p14:creationId xmlns:p14="http://schemas.microsoft.com/office/powerpoint/2010/main" val="794942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05000"/>
            <a:ext cx="4267200" cy="3048000"/>
          </a:xfrm>
        </p:spPr>
        <p:txBody>
          <a:bodyPr/>
          <a:lstStyle/>
          <a:p>
            <a:pPr>
              <a:defRPr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866900"/>
            <a:ext cx="4267200" cy="31242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Utilisation </a:t>
            </a:r>
            <a:r>
              <a:rPr lang="fr-SN" b="1" noProof="0" dirty="0" smtClean="0">
                <a:solidFill>
                  <a:schemeClr val="accent1"/>
                </a:solidFill>
              </a:rPr>
              <a:t>future</a:t>
            </a:r>
            <a:endParaRPr lang="fr-SN" noProof="0" dirty="0" smtClean="0">
              <a:solidFill>
                <a:schemeClr val="accent1"/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72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69107"/>
            <a:ext cx="9144000" cy="1323439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660" y="114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en union qui n’utilisent pas actuellement de méthode contraceptive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57254110"/>
              </p:ext>
            </p:extLst>
          </p:nvPr>
        </p:nvGraphicFramePr>
        <p:xfrm>
          <a:off x="457200" y="9906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60362"/>
              </p:ext>
            </p:extLst>
          </p:nvPr>
        </p:nvGraphicFramePr>
        <p:xfrm>
          <a:off x="1" y="2133600"/>
          <a:ext cx="9144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0"/>
            <a:ext cx="922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Exposition aux messages sur la planification familiale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de 15-49 ans qui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, au cours des derniers mois, ont entendu/vu un message sur la planification familiale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844" y="0"/>
            <a:ext cx="9158844" cy="12954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Opportunités d’information sur la planification familiale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676400"/>
            <a:ext cx="7950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qui n’utilisent pas de méthode contraceptive: 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reçu la visite d’un agent de terrain qui a parlé de planification familiale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22 %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visité un établissement de santé et ont parlé de planification familiale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SN" sz="2800" b="1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75 %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n’ont parlé de planification familiale ni avec un agent de terrain ni dans un centre de santé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>
            <a:spLocks noGrp="1" noChangeArrowheads="1"/>
          </p:cNvSpPr>
          <p:nvPr>
            <p:ph type="title"/>
          </p:nvPr>
        </p:nvSpPr>
        <p:spPr>
          <a:xfrm>
            <a:off x="-10886" y="17171"/>
            <a:ext cx="9154886" cy="707886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534400" cy="5562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96 %</a:t>
            </a:r>
            <a:r>
              <a:rPr lang="fr-SN" sz="2800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97 %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hommes connaissent au moins une méthode contraceptive moderne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proportion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d’utilisatrices d’une méthode moderne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en union est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15 %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et parmi les femmes non en union et sexuellement actives est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59 %</a:t>
            </a:r>
            <a:endParaRPr lang="fr-SN" sz="2800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milieu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urbain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les femmes utilisent plus fréquemment les méthodes contraceptives modernes; l’utilisation d’une méthodes contraceptive augmente avec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le niveau d’instruction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secteur public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est le secteur qui contribue le plus à l’approvisionnement de la plupart des méthodes contraceptives</a:t>
            </a:r>
          </a:p>
          <a:p>
            <a:pPr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24 %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actuellement en union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ont des besoins non satisfaits en matière de planification familiale</a:t>
            </a:r>
            <a:endParaRPr lang="fr-SN" sz="2800" b="1" noProof="0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96 %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97 %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des hommes connaissent au moins une méthode contraceptive moderne</a:t>
            </a:r>
          </a:p>
          <a:p>
            <a:pPr algn="ctr">
              <a:buFontTx/>
              <a:buNone/>
            </a:pPr>
            <a:endParaRPr lang="fr-SN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52 %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et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58 %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hommes peuvent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citer une méthode contraceptive traditionnelle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-19792" y="0"/>
            <a:ext cx="9163792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modernes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4571631"/>
              </p:ext>
            </p:extLst>
          </p:nvPr>
        </p:nvGraphicFramePr>
        <p:xfrm>
          <a:off x="584200" y="1651000"/>
          <a:ext cx="7975600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actuellement en union qui connaissent une méthode contraceptive moderne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267200" cy="2895600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actuelle de la contraception</a:t>
            </a: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99101911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238903188"/>
              </p:ext>
            </p:extLst>
          </p:nvPr>
        </p:nvGraphicFramePr>
        <p:xfrm>
          <a:off x="753269" y="1879600"/>
          <a:ext cx="7637463" cy="449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-24740" y="1295400"/>
            <a:ext cx="91687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graphicFrame>
        <p:nvGraphicFramePr>
          <p:cNvPr id="2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998947731"/>
              </p:ext>
            </p:extLst>
          </p:nvPr>
        </p:nvGraphicFramePr>
        <p:xfrm>
          <a:off x="344487" y="2273300"/>
          <a:ext cx="8455025" cy="45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072556936"/>
              </p:ext>
            </p:extLst>
          </p:nvPr>
        </p:nvGraphicFramePr>
        <p:xfrm>
          <a:off x="381000" y="1399289"/>
          <a:ext cx="77724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-10391" y="0"/>
            <a:ext cx="91440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fr-FR" sz="4000" dirty="0">
                <a:latin typeface="Calibri" pitchFamily="34" charset="0"/>
                <a:cs typeface="Calibri" pitchFamily="34" charset="0"/>
              </a:rPr>
              <a:t>Utilisation de la contraception moderne </a:t>
            </a:r>
            <a:r>
              <a:rPr lang="fr-SN" sz="4000" dirty="0">
                <a:latin typeface="Calibri" pitchFamily="34" charset="0"/>
                <a:cs typeface="Calibri" pitchFamily="34" charset="0"/>
              </a:rPr>
              <a:t>dans la sous-région</a:t>
            </a:r>
            <a:r>
              <a:rPr lang="fr-FR" sz="4000" dirty="0" smtClean="0">
                <a:latin typeface="Calibri" pitchFamily="34" charset="0"/>
                <a:cs typeface="Calibri" pitchFamily="34" charset="0"/>
              </a:rPr>
              <a:t> </a:t>
            </a:r>
            <a:endParaRPr lang="fr-FR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0" y="1004557"/>
            <a:ext cx="9123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sp>
        <p:nvSpPr>
          <p:cNvPr id="7" name="Left Arrow 6"/>
          <p:cNvSpPr/>
          <p:nvPr/>
        </p:nvSpPr>
        <p:spPr>
          <a:xfrm>
            <a:off x="7646515" y="2514600"/>
            <a:ext cx="1447800" cy="609600"/>
          </a:xfrm>
          <a:prstGeom prst="lef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53200" y="5780782"/>
            <a:ext cx="2570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3251</TotalTime>
  <Words>690</Words>
  <Application>Microsoft Office PowerPoint</Application>
  <PresentationFormat>On-screen Show (4:3)</PresentationFormat>
  <Paragraphs>134</Paragraphs>
  <Slides>24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Custom Design</vt:lpstr>
      <vt:lpstr>PowerPoint Presentation</vt:lpstr>
      <vt:lpstr>PowerPoint Presentation</vt:lpstr>
      <vt:lpstr>Connaissance des méthodes contraceptives</vt:lpstr>
      <vt:lpstr>Connaissance des méthodes modernes</vt:lpstr>
      <vt:lpstr>PowerPoint Presentation</vt:lpstr>
      <vt:lpstr>Utilisation actuelle de la contraception</vt:lpstr>
      <vt:lpstr>Utilisation de la contraception moderne par région</vt:lpstr>
      <vt:lpstr>Utilisation de la contraception moderne par niveau d’instruction</vt:lpstr>
      <vt:lpstr>PowerPoint Presentation</vt:lpstr>
      <vt:lpstr>Utilisation de la contraception moderne par région</vt:lpstr>
      <vt:lpstr>Tendances de l’utilisation de la contraception</vt:lpstr>
      <vt:lpstr>Connaissance de la période féconde</vt:lpstr>
      <vt:lpstr>PowerPoint Presentation</vt:lpstr>
      <vt:lpstr>PowerPoint Presentation</vt:lpstr>
      <vt:lpstr>Choix informé de la méthode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Intention d’utiliser la contraception dans le futur</vt:lpstr>
      <vt:lpstr>PowerPoint Presentation</vt:lpstr>
      <vt:lpstr>Opportunités d’information sur la planification familiale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ICFI</cp:lastModifiedBy>
  <cp:revision>273</cp:revision>
  <cp:lastPrinted>2001-10-11T21:32:22Z</cp:lastPrinted>
  <dcterms:created xsi:type="dcterms:W3CDTF">2001-09-27T20:31:29Z</dcterms:created>
  <dcterms:modified xsi:type="dcterms:W3CDTF">2013-04-12T15:05:23Z</dcterms:modified>
</cp:coreProperties>
</file>