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316" r:id="rId3"/>
    <p:sldId id="302" r:id="rId4"/>
    <p:sldId id="303" r:id="rId5"/>
    <p:sldId id="304" r:id="rId6"/>
    <p:sldId id="314" r:id="rId7"/>
    <p:sldId id="305" r:id="rId8"/>
    <p:sldId id="298" r:id="rId9"/>
    <p:sldId id="317" r:id="rId10"/>
    <p:sldId id="318" r:id="rId11"/>
    <p:sldId id="320" r:id="rId12"/>
    <p:sldId id="324" r:id="rId13"/>
    <p:sldId id="321" r:id="rId14"/>
    <p:sldId id="296" r:id="rId1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>
        <p:scale>
          <a:sx n="70" d="100"/>
          <a:sy n="70" d="100"/>
        </p:scale>
        <p:origin x="-894" y="-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76</c:v>
                </c:pt>
                <c:pt idx="1">
                  <c:v>60</c:v>
                </c:pt>
                <c:pt idx="2">
                  <c:v>23</c:v>
                </c:pt>
                <c:pt idx="3">
                  <c:v>7</c:v>
                </c:pt>
                <c:pt idx="4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99</c:v>
                </c:pt>
                <c:pt idx="1">
                  <c:v>75</c:v>
                </c:pt>
                <c:pt idx="2">
                  <c:v>21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78522624"/>
        <c:axId val="78532608"/>
      </c:barChart>
      <c:catAx>
        <c:axId val="78522624"/>
        <c:scaling>
          <c:orientation val="minMax"/>
        </c:scaling>
        <c:delete val="0"/>
        <c:axPos val="b"/>
        <c:majorTickMark val="none"/>
        <c:minorTickMark val="none"/>
        <c:tickLblPos val="nextTo"/>
        <c:crossAx val="78532608"/>
        <c:crosses val="autoZero"/>
        <c:auto val="1"/>
        <c:lblAlgn val="ctr"/>
        <c:lblOffset val="100"/>
        <c:noMultiLvlLbl val="0"/>
      </c:catAx>
      <c:valAx>
        <c:axId val="7853260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7852262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6992230971128608"/>
                  <c:y val="0.1771739130434782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801838582677166"/>
                  <c:y val="8.6956521739130436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Plus</c:v>
                </c:pt>
                <c:pt idx="1">
                  <c:v>Moins</c:v>
                </c:pt>
                <c:pt idx="2">
                  <c:v>A peu près la même chose</c:v>
                </c:pt>
                <c:pt idx="3">
                  <c:v>Le conjoint ne gagne pas d'argent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81</c:v>
                </c:pt>
                <c:pt idx="2">
                  <c:v>6</c:v>
                </c:pt>
                <c:pt idx="3">
                  <c:v>1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Soins de santé de la femme</c:v>
                </c:pt>
                <c:pt idx="1">
                  <c:v>Achats importants pour le ménage</c:v>
                </c:pt>
                <c:pt idx="2">
                  <c:v>Visites à la famille ou aux  parents de la femme</c:v>
                </c:pt>
                <c:pt idx="3">
                  <c:v>Pourcentage ayant participé aux trois décisions</c:v>
                </c:pt>
                <c:pt idx="4">
                  <c:v>Pourcentage n'ayant participé à 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38</c:v>
                </c:pt>
                <c:pt idx="1">
                  <c:v>48</c:v>
                </c:pt>
                <c:pt idx="2">
                  <c:v>53</c:v>
                </c:pt>
                <c:pt idx="3">
                  <c:v>24</c:v>
                </c:pt>
                <c:pt idx="4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5415808"/>
        <c:axId val="85422848"/>
      </c:barChart>
      <c:catAx>
        <c:axId val="85415808"/>
        <c:scaling>
          <c:orientation val="minMax"/>
        </c:scaling>
        <c:delete val="0"/>
        <c:axPos val="b"/>
        <c:majorTickMark val="none"/>
        <c:minorTickMark val="none"/>
        <c:tickLblPos val="nextTo"/>
        <c:crossAx val="85422848"/>
        <c:crosses val="autoZero"/>
        <c:auto val="1"/>
        <c:lblAlgn val="ctr"/>
        <c:lblOffset val="100"/>
        <c:noMultiLvlLbl val="0"/>
      </c:catAx>
      <c:valAx>
        <c:axId val="854228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8541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14</c:v>
                </c:pt>
                <c:pt idx="1">
                  <c:v>21</c:v>
                </c:pt>
                <c:pt idx="2">
                  <c:v>27</c:v>
                </c:pt>
                <c:pt idx="3">
                  <c:v>37</c:v>
                </c:pt>
                <c:pt idx="4">
                  <c:v>14</c:v>
                </c:pt>
                <c:pt idx="5">
                  <c:v>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9</c:v>
                </c:pt>
                <c:pt idx="1">
                  <c:v>18</c:v>
                </c:pt>
                <c:pt idx="2">
                  <c:v>21</c:v>
                </c:pt>
                <c:pt idx="3">
                  <c:v>29</c:v>
                </c:pt>
                <c:pt idx="4">
                  <c:v>8</c:v>
                </c:pt>
                <c:pt idx="5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85548416"/>
        <c:axId val="85550208"/>
      </c:barChart>
      <c:catAx>
        <c:axId val="855484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5550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5550208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85548416"/>
        <c:crosses val="autoZero"/>
        <c:crossBetween val="between"/>
      </c:valAx>
      <c:spPr>
        <a:noFill/>
        <a:ln w="25415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Dont les premiers rapports sexuels se sont déroulés sous la contrainte</c:v>
                </c:pt>
                <c:pt idx="1">
                  <c:v>Été obligés d'avoir des rapports sexuels contre leur volonté à un moment quelconque</c:v>
                </c:pt>
                <c:pt idx="2">
                  <c:v>Été obligés d'avoir des rapports sexuels contre leur volonté dans les 12 derniers mois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20</c:v>
                </c:pt>
                <c:pt idx="1">
                  <c:v>29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05568896"/>
        <c:axId val="100843904"/>
      </c:barChart>
      <c:catAx>
        <c:axId val="105568896"/>
        <c:scaling>
          <c:orientation val="minMax"/>
        </c:scaling>
        <c:delete val="0"/>
        <c:axPos val="b"/>
        <c:majorTickMark val="none"/>
        <c:minorTickMark val="none"/>
        <c:tickLblPos val="nextTo"/>
        <c:crossAx val="100843904"/>
        <c:crosses val="autoZero"/>
        <c:auto val="1"/>
        <c:lblAlgn val="ctr"/>
        <c:lblOffset val="100"/>
        <c:noMultiLvlLbl val="0"/>
      </c:catAx>
      <c:valAx>
        <c:axId val="100843904"/>
        <c:scaling>
          <c:orientation val="minMax"/>
          <c:max val="75"/>
        </c:scaling>
        <c:delete val="1"/>
        <c:axPos val="l"/>
        <c:numFmt formatCode="0" sourceLinked="1"/>
        <c:majorTickMark val="out"/>
        <c:minorTickMark val="none"/>
        <c:tickLblPos val="nextTo"/>
        <c:crossAx val="105568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N’exerce aucun type de contrôle</c:v>
                </c:pt>
                <c:pt idx="1">
                  <c:v>Exerce au moins 3 types de contrôle</c:v>
                </c:pt>
                <c:pt idx="2">
                  <c:v>Ne leur fait pas confiance en ce qui concerne l’argent</c:v>
                </c:pt>
                <c:pt idx="3">
                  <c:v>Insiste pour savoir où elles sont à tout moment</c:v>
                </c:pt>
                <c:pt idx="4">
                  <c:v>Essaie de limiter leurs contacts avec leur famille</c:v>
                </c:pt>
                <c:pt idx="5">
                  <c:v>Ne leur permet pas de rencontrer leurs amies</c:v>
                </c:pt>
                <c:pt idx="6">
                  <c:v>Les accuse souvent d’être infidèles</c:v>
                </c:pt>
                <c:pt idx="7">
                  <c:v>Est jaloux si elles parlent à d’autres hommes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19</c:v>
                </c:pt>
                <c:pt idx="1">
                  <c:v>40</c:v>
                </c:pt>
                <c:pt idx="2">
                  <c:v>29</c:v>
                </c:pt>
                <c:pt idx="3">
                  <c:v>49</c:v>
                </c:pt>
                <c:pt idx="4">
                  <c:v>15</c:v>
                </c:pt>
                <c:pt idx="5">
                  <c:v>27</c:v>
                </c:pt>
                <c:pt idx="6">
                  <c:v>32</c:v>
                </c:pt>
                <c:pt idx="7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3308672"/>
        <c:axId val="105666816"/>
      </c:barChart>
      <c:catAx>
        <c:axId val="103308672"/>
        <c:scaling>
          <c:orientation val="minMax"/>
        </c:scaling>
        <c:delete val="0"/>
        <c:axPos val="l"/>
        <c:majorTickMark val="none"/>
        <c:minorTickMark val="none"/>
        <c:tickLblPos val="nextTo"/>
        <c:crossAx val="105666816"/>
        <c:crosses val="autoZero"/>
        <c:auto val="1"/>
        <c:lblAlgn val="ctr"/>
        <c:lblOffset val="100"/>
        <c:noMultiLvlLbl val="0"/>
      </c:catAx>
      <c:valAx>
        <c:axId val="105666816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103308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Violence émotionnelle</c:v>
                </c:pt>
                <c:pt idx="1">
                  <c:v>Violence physique</c:v>
                </c:pt>
                <c:pt idx="2">
                  <c:v>Violence sexuelle</c:v>
                </c:pt>
                <c:pt idx="3">
                  <c:v>Violence physique ou sexuelle</c:v>
                </c:pt>
                <c:pt idx="4">
                  <c:v>Violence émotionnelle, physique ou sexuelle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42</c:v>
                </c:pt>
                <c:pt idx="1">
                  <c:v>45</c:v>
                </c:pt>
                <c:pt idx="2">
                  <c:v>20</c:v>
                </c:pt>
                <c:pt idx="3">
                  <c:v>51</c:v>
                </c:pt>
                <c:pt idx="4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05769600"/>
        <c:axId val="106628608"/>
      </c:barChart>
      <c:catAx>
        <c:axId val="1057696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6628608"/>
        <c:crosses val="autoZero"/>
        <c:auto val="1"/>
        <c:lblAlgn val="ctr"/>
        <c:lblOffset val="100"/>
        <c:noMultiLvlLbl val="0"/>
      </c:catAx>
      <c:valAx>
        <c:axId val="10662860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05769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11/28/2012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029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9144000" cy="1447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Statut de la femme et violence domestique</a:t>
            </a:r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305800" cy="11430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Violence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sexuelle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884923"/>
              </p:ext>
            </p:extLst>
          </p:nvPr>
        </p:nvGraphicFramePr>
        <p:xfrm>
          <a:off x="381000" y="1676400"/>
          <a:ext cx="8305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3276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18-49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50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fr-FR" sz="3600" dirty="0">
                <a:latin typeface="Calibri" pitchFamily="34" charset="0"/>
                <a:cs typeface="Calibri" pitchFamily="34" charset="0"/>
              </a:rPr>
              <a:t>Contrôle exercé par le mari/partenaire</a:t>
            </a:r>
            <a:endParaRPr lang="fr-SN" sz="3600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412" y="8960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actuellement en union ou en rupture d’union ayant déclaré certains types de contrôle exercé par le mari/partenaire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83246727"/>
              </p:ext>
            </p:extLst>
          </p:nvPr>
        </p:nvGraphicFramePr>
        <p:xfrm>
          <a:off x="609600" y="1542365"/>
          <a:ext cx="8229600" cy="5315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8452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305800" cy="1143000"/>
          </a:xfrm>
        </p:spPr>
        <p:txBody>
          <a:bodyPr/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Violence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conjugale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383011"/>
              </p:ext>
            </p:extLst>
          </p:nvPr>
        </p:nvGraphicFramePr>
        <p:xfrm>
          <a:off x="457200" y="16764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actuellement en union ou en rupture d’union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qui ont subi diverses formes de violence de la part de leur mari/partenaire à n’importe quel moment </a:t>
            </a:r>
          </a:p>
        </p:txBody>
      </p:sp>
    </p:spTree>
    <p:extLst>
      <p:ext uri="{BB962C8B-B14F-4D97-AF65-F5344CB8AC3E}">
        <p14:creationId xmlns:p14="http://schemas.microsoft.com/office/powerpoint/2010/main" val="1197479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76 %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 femmes actuellement en union ont travaillé dans les 12 derniers mois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81 %</a:t>
            </a:r>
            <a:r>
              <a:rPr lang="fr-SN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de femmes actuellement un union qui ont travaillé dans les 12 derniers moi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gagnent moins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que leur mari/partenaire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47 %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39 %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approuvent qu’un mari batte sa femme dans certaines circonstances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fr-HT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55 </a:t>
            </a:r>
            <a:r>
              <a:rPr lang="fr-HT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HT" dirty="0">
                <a:latin typeface="Calibri" pitchFamily="34" charset="0"/>
                <a:cs typeface="Calibri" pitchFamily="34" charset="0"/>
              </a:rPr>
              <a:t> des femmes ont déclaré avoir subi des violences physique à un moment quelconque de leur vie depuis l’âge de 15 ans.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 typeface="Arial" pitchFamily="34" charset="0"/>
              <a:buChar char="•"/>
            </a:pPr>
            <a:r>
              <a:rPr lang="fr-HT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29 </a:t>
            </a:r>
            <a:r>
              <a:rPr lang="fr-HT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HT" dirty="0">
                <a:latin typeface="Calibri" pitchFamily="34" charset="0"/>
                <a:cs typeface="Calibri" pitchFamily="34" charset="0"/>
              </a:rPr>
              <a:t> des femmes ont subi des rapports sexuels contre leur volonté à un moment donné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838200"/>
            <a:ext cx="3429000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Statut de la 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femme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Prise de </a:t>
            </a: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Opinions </a:t>
            </a: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conjugale</a:t>
            </a:r>
          </a:p>
          <a:p>
            <a:pPr eaLnBrk="0" hangingPunct="0">
              <a:defRPr/>
            </a:pPr>
            <a:r>
              <a:rPr lang="fr-FR" b="1" dirty="0" smtClean="0">
                <a:latin typeface="Calibri" pitchFamily="34" charset="0"/>
                <a:cs typeface="Calibri" pitchFamily="34" charset="0"/>
              </a:rPr>
              <a:t>Violence domestique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latin typeface="Calibri" pitchFamily="34" charset="0"/>
                <a:cs typeface="Calibri" pitchFamily="34" charset="0"/>
              </a:rPr>
              <a:t>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Prise de 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Opinions sur la violence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conjugale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626" y="0"/>
            <a:ext cx="9108374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Emploi et type de rémunération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399" y="1944976"/>
            <a:ext cx="608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800" dirty="0">
                <a:latin typeface="Calibri" pitchFamily="34" charset="0"/>
                <a:cs typeface="Calibri" pitchFamily="34" charset="0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et d’hommes actuellement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590800" y="2272744"/>
            <a:ext cx="5943600" cy="1325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706578133"/>
              </p:ext>
            </p:extLst>
          </p:nvPr>
        </p:nvGraphicFramePr>
        <p:xfrm>
          <a:off x="228600" y="1436132"/>
          <a:ext cx="8839200" cy="4964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Contrôle du revenu des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93 %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revenus:</a:t>
            </a: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68 %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seules;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ensemble avec le mari/partenaire.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cas, le mari/partenaire décide seul.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Argent gagné par la femme comparé à l’argent gagné par le mari/partenaire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5562600"/>
            <a:ext cx="2514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de 15-49 ans qui gagnent de l’argent: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583786744"/>
              </p:ext>
            </p:extLst>
          </p:nvPr>
        </p:nvGraphicFramePr>
        <p:xfrm>
          <a:off x="1524000" y="1397000"/>
          <a:ext cx="76200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-47501"/>
            <a:ext cx="9144000" cy="885701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Prise de décision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qui habituellement prennent certains types de </a:t>
            </a:r>
            <a:r>
              <a:rPr lang="fr-FR" sz="1800" i="1" smtClean="0">
                <a:latin typeface="Calibri" pitchFamily="34" charset="0"/>
                <a:cs typeface="Calibri" pitchFamily="34" charset="0"/>
              </a:rPr>
              <a:t>décisions seules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ou ensemble avec leur conjoint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3428138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fr-SN" sz="36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Opinions des femmes et des hommes concernant le fait qu’un mari batte sa femme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693400251"/>
              </p:ext>
            </p:extLst>
          </p:nvPr>
        </p:nvGraphicFramePr>
        <p:xfrm>
          <a:off x="433388" y="1752600"/>
          <a:ext cx="77708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48" y="1219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838200"/>
            <a:ext cx="3429000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Calibri" pitchFamily="34" charset="0"/>
                <a:cs typeface="Calibri" pitchFamily="34" charset="0"/>
              </a:rPr>
              <a:t>Statut de la </a:t>
            </a:r>
            <a:r>
              <a:rPr lang="fr-FR" b="1" dirty="0" smtClean="0">
                <a:latin typeface="Calibri" pitchFamily="34" charset="0"/>
                <a:cs typeface="Calibri" pitchFamily="34" charset="0"/>
              </a:rPr>
              <a:t>femme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 Prise de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 smtClean="0">
                <a:latin typeface="Calibri" pitchFamily="34" charset="0"/>
                <a:cs typeface="Calibri" pitchFamily="34" charset="0"/>
              </a:rPr>
              <a:t>Opinions </a:t>
            </a:r>
            <a:r>
              <a:rPr lang="fr-FR" dirty="0">
                <a:latin typeface="Calibri" pitchFamily="34" charset="0"/>
                <a:cs typeface="Calibri" pitchFamily="34" charset="0"/>
              </a:rPr>
              <a:t>sur la violence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conjugale</a:t>
            </a:r>
          </a:p>
          <a:p>
            <a:pPr eaLnBrk="0" hangingPunct="0">
              <a:defRPr/>
            </a:pP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Violence domestique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Prise de 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Opinions sur la violence </a:t>
            </a: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conjugale</a:t>
            </a:r>
            <a:endParaRPr lang="en-US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403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Violence physique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19600"/>
          </a:xfrm>
        </p:spPr>
        <p:txBody>
          <a:bodyPr/>
          <a:lstStyle/>
          <a:p>
            <a:pPr algn="ctr"/>
            <a:r>
              <a:rPr lang="fr-FR" dirty="0" smtClean="0">
                <a:latin typeface="Calibri" pitchFamily="34" charset="0"/>
                <a:cs typeface="Calibri" pitchFamily="34" charset="0"/>
              </a:rPr>
              <a:t>Plus que la moitié des femmes (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55 %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) ont déclaré avoir subi 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des violences physiques 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à un moment quelconque de leur vie depuis l’âge de 15 ans.</a:t>
            </a:r>
          </a:p>
          <a:p>
            <a:pPr algn="ctr"/>
            <a:endParaRPr lang="fr-FR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FR" dirty="0" smtClean="0">
                <a:latin typeface="Calibri" pitchFamily="34" charset="0"/>
                <a:cs typeface="Calibri" pitchFamily="34" charset="0"/>
              </a:rPr>
              <a:t>Plus qu’une femme sur quatre  (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27 %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) a déclaré avoir subi des actes de violence au cours des 12 derniers mois.</a:t>
            </a:r>
            <a:endParaRPr lang="fr-FR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05307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</TotalTime>
  <Words>460</Words>
  <Application>Microsoft Office PowerPoint</Application>
  <PresentationFormat>On-screen Show (4:3)</PresentationFormat>
  <Paragraphs>57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slide master</vt:lpstr>
      <vt:lpstr>Custom Design</vt:lpstr>
      <vt:lpstr>PowerPoint Presentation</vt:lpstr>
      <vt:lpstr>PowerPoint Presentation</vt:lpstr>
      <vt:lpstr>Emploi et type de rémunération</vt:lpstr>
      <vt:lpstr>Contrôle du revenu des femmes</vt:lpstr>
      <vt:lpstr>Argent gagné par la femme comparé à l’argent gagné par le mari/partenaire</vt:lpstr>
      <vt:lpstr>Prise de décision</vt:lpstr>
      <vt:lpstr>Opinions des femmes et des hommes concernant le fait qu’un mari batte sa femme</vt:lpstr>
      <vt:lpstr>PowerPoint Presentation</vt:lpstr>
      <vt:lpstr>Violence physique</vt:lpstr>
      <vt:lpstr>Violence sexuelle</vt:lpstr>
      <vt:lpstr>Contrôle exercé par le mari/partenaire</vt:lpstr>
      <vt:lpstr>Violence conjugale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155</cp:revision>
  <dcterms:created xsi:type="dcterms:W3CDTF">2001-09-27T19:12:32Z</dcterms:created>
  <dcterms:modified xsi:type="dcterms:W3CDTF">2012-11-28T15:16:26Z</dcterms:modified>
</cp:coreProperties>
</file>