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rts/chart1.xml" ContentType="application/vnd.openxmlformats-officedocument.drawingml.chart+xml"/>
  <Override PartName="/ppt/notesSlides/notesSlide4.xml" ContentType="application/vnd.openxmlformats-officedocument.presentationml.notesSlide+xml"/>
  <Override PartName="/ppt/charts/chart2.xml" ContentType="application/vnd.openxmlformats-officedocument.drawingml.chart+xml"/>
  <Override PartName="/ppt/notesSlides/notesSlide5.xml" ContentType="application/vnd.openxmlformats-officedocument.presentationml.notesSlide+xml"/>
  <Override PartName="/ppt/charts/chart3.xml" ContentType="application/vnd.openxmlformats-officedocument.drawingml.chart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charts/chart4.xml" ContentType="application/vnd.openxmlformats-officedocument.drawingml.chart+xml"/>
  <Override PartName="/ppt/notesSlides/notesSlide8.xml" ContentType="application/vnd.openxmlformats-officedocument.presentationml.notesSlide+xml"/>
  <Override PartName="/ppt/charts/chart5.xml" ContentType="application/vnd.openxmlformats-officedocument.drawingml.chart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charts/chart6.xml" ContentType="application/vnd.openxmlformats-officedocument.drawingml.chart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charts/chart7.xml" ContentType="application/vnd.openxmlformats-officedocument.drawingml.chart+xml"/>
  <Override PartName="/ppt/charts/chart8.xml" ContentType="application/vnd.openxmlformats-officedocument.drawingml.chart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charts/chart9.xml" ContentType="application/vnd.openxmlformats-officedocument.drawingml.chart+xml"/>
  <Override PartName="/ppt/drawings/drawing1.xml" ContentType="application/vnd.openxmlformats-officedocument.drawingml.chartshapes+xml"/>
  <Override PartName="/ppt/notesSlides/notesSlide17.xml" ContentType="application/vnd.openxmlformats-officedocument.presentationml.notesSlide+xml"/>
  <Override PartName="/ppt/charts/chart10.xml" ContentType="application/vnd.openxmlformats-officedocument.drawingml.chart+xml"/>
  <Override PartName="/ppt/drawings/drawing2.xml" ContentType="application/vnd.openxmlformats-officedocument.drawingml.chartshapes+xml"/>
  <Override PartName="/ppt/notesSlides/notesSlide18.xml" ContentType="application/vnd.openxmlformats-officedocument.presentationml.notesSlide+xml"/>
  <Override PartName="/ppt/charts/chart11.xml" ContentType="application/vnd.openxmlformats-officedocument.drawingml.chart+xml"/>
  <Override PartName="/ppt/notesSlides/notesSlide19.xml" ContentType="application/vnd.openxmlformats-officedocument.presentationml.notesSlide+xml"/>
  <Override PartName="/ppt/charts/chart12.xml" ContentType="application/vnd.openxmlformats-officedocument.drawingml.chart+xml"/>
  <Override PartName="/ppt/notesSlides/notesSlide20.xml" ContentType="application/vnd.openxmlformats-officedocument.presentationml.notesSlide+xml"/>
  <Override PartName="/ppt/charts/chart13.xml" ContentType="application/vnd.openxmlformats-officedocument.drawingml.chart+xml"/>
  <Override PartName="/ppt/notesSlides/notesSlide2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  <p:sldMasterId id="2147483650" r:id="rId2"/>
  </p:sldMasterIdLst>
  <p:notesMasterIdLst>
    <p:notesMasterId r:id="rId27"/>
  </p:notesMasterIdLst>
  <p:handoutMasterIdLst>
    <p:handoutMasterId r:id="rId28"/>
  </p:handoutMasterIdLst>
  <p:sldIdLst>
    <p:sldId id="392" r:id="rId3"/>
    <p:sldId id="375" r:id="rId4"/>
    <p:sldId id="266" r:id="rId5"/>
    <p:sldId id="269" r:id="rId6"/>
    <p:sldId id="377" r:id="rId7"/>
    <p:sldId id="313" r:id="rId8"/>
    <p:sldId id="314" r:id="rId9"/>
    <p:sldId id="315" r:id="rId10"/>
    <p:sldId id="276" r:id="rId11"/>
    <p:sldId id="393" r:id="rId12"/>
    <p:sldId id="379" r:id="rId13"/>
    <p:sldId id="388" r:id="rId14"/>
    <p:sldId id="394" r:id="rId15"/>
    <p:sldId id="381" r:id="rId16"/>
    <p:sldId id="390" r:id="rId17"/>
    <p:sldId id="396" r:id="rId18"/>
    <p:sldId id="397" r:id="rId19"/>
    <p:sldId id="395" r:id="rId20"/>
    <p:sldId id="367" r:id="rId21"/>
    <p:sldId id="383" r:id="rId22"/>
    <p:sldId id="391" r:id="rId23"/>
    <p:sldId id="356" r:id="rId24"/>
    <p:sldId id="366" r:id="rId25"/>
    <p:sldId id="340" r:id="rId26"/>
  </p:sldIdLst>
  <p:sldSz cx="9144000" cy="6858000" type="screen4x3"/>
  <p:notesSz cx="7026275" cy="9312275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99"/>
    <a:srgbClr val="008000"/>
    <a:srgbClr val="993300"/>
    <a:srgbClr val="CC0000"/>
    <a:srgbClr val="CC9900"/>
    <a:srgbClr val="000099"/>
    <a:srgbClr val="800080"/>
    <a:srgbClr val="FF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615" autoAdjust="0"/>
    <p:restoredTop sz="94316" autoAdjust="0"/>
  </p:normalViewPr>
  <p:slideViewPr>
    <p:cSldViewPr>
      <p:cViewPr varScale="1">
        <p:scale>
          <a:sx n="97" d="100"/>
          <a:sy n="97" d="100"/>
        </p:scale>
        <p:origin x="-114" y="-17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2736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>
      <p:cViewPr varScale="1">
        <p:scale>
          <a:sx n="43" d="100"/>
          <a:sy n="43" d="100"/>
        </p:scale>
        <p:origin x="-1416" y="-77"/>
      </p:cViewPr>
      <p:guideLst>
        <p:guide orient="horz" pos="2933"/>
        <p:guide pos="2213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10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package" Target="../embeddings/Microsoft_Excel_Worksheet10.xlsx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1.xlsx"/></Relationships>
</file>

<file path=ppt/charts/_rels/chart1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2.xlsx"/></Relationships>
</file>

<file path=ppt/charts/_rels/chart1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3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7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8.xlsx"/></Relationships>
</file>

<file path=ppt/charts/_rels/chart9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Microsoft_Excel_Worksheet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Hommes</c:v>
                </c:pt>
              </c:strCache>
            </c:strRef>
          </c:tx>
          <c:spPr>
            <a:solidFill>
              <a:schemeClr val="bg2"/>
            </a:solidFill>
          </c:spPr>
          <c:invertIfNegative val="0"/>
          <c:dLbls>
            <c:spPr>
              <a:noFill/>
              <a:ln w="25704">
                <a:noFill/>
              </a:ln>
            </c:spPr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Sheet1!$B$1:$D$1</c:f>
              <c:strCache>
                <c:ptCount val="3"/>
                <c:pt idx="0">
                  <c:v>Utiliser des condoms ET limiter les rapports sexuels à un seul partenaire fidèle et non infecté</c:v>
                </c:pt>
                <c:pt idx="1">
                  <c:v>Limiter les rapports sexuels à un seul partenaire non infecté</c:v>
                </c:pt>
                <c:pt idx="2">
                  <c:v>Utiliser des condoms</c:v>
                </c:pt>
              </c:strCache>
            </c:strRef>
          </c:cat>
          <c:val>
            <c:numRef>
              <c:f>Sheet1!$B$2:$D$2</c:f>
              <c:numCache>
                <c:formatCode>0</c:formatCode>
                <c:ptCount val="3"/>
                <c:pt idx="0">
                  <c:v>68</c:v>
                </c:pt>
                <c:pt idx="1">
                  <c:v>85</c:v>
                </c:pt>
                <c:pt idx="2">
                  <c:v>75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Femmes</c:v>
                </c:pt>
              </c:strCache>
            </c:strRef>
          </c:tx>
          <c:spPr>
            <a:solidFill>
              <a:schemeClr val="tx2"/>
            </a:solidFill>
          </c:spPr>
          <c:invertIfNegative val="0"/>
          <c:dLbls>
            <c:spPr>
              <a:noFill/>
              <a:ln w="25704">
                <a:noFill/>
              </a:ln>
            </c:spPr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Sheet1!$B$1:$D$1</c:f>
              <c:strCache>
                <c:ptCount val="3"/>
                <c:pt idx="0">
                  <c:v>Utiliser des condoms ET limiter les rapports sexuels à un seul partenaire fidèle et non infecté</c:v>
                </c:pt>
                <c:pt idx="1">
                  <c:v>Limiter les rapports sexuels à un seul partenaire non infecté</c:v>
                </c:pt>
                <c:pt idx="2">
                  <c:v>Utiliser des condoms</c:v>
                </c:pt>
              </c:strCache>
            </c:strRef>
          </c:cat>
          <c:val>
            <c:numRef>
              <c:f>Sheet1!$B$3:$D$3</c:f>
              <c:numCache>
                <c:formatCode>0</c:formatCode>
                <c:ptCount val="3"/>
                <c:pt idx="0">
                  <c:v>60</c:v>
                </c:pt>
                <c:pt idx="1">
                  <c:v>78</c:v>
                </c:pt>
                <c:pt idx="2">
                  <c:v>68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-25"/>
        <c:axId val="172420480"/>
        <c:axId val="85410560"/>
      </c:barChart>
      <c:catAx>
        <c:axId val="172420480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txPr>
          <a:bodyPr rot="0" vert="horz"/>
          <a:lstStyle/>
          <a:p>
            <a:pPr>
              <a:defRPr/>
            </a:pPr>
            <a:endParaRPr lang="en-US"/>
          </a:p>
        </c:txPr>
        <c:crossAx val="85410560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85410560"/>
        <c:scaling>
          <c:orientation val="minMax"/>
          <c:max val="100"/>
        </c:scaling>
        <c:delete val="1"/>
        <c:axPos val="b"/>
        <c:numFmt formatCode="0" sourceLinked="1"/>
        <c:majorTickMark val="out"/>
        <c:minorTickMark val="none"/>
        <c:tickLblPos val="nextTo"/>
        <c:crossAx val="172420480"/>
        <c:crosses val="autoZero"/>
        <c:crossBetween val="between"/>
      </c:valAx>
      <c:spPr>
        <a:noFill/>
        <a:ln w="25704">
          <a:noFill/>
        </a:ln>
      </c:spPr>
    </c:plotArea>
    <c:legend>
      <c:legendPos val="r"/>
      <c:layout/>
      <c:overlay val="0"/>
    </c:legend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1822">
          <a:latin typeface="Calibri" pitchFamily="34" charset="0"/>
          <a:cs typeface="Calibri" pitchFamily="34" charset="0"/>
        </a:defRPr>
      </a:pPr>
      <a:endParaRPr lang="en-US"/>
    </a:p>
  </c:txPr>
  <c:externalData r:id="rId1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0"/>
    <c:plotArea>
      <c:layout>
        <c:manualLayout>
          <c:layoutTarget val="inner"/>
          <c:xMode val="edge"/>
          <c:yMode val="edge"/>
          <c:x val="3.0135062262461407E-2"/>
          <c:y val="0.12776733553467107"/>
          <c:w val="0.96986493773753868"/>
          <c:h val="0.75941495216323762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Femmes </c:v>
                </c:pt>
              </c:strCache>
            </c:strRef>
          </c:tx>
          <c:spPr>
            <a:solidFill>
              <a:schemeClr val="tx2"/>
            </a:solidFill>
          </c:spPr>
          <c:invertIfNegative val="0"/>
          <c:dLbls>
            <c:numFmt formatCode="0" sourceLinked="0"/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Sheet1!$A$2:$A$4</c:f>
              <c:strCache>
                <c:ptCount val="3"/>
                <c:pt idx="0">
                  <c:v>Cameroun</c:v>
                </c:pt>
                <c:pt idx="1">
                  <c:v>Urbain</c:v>
                </c:pt>
                <c:pt idx="2">
                  <c:v>Rural</c:v>
                </c:pt>
              </c:strCache>
            </c:strRef>
          </c:cat>
          <c:val>
            <c:numRef>
              <c:f>Sheet1!$B$2:$B$4</c:f>
              <c:numCache>
                <c:formatCode>0</c:formatCode>
                <c:ptCount val="3"/>
                <c:pt idx="0">
                  <c:v>71</c:v>
                </c:pt>
                <c:pt idx="1">
                  <c:v>85</c:v>
                </c:pt>
                <c:pt idx="2">
                  <c:v>52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Hommes </c:v>
                </c:pt>
              </c:strCache>
            </c:strRef>
          </c:tx>
          <c:spPr>
            <a:solidFill>
              <a:schemeClr val="bg2"/>
            </a:solidFill>
          </c:spPr>
          <c:invertIfNegative val="0"/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Sheet1!$A$2:$A$4</c:f>
              <c:strCache>
                <c:ptCount val="3"/>
                <c:pt idx="0">
                  <c:v>Cameroun</c:v>
                </c:pt>
                <c:pt idx="1">
                  <c:v>Urbain</c:v>
                </c:pt>
                <c:pt idx="2">
                  <c:v>Rural</c:v>
                </c:pt>
              </c:strCache>
            </c:strRef>
          </c:cat>
          <c:val>
            <c:numRef>
              <c:f>Sheet1!$C$2:$C$4</c:f>
              <c:numCache>
                <c:formatCode>0</c:formatCode>
                <c:ptCount val="3"/>
                <c:pt idx="0">
                  <c:v>87</c:v>
                </c:pt>
                <c:pt idx="1">
                  <c:v>95</c:v>
                </c:pt>
                <c:pt idx="2">
                  <c:v>76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80"/>
        <c:axId val="114200576"/>
        <c:axId val="114202496"/>
      </c:barChart>
      <c:catAx>
        <c:axId val="11420057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txPr>
          <a:bodyPr rot="0" vert="horz"/>
          <a:lstStyle/>
          <a:p>
            <a:pPr>
              <a:defRPr/>
            </a:pPr>
            <a:endParaRPr lang="en-US"/>
          </a:p>
        </c:txPr>
        <c:crossAx val="114202496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114202496"/>
        <c:scaling>
          <c:orientation val="minMax"/>
          <c:max val="100"/>
        </c:scaling>
        <c:delete val="1"/>
        <c:axPos val="l"/>
        <c:numFmt formatCode="0" sourceLinked="1"/>
        <c:majorTickMark val="out"/>
        <c:minorTickMark val="none"/>
        <c:tickLblPos val="nextTo"/>
        <c:crossAx val="114200576"/>
        <c:crosses val="autoZero"/>
        <c:crossBetween val="between"/>
      </c:valAx>
      <c:spPr>
        <a:noFill/>
        <a:ln w="25394">
          <a:noFill/>
        </a:ln>
      </c:spPr>
    </c:plotArea>
    <c:legend>
      <c:legendPos val="t"/>
      <c:layout>
        <c:manualLayout>
          <c:xMode val="edge"/>
          <c:yMode val="edge"/>
          <c:x val="0.15656432734202122"/>
          <c:y val="1.4714376919101328E-3"/>
          <c:w val="0.65355324357805211"/>
          <c:h val="7.2834747007975348E-2"/>
        </c:manualLayout>
      </c:layout>
      <c:overlay val="0"/>
    </c:legend>
    <c:plotVisOnly val="1"/>
    <c:dispBlanksAs val="gap"/>
    <c:showDLblsOverMax val="0"/>
  </c:chart>
  <c:txPr>
    <a:bodyPr/>
    <a:lstStyle/>
    <a:p>
      <a:pPr>
        <a:defRPr sz="1800">
          <a:latin typeface="Calibri" pitchFamily="34" charset="0"/>
          <a:cs typeface="Calibri" pitchFamily="34" charset="0"/>
        </a:defRPr>
      </a:pPr>
      <a:endParaRPr lang="en-US"/>
    </a:p>
  </c:txPr>
  <c:externalData r:id="rId1">
    <c:autoUpdate val="0"/>
  </c:externalData>
  <c:userShapes r:id="rId2"/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Jeunes femmes</c:v>
                </c:pt>
              </c:strCache>
            </c:strRef>
          </c:tx>
          <c:spPr>
            <a:solidFill>
              <a:schemeClr val="tx2"/>
            </a:solidFill>
          </c:spPr>
          <c:invertIfNegative val="0"/>
          <c:dLbls>
            <c:numFmt formatCode="0" sourceLinked="0"/>
            <c:spPr>
              <a:noFill/>
              <a:ln w="25400">
                <a:noFill/>
              </a:ln>
            </c:spPr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Sheet1!$B$1:$C$1</c:f>
              <c:strCache>
                <c:ptCount val="2"/>
                <c:pt idx="0">
                  <c:v>Avant l'âge exact de 15 ans</c:v>
                </c:pt>
                <c:pt idx="1">
                  <c:v>Avant l'âge exact de 18 ans</c:v>
                </c:pt>
              </c:strCache>
            </c:strRef>
          </c:cat>
          <c:val>
            <c:numRef>
              <c:f>Sheet1!$B$2:$C$2</c:f>
              <c:numCache>
                <c:formatCode>0</c:formatCode>
                <c:ptCount val="2"/>
                <c:pt idx="0">
                  <c:v>16</c:v>
                </c:pt>
                <c:pt idx="1">
                  <c:v>60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Jeunes hommes</c:v>
                </c:pt>
              </c:strCache>
            </c:strRef>
          </c:tx>
          <c:spPr>
            <a:solidFill>
              <a:schemeClr val="bg2"/>
            </a:solidFill>
          </c:spPr>
          <c:invertIfNegative val="0"/>
          <c:dLbls>
            <c:numFmt formatCode="0" sourceLinked="0"/>
            <c:spPr>
              <a:noFill/>
              <a:ln w="25400">
                <a:noFill/>
              </a:ln>
            </c:spPr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Sheet1!$B$1:$C$1</c:f>
              <c:strCache>
                <c:ptCount val="2"/>
                <c:pt idx="0">
                  <c:v>Avant l'âge exact de 15 ans</c:v>
                </c:pt>
                <c:pt idx="1">
                  <c:v>Avant l'âge exact de 18 ans</c:v>
                </c:pt>
              </c:strCache>
            </c:strRef>
          </c:cat>
          <c:val>
            <c:numRef>
              <c:f>Sheet1!$B$3:$C$3</c:f>
              <c:numCache>
                <c:formatCode>0</c:formatCode>
                <c:ptCount val="2"/>
                <c:pt idx="0">
                  <c:v>11</c:v>
                </c:pt>
                <c:pt idx="1">
                  <c:v>49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-25"/>
        <c:axId val="134090112"/>
        <c:axId val="134382720"/>
      </c:barChart>
      <c:catAx>
        <c:axId val="13409011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txPr>
          <a:bodyPr rot="0" vert="horz"/>
          <a:lstStyle/>
          <a:p>
            <a:pPr>
              <a:defRPr/>
            </a:pPr>
            <a:endParaRPr lang="en-US"/>
          </a:p>
        </c:txPr>
        <c:crossAx val="134382720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134382720"/>
        <c:scaling>
          <c:orientation val="minMax"/>
          <c:max val="80"/>
          <c:min val="0"/>
        </c:scaling>
        <c:delete val="1"/>
        <c:axPos val="l"/>
        <c:numFmt formatCode="0" sourceLinked="1"/>
        <c:majorTickMark val="out"/>
        <c:minorTickMark val="none"/>
        <c:tickLblPos val="nextTo"/>
        <c:crossAx val="134090112"/>
        <c:crosses val="autoZero"/>
        <c:crossBetween val="between"/>
        <c:majorUnit val="1"/>
        <c:minorUnit val="1"/>
      </c:valAx>
      <c:spPr>
        <a:noFill/>
        <a:ln w="25400">
          <a:noFill/>
        </a:ln>
      </c:spPr>
    </c:plotArea>
    <c:legend>
      <c:legendPos val="t"/>
      <c:layout/>
      <c:overlay val="0"/>
    </c:legend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1800">
          <a:latin typeface="Calibri" pitchFamily="34" charset="0"/>
          <a:cs typeface="Calibri" pitchFamily="34" charset="0"/>
        </a:defRPr>
      </a:pPr>
      <a:endParaRPr lang="en-US"/>
    </a:p>
  </c:txPr>
  <c:externalData r:id="rId1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Femmes</c:v>
                </c:pt>
              </c:strCache>
            </c:strRef>
          </c:tx>
          <c:spPr>
            <a:solidFill>
              <a:schemeClr val="tx2"/>
            </a:solidFill>
          </c:spPr>
          <c:invertIfNegative val="0"/>
          <c:dLbls>
            <c:spPr>
              <a:noFill/>
              <a:ln w="25708">
                <a:noFill/>
              </a:ln>
            </c:spPr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Sheet1!$A$2:$A$3</c:f>
              <c:strCache>
                <c:ptCount val="2"/>
                <c:pt idx="0">
                  <c:v>Ayant eu des rapports sexuels au cours des 12 derniers mois</c:v>
                </c:pt>
                <c:pt idx="1">
                  <c:v>Ayant utilisé un condom au cours des derniers rapports sexuels</c:v>
                </c:pt>
              </c:strCache>
            </c:strRef>
          </c:cat>
          <c:val>
            <c:numRef>
              <c:f>Sheet1!$B$2:$B$3</c:f>
              <c:numCache>
                <c:formatCode>0</c:formatCode>
                <c:ptCount val="2"/>
                <c:pt idx="0">
                  <c:v>37</c:v>
                </c:pt>
                <c:pt idx="1">
                  <c:v>59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Hommes</c:v>
                </c:pt>
              </c:strCache>
            </c:strRef>
          </c:tx>
          <c:spPr>
            <a:solidFill>
              <a:schemeClr val="bg2"/>
            </a:solidFill>
          </c:spPr>
          <c:invertIfNegative val="0"/>
          <c:dLbls>
            <c:spPr>
              <a:noFill/>
              <a:ln w="25708">
                <a:noFill/>
              </a:ln>
            </c:spPr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Sheet1!$A$2:$A$3</c:f>
              <c:strCache>
                <c:ptCount val="2"/>
                <c:pt idx="0">
                  <c:v>Ayant eu des rapports sexuels au cours des 12 derniers mois</c:v>
                </c:pt>
                <c:pt idx="1">
                  <c:v>Ayant utilisé un condom au cours des derniers rapports sexuels</c:v>
                </c:pt>
              </c:strCache>
            </c:strRef>
          </c:cat>
          <c:val>
            <c:numRef>
              <c:f>Sheet1!$C$2:$C$3</c:f>
              <c:numCache>
                <c:formatCode>0</c:formatCode>
                <c:ptCount val="2"/>
                <c:pt idx="0">
                  <c:v>44</c:v>
                </c:pt>
                <c:pt idx="1">
                  <c:v>72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-25"/>
        <c:axId val="134402816"/>
        <c:axId val="134404352"/>
      </c:barChart>
      <c:catAx>
        <c:axId val="13440281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txPr>
          <a:bodyPr rot="0" vert="horz"/>
          <a:lstStyle/>
          <a:p>
            <a:pPr>
              <a:defRPr/>
            </a:pPr>
            <a:endParaRPr lang="en-US"/>
          </a:p>
        </c:txPr>
        <c:crossAx val="134404352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134404352"/>
        <c:scaling>
          <c:orientation val="minMax"/>
          <c:max val="100"/>
        </c:scaling>
        <c:delete val="1"/>
        <c:axPos val="l"/>
        <c:numFmt formatCode="0" sourceLinked="1"/>
        <c:majorTickMark val="out"/>
        <c:minorTickMark val="none"/>
        <c:tickLblPos val="nextTo"/>
        <c:crossAx val="134402816"/>
        <c:crosses val="autoZero"/>
        <c:crossBetween val="between"/>
      </c:valAx>
      <c:spPr>
        <a:noFill/>
        <a:ln w="25708">
          <a:noFill/>
        </a:ln>
      </c:spPr>
    </c:plotArea>
    <c:legend>
      <c:legendPos val="t"/>
      <c:layout/>
      <c:overlay val="0"/>
    </c:legend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1822">
          <a:latin typeface="Calibri" pitchFamily="34" charset="0"/>
          <a:cs typeface="Calibri" pitchFamily="34" charset="0"/>
        </a:defRPr>
      </a:pPr>
      <a:endParaRPr lang="en-US"/>
    </a:p>
  </c:txPr>
  <c:externalData r:id="rId1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Femmes</c:v>
                </c:pt>
              </c:strCache>
            </c:strRef>
          </c:tx>
          <c:spPr>
            <a:solidFill>
              <a:schemeClr val="tx2"/>
            </a:solidFill>
          </c:spPr>
          <c:invertIfNegative val="0"/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Sheet1!$A$2:$A$3</c:f>
              <c:strCache>
                <c:ptCount val="2"/>
                <c:pt idx="0">
                  <c:v>15-19 ans</c:v>
                </c:pt>
                <c:pt idx="1">
                  <c:v>20-24 ans</c:v>
                </c:pt>
              </c:strCache>
            </c:strRef>
          </c:cat>
          <c:val>
            <c:numRef>
              <c:f>Sheet1!$B$2:$B$3</c:f>
              <c:numCache>
                <c:formatCode>0</c:formatCode>
                <c:ptCount val="2"/>
                <c:pt idx="0">
                  <c:v>24</c:v>
                </c:pt>
                <c:pt idx="1">
                  <c:v>31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Hommes</c:v>
                </c:pt>
              </c:strCache>
            </c:strRef>
          </c:tx>
          <c:spPr>
            <a:solidFill>
              <a:schemeClr val="bg2"/>
            </a:solidFill>
          </c:spPr>
          <c:invertIfNegative val="0"/>
          <c:dLbls>
            <c:txPr>
              <a:bodyPr/>
              <a:lstStyle/>
              <a:p>
                <a:pPr>
                  <a:defRPr b="1" i="0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Sheet1!$A$2:$A$3</c:f>
              <c:strCache>
                <c:ptCount val="2"/>
                <c:pt idx="0">
                  <c:v>15-19 ans</c:v>
                </c:pt>
                <c:pt idx="1">
                  <c:v>20-24 ans</c:v>
                </c:pt>
              </c:strCache>
            </c:strRef>
          </c:cat>
          <c:val>
            <c:numRef>
              <c:f>Sheet1!$C$2:$C$3</c:f>
              <c:numCache>
                <c:formatCode>0</c:formatCode>
                <c:ptCount val="2"/>
                <c:pt idx="0">
                  <c:v>14</c:v>
                </c:pt>
                <c:pt idx="1">
                  <c:v>25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-25"/>
        <c:axId val="136125056"/>
        <c:axId val="136126848"/>
      </c:barChart>
      <c:catAx>
        <c:axId val="13612505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txPr>
          <a:bodyPr rot="0" vert="horz"/>
          <a:lstStyle/>
          <a:p>
            <a:pPr>
              <a:defRPr/>
            </a:pPr>
            <a:endParaRPr lang="en-US"/>
          </a:p>
        </c:txPr>
        <c:crossAx val="136126848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136126848"/>
        <c:scaling>
          <c:orientation val="minMax"/>
          <c:max val="100"/>
        </c:scaling>
        <c:delete val="1"/>
        <c:axPos val="l"/>
        <c:numFmt formatCode="0" sourceLinked="1"/>
        <c:majorTickMark val="out"/>
        <c:minorTickMark val="none"/>
        <c:tickLblPos val="nextTo"/>
        <c:crossAx val="136125056"/>
        <c:crosses val="autoZero"/>
        <c:crossBetween val="between"/>
      </c:valAx>
      <c:spPr>
        <a:noFill/>
        <a:ln w="25405">
          <a:noFill/>
        </a:ln>
      </c:spPr>
    </c:plotArea>
    <c:legend>
      <c:legendPos val="t"/>
      <c:layout/>
      <c:overlay val="0"/>
    </c:legend>
    <c:plotVisOnly val="1"/>
    <c:dispBlanksAs val="gap"/>
    <c:showDLblsOverMax val="0"/>
  </c:chart>
  <c:txPr>
    <a:bodyPr/>
    <a:lstStyle/>
    <a:p>
      <a:pPr>
        <a:defRPr sz="1800">
          <a:latin typeface="Calibri" pitchFamily="34" charset="0"/>
          <a:cs typeface="Calibri" pitchFamily="34" charset="0"/>
        </a:defRPr>
      </a:pPr>
      <a:endParaRPr lang="en-US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Femmes</c:v>
                </c:pt>
              </c:strCache>
            </c:strRef>
          </c:tx>
          <c:spPr>
            <a:solidFill>
              <a:schemeClr val="tx2"/>
            </a:solidFill>
          </c:spPr>
          <c:invertIfNegative val="0"/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Sheet1!$A$2:$A$5</c:f>
              <c:strCache>
                <c:ptCount val="4"/>
                <c:pt idx="0">
                  <c:v>Aucun</c:v>
                </c:pt>
                <c:pt idx="1">
                  <c:v>Primaire</c:v>
                </c:pt>
                <c:pt idx="2">
                  <c:v>Secondaire 1er cycle</c:v>
                </c:pt>
                <c:pt idx="3">
                  <c:v>Secondaire 2nd cycle ou plus</c:v>
                </c:pt>
              </c:strCache>
            </c:strRef>
          </c:cat>
          <c:val>
            <c:numRef>
              <c:f>Sheet1!$B$2:$B$5</c:f>
              <c:numCache>
                <c:formatCode>0</c:formatCode>
                <c:ptCount val="4"/>
                <c:pt idx="0">
                  <c:v>29</c:v>
                </c:pt>
                <c:pt idx="1">
                  <c:v>58</c:v>
                </c:pt>
                <c:pt idx="2">
                  <c:v>73</c:v>
                </c:pt>
                <c:pt idx="3">
                  <c:v>80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Hommes</c:v>
                </c:pt>
              </c:strCache>
            </c:strRef>
          </c:tx>
          <c:spPr>
            <a:solidFill>
              <a:schemeClr val="bg2"/>
            </a:solidFill>
          </c:spPr>
          <c:invertIfNegative val="0"/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Sheet1!$A$2:$A$5</c:f>
              <c:strCache>
                <c:ptCount val="4"/>
                <c:pt idx="0">
                  <c:v>Aucun</c:v>
                </c:pt>
                <c:pt idx="1">
                  <c:v>Primaire</c:v>
                </c:pt>
                <c:pt idx="2">
                  <c:v>Secondaire 1er cycle</c:v>
                </c:pt>
                <c:pt idx="3">
                  <c:v>Secondaire 2nd cycle ou plus</c:v>
                </c:pt>
              </c:strCache>
            </c:strRef>
          </c:cat>
          <c:val>
            <c:numRef>
              <c:f>Sheet1!$C$2:$C$5</c:f>
              <c:numCache>
                <c:formatCode>0</c:formatCode>
                <c:ptCount val="4"/>
                <c:pt idx="0">
                  <c:v>33</c:v>
                </c:pt>
                <c:pt idx="1">
                  <c:v>61</c:v>
                </c:pt>
                <c:pt idx="2">
                  <c:v>74</c:v>
                </c:pt>
                <c:pt idx="3">
                  <c:v>80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-25"/>
        <c:axId val="85544960"/>
        <c:axId val="85546496"/>
      </c:barChart>
      <c:catAx>
        <c:axId val="8554496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crossAx val="85546496"/>
        <c:crosses val="autoZero"/>
        <c:auto val="1"/>
        <c:lblAlgn val="ctr"/>
        <c:lblOffset val="100"/>
        <c:noMultiLvlLbl val="0"/>
      </c:catAx>
      <c:valAx>
        <c:axId val="85546496"/>
        <c:scaling>
          <c:orientation val="minMax"/>
          <c:max val="100"/>
        </c:scaling>
        <c:delete val="1"/>
        <c:axPos val="l"/>
        <c:numFmt formatCode="0" sourceLinked="1"/>
        <c:majorTickMark val="out"/>
        <c:minorTickMark val="none"/>
        <c:tickLblPos val="nextTo"/>
        <c:crossAx val="85544960"/>
        <c:crosses val="autoZero"/>
        <c:crossBetween val="between"/>
      </c:valAx>
      <c:spPr>
        <a:noFill/>
        <a:ln w="24714">
          <a:noFill/>
        </a:ln>
      </c:spPr>
    </c:plotArea>
    <c:legend>
      <c:legendPos val="t"/>
      <c:layout/>
      <c:overlay val="0"/>
    </c:legend>
    <c:plotVisOnly val="1"/>
    <c:dispBlanksAs val="gap"/>
    <c:showDLblsOverMax val="0"/>
  </c:chart>
  <c:txPr>
    <a:bodyPr/>
    <a:lstStyle/>
    <a:p>
      <a:pPr>
        <a:defRPr sz="1751">
          <a:latin typeface="Calibri" pitchFamily="34" charset="0"/>
          <a:cs typeface="Calibri" pitchFamily="34" charset="0"/>
        </a:defRPr>
      </a:pPr>
      <a:endParaRPr lang="en-US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Hommes</c:v>
                </c:pt>
              </c:strCache>
            </c:strRef>
          </c:tx>
          <c:spPr>
            <a:solidFill>
              <a:schemeClr val="bg2"/>
            </a:solidFill>
          </c:spPr>
          <c:invertIfNegative val="0"/>
          <c:dLbls>
            <c:numFmt formatCode="0" sourceLinked="0"/>
            <c:spPr>
              <a:noFill/>
              <a:ln w="24579">
                <a:noFill/>
              </a:ln>
            </c:spPr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Sheet1!$B$1:$E$1</c:f>
              <c:strCache>
                <c:ptCount val="4"/>
                <c:pt idx="0">
                  <c:v>Une personne paraissant en bonne santé peut cependant avoir le virus du sida</c:v>
                </c:pt>
                <c:pt idx="1">
                  <c:v>Le sida ne peut pas être transmis par les moustiques</c:v>
                </c:pt>
                <c:pt idx="2">
                  <c:v>Le sida ne peut pas être transmis par des moyens surnaturels</c:v>
                </c:pt>
                <c:pt idx="3">
                  <c:v>Le sida ne peut pas être transmis en partageant la nourriture d'un malade du sida</c:v>
                </c:pt>
              </c:strCache>
            </c:strRef>
          </c:cat>
          <c:val>
            <c:numRef>
              <c:f>Sheet1!$B$2:$E$2</c:f>
              <c:numCache>
                <c:formatCode>0</c:formatCode>
                <c:ptCount val="4"/>
                <c:pt idx="0">
                  <c:v>85</c:v>
                </c:pt>
                <c:pt idx="1">
                  <c:v>58</c:v>
                </c:pt>
                <c:pt idx="2">
                  <c:v>70</c:v>
                </c:pt>
                <c:pt idx="3">
                  <c:v>81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Femmes</c:v>
                </c:pt>
              </c:strCache>
            </c:strRef>
          </c:tx>
          <c:spPr>
            <a:solidFill>
              <a:schemeClr val="tx2"/>
            </a:solidFill>
          </c:spPr>
          <c:invertIfNegative val="0"/>
          <c:dLbls>
            <c:spPr>
              <a:noFill/>
              <a:ln w="24579">
                <a:noFill/>
              </a:ln>
            </c:spPr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Sheet1!$B$1:$E$1</c:f>
              <c:strCache>
                <c:ptCount val="4"/>
                <c:pt idx="0">
                  <c:v>Une personne paraissant en bonne santé peut cependant avoir le virus du sida</c:v>
                </c:pt>
                <c:pt idx="1">
                  <c:v>Le sida ne peut pas être transmis par les moustiques</c:v>
                </c:pt>
                <c:pt idx="2">
                  <c:v>Le sida ne peut pas être transmis par des moyens surnaturels</c:v>
                </c:pt>
                <c:pt idx="3">
                  <c:v>Le sida ne peut pas être transmis en partageant la nourriture d'un malade du sida</c:v>
                </c:pt>
              </c:strCache>
            </c:strRef>
          </c:cat>
          <c:val>
            <c:numRef>
              <c:f>Sheet1!$B$3:$E$3</c:f>
              <c:numCache>
                <c:formatCode>0</c:formatCode>
                <c:ptCount val="4"/>
                <c:pt idx="0">
                  <c:v>77</c:v>
                </c:pt>
                <c:pt idx="1">
                  <c:v>52</c:v>
                </c:pt>
                <c:pt idx="2">
                  <c:v>58</c:v>
                </c:pt>
                <c:pt idx="3">
                  <c:v>73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-25"/>
        <c:axId val="105550592"/>
        <c:axId val="105552128"/>
      </c:barChart>
      <c:catAx>
        <c:axId val="105550592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txPr>
          <a:bodyPr rot="0" vert="horz"/>
          <a:lstStyle/>
          <a:p>
            <a:pPr>
              <a:defRPr sz="1800"/>
            </a:pPr>
            <a:endParaRPr lang="en-US"/>
          </a:p>
        </c:txPr>
        <c:crossAx val="105552128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105552128"/>
        <c:scaling>
          <c:orientation val="minMax"/>
          <c:max val="95"/>
        </c:scaling>
        <c:delete val="1"/>
        <c:axPos val="b"/>
        <c:numFmt formatCode="0" sourceLinked="1"/>
        <c:majorTickMark val="out"/>
        <c:minorTickMark val="none"/>
        <c:tickLblPos val="nextTo"/>
        <c:crossAx val="105550592"/>
        <c:crosses val="autoZero"/>
        <c:crossBetween val="between"/>
      </c:valAx>
      <c:spPr>
        <a:noFill/>
        <a:ln w="24579">
          <a:noFill/>
        </a:ln>
      </c:spPr>
    </c:plotArea>
    <c:legend>
      <c:legendPos val="r"/>
      <c:layout/>
      <c:overlay val="0"/>
    </c:legend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1742">
          <a:latin typeface="Calibri" pitchFamily="34" charset="0"/>
          <a:cs typeface="Calibri" pitchFamily="34" charset="0"/>
        </a:defRPr>
      </a:pPr>
      <a:endParaRPr lang="en-US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>
        <c:manualLayout>
          <c:layoutTarget val="inner"/>
          <c:xMode val="edge"/>
          <c:yMode val="edge"/>
          <c:x val="0.34141176993214351"/>
          <c:y val="2.7603513174404015E-2"/>
          <c:w val="0.37193440911564468"/>
          <c:h val="0.94479297365119197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Femmes</c:v>
                </c:pt>
              </c:strCache>
            </c:strRef>
          </c:tx>
          <c:spPr>
            <a:solidFill>
              <a:schemeClr val="tx2"/>
            </a:solidFill>
          </c:spPr>
          <c:invertIfNegative val="0"/>
          <c:dLbls>
            <c:numFmt formatCode="0" sourceLinked="0"/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Sheet1!$A$2:$A$4</c:f>
              <c:strCache>
                <c:ptCount val="3"/>
                <c:pt idx="0">
                  <c:v>Cameroun</c:v>
                </c:pt>
                <c:pt idx="1">
                  <c:v>Urbain</c:v>
                </c:pt>
                <c:pt idx="2">
                  <c:v>Rural</c:v>
                </c:pt>
              </c:strCache>
            </c:strRef>
          </c:cat>
          <c:val>
            <c:numRef>
              <c:f>Sheet1!$B$2:$B$4</c:f>
              <c:numCache>
                <c:formatCode>0</c:formatCode>
                <c:ptCount val="3"/>
                <c:pt idx="0">
                  <c:v>26</c:v>
                </c:pt>
                <c:pt idx="1">
                  <c:v>33</c:v>
                </c:pt>
                <c:pt idx="2">
                  <c:v>17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Hommes</c:v>
                </c:pt>
              </c:strCache>
            </c:strRef>
          </c:tx>
          <c:spPr>
            <a:solidFill>
              <a:schemeClr val="bg2"/>
            </a:solidFill>
          </c:spPr>
          <c:invertIfNegative val="0"/>
          <c:dLbls>
            <c:numFmt formatCode="0" sourceLinked="0"/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Sheet1!$A$2:$A$4</c:f>
              <c:strCache>
                <c:ptCount val="3"/>
                <c:pt idx="0">
                  <c:v>Cameroun</c:v>
                </c:pt>
                <c:pt idx="1">
                  <c:v>Urbain</c:v>
                </c:pt>
                <c:pt idx="2">
                  <c:v>Rural</c:v>
                </c:pt>
              </c:strCache>
            </c:strRef>
          </c:cat>
          <c:val>
            <c:numRef>
              <c:f>Sheet1!$C$2:$C$4</c:f>
              <c:numCache>
                <c:formatCode>0</c:formatCode>
                <c:ptCount val="3"/>
                <c:pt idx="0">
                  <c:v>33</c:v>
                </c:pt>
                <c:pt idx="1">
                  <c:v>40</c:v>
                </c:pt>
                <c:pt idx="2">
                  <c:v>24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-25"/>
        <c:axId val="105737600"/>
        <c:axId val="105743488"/>
      </c:barChart>
      <c:catAx>
        <c:axId val="105737600"/>
        <c:scaling>
          <c:orientation val="maxMin"/>
        </c:scaling>
        <c:delete val="0"/>
        <c:axPos val="l"/>
        <c:numFmt formatCode="General" sourceLinked="1"/>
        <c:majorTickMark val="none"/>
        <c:minorTickMark val="none"/>
        <c:tickLblPos val="nextTo"/>
        <c:txPr>
          <a:bodyPr rot="0" vert="horz"/>
          <a:lstStyle/>
          <a:p>
            <a:pPr>
              <a:defRPr/>
            </a:pPr>
            <a:endParaRPr lang="en-US"/>
          </a:p>
        </c:txPr>
        <c:crossAx val="105743488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105743488"/>
        <c:scaling>
          <c:orientation val="minMax"/>
          <c:max val="100"/>
        </c:scaling>
        <c:delete val="1"/>
        <c:axPos val="t"/>
        <c:numFmt formatCode="0" sourceLinked="1"/>
        <c:majorTickMark val="out"/>
        <c:minorTickMark val="none"/>
        <c:tickLblPos val="nextTo"/>
        <c:crossAx val="105737600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66116000133269659"/>
          <c:y val="0.37765320740177238"/>
          <c:w val="0.12868485057139367"/>
          <c:h val="0.13929835307600352"/>
        </c:manualLayout>
      </c:layout>
      <c:overlay val="0"/>
    </c:legend>
    <c:plotVisOnly val="1"/>
    <c:dispBlanksAs val="gap"/>
    <c:showDLblsOverMax val="0"/>
  </c:chart>
  <c:txPr>
    <a:bodyPr/>
    <a:lstStyle/>
    <a:p>
      <a:pPr>
        <a:defRPr sz="1800">
          <a:latin typeface="Calibri" pitchFamily="34" charset="0"/>
          <a:cs typeface="Calibri" pitchFamily="34" charset="0"/>
        </a:defRPr>
      </a:pPr>
      <a:endParaRPr lang="en-US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Femmes</c:v>
                </c:pt>
              </c:strCache>
            </c:strRef>
          </c:tx>
          <c:spPr>
            <a:solidFill>
              <a:schemeClr val="tx2"/>
            </a:solidFill>
          </c:spPr>
          <c:invertIfNegative val="0"/>
          <c:dLbls>
            <c:spPr>
              <a:noFill/>
              <a:ln w="25706">
                <a:noFill/>
              </a:ln>
            </c:spPr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Sheet1!$B$1:$D$1</c:f>
              <c:strCache>
                <c:ptCount val="3"/>
                <c:pt idx="0">
                  <c:v>En allaitant</c:v>
                </c:pt>
                <c:pt idx="1">
                  <c:v>Prise de médicaments par la mère </c:v>
                </c:pt>
                <c:pt idx="2">
                  <c:v>Prise de médicaments par la mère durant la grossesse et en allaitant</c:v>
                </c:pt>
              </c:strCache>
            </c:strRef>
          </c:cat>
          <c:val>
            <c:numRef>
              <c:f>Sheet1!$B$2:$D$2</c:f>
              <c:numCache>
                <c:formatCode>0</c:formatCode>
                <c:ptCount val="3"/>
                <c:pt idx="0">
                  <c:v>66</c:v>
                </c:pt>
                <c:pt idx="1">
                  <c:v>57</c:v>
                </c:pt>
                <c:pt idx="2">
                  <c:v>48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Hommes</c:v>
                </c:pt>
              </c:strCache>
            </c:strRef>
          </c:tx>
          <c:spPr>
            <a:solidFill>
              <a:schemeClr val="bg2"/>
            </a:solidFill>
            <a:ln>
              <a:noFill/>
              <a:round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spPr>
              <a:noFill/>
              <a:ln w="25706">
                <a:noFill/>
              </a:ln>
            </c:spPr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Sheet1!$B$1:$D$1</c:f>
              <c:strCache>
                <c:ptCount val="3"/>
                <c:pt idx="0">
                  <c:v>En allaitant</c:v>
                </c:pt>
                <c:pt idx="1">
                  <c:v>Prise de médicaments par la mère </c:v>
                </c:pt>
                <c:pt idx="2">
                  <c:v>Prise de médicaments par la mère durant la grossesse et en allaitant</c:v>
                </c:pt>
              </c:strCache>
            </c:strRef>
          </c:cat>
          <c:val>
            <c:numRef>
              <c:f>Sheet1!$B$3:$D$3</c:f>
              <c:numCache>
                <c:formatCode>0</c:formatCode>
                <c:ptCount val="3"/>
                <c:pt idx="0">
                  <c:v>61</c:v>
                </c:pt>
                <c:pt idx="1">
                  <c:v>51</c:v>
                </c:pt>
                <c:pt idx="2">
                  <c:v>37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-25"/>
        <c:axId val="106807680"/>
        <c:axId val="106809216"/>
      </c:barChart>
      <c:catAx>
        <c:axId val="10680768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txPr>
          <a:bodyPr rot="0" vert="horz"/>
          <a:lstStyle/>
          <a:p>
            <a:pPr>
              <a:defRPr/>
            </a:pPr>
            <a:endParaRPr lang="en-US"/>
          </a:p>
        </c:txPr>
        <c:crossAx val="106809216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106809216"/>
        <c:scaling>
          <c:orientation val="minMax"/>
          <c:max val="100"/>
        </c:scaling>
        <c:delete val="1"/>
        <c:axPos val="l"/>
        <c:numFmt formatCode="0" sourceLinked="1"/>
        <c:majorTickMark val="out"/>
        <c:minorTickMark val="none"/>
        <c:tickLblPos val="nextTo"/>
        <c:crossAx val="106807680"/>
        <c:crosses val="autoZero"/>
        <c:crossBetween val="between"/>
      </c:valAx>
      <c:spPr>
        <a:noFill/>
        <a:ln w="25706">
          <a:noFill/>
        </a:ln>
      </c:spPr>
    </c:plotArea>
    <c:legend>
      <c:legendPos val="t"/>
      <c:layout/>
      <c:overlay val="0"/>
    </c:legend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1822">
          <a:latin typeface="Calibri" pitchFamily="34" charset="0"/>
          <a:cs typeface="Calibri" pitchFamily="34" charset="0"/>
        </a:defRPr>
      </a:pPr>
      <a:endParaRPr lang="en-US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>
        <c:manualLayout>
          <c:layoutTarget val="inner"/>
          <c:xMode val="edge"/>
          <c:yMode val="edge"/>
          <c:x val="0.52497321919062445"/>
          <c:y val="3.2039433148490448E-2"/>
          <c:w val="0.35840242171763409"/>
          <c:h val="0.9457794208256316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Hommes</c:v>
                </c:pt>
              </c:strCache>
            </c:strRef>
          </c:tx>
          <c:spPr>
            <a:solidFill>
              <a:schemeClr val="bg2"/>
            </a:solidFill>
          </c:spPr>
          <c:invertIfNegative val="0"/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Sheet1!$A$2:$A$6</c:f>
              <c:strCache>
                <c:ptCount val="5"/>
                <c:pt idx="0">
                  <c:v>Expriment les quatre attitudes de tolérance</c:v>
                </c:pt>
                <c:pt idx="1">
                  <c:v>Pensent qu'il n'est pas nécessaire de garder secret l'état d'un membre de la famille vivant avec le VIH</c:v>
                </c:pt>
                <c:pt idx="2">
                  <c:v>Pensent qu'une enseignante vivant avec le VIH et qui n'est pas malade devrait être autorisée à continuer d'enseigner</c:v>
                </c:pt>
                <c:pt idx="3">
                  <c:v>Achèteraient des légumes frais à un commerçant vivant avec le VIH</c:v>
                </c:pt>
                <c:pt idx="4">
                  <c:v>Seraient prêts à s'occuper à la maison d'un parent vivant avec le VIH</c:v>
                </c:pt>
              </c:strCache>
            </c:strRef>
          </c:cat>
          <c:val>
            <c:numRef>
              <c:f>Sheet1!$B$2:$B$6</c:f>
              <c:numCache>
                <c:formatCode>0</c:formatCode>
                <c:ptCount val="5"/>
                <c:pt idx="0">
                  <c:v>18</c:v>
                </c:pt>
                <c:pt idx="1">
                  <c:v>43</c:v>
                </c:pt>
                <c:pt idx="2">
                  <c:v>66</c:v>
                </c:pt>
                <c:pt idx="3">
                  <c:v>58</c:v>
                </c:pt>
                <c:pt idx="4">
                  <c:v>89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Femmes</c:v>
                </c:pt>
              </c:strCache>
            </c:strRef>
          </c:tx>
          <c:spPr>
            <a:solidFill>
              <a:schemeClr val="tx2"/>
            </a:solidFill>
          </c:spPr>
          <c:invertIfNegative val="0"/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Sheet1!$A$2:$A$6</c:f>
              <c:strCache>
                <c:ptCount val="5"/>
                <c:pt idx="0">
                  <c:v>Expriment les quatre attitudes de tolérance</c:v>
                </c:pt>
                <c:pt idx="1">
                  <c:v>Pensent qu'il n'est pas nécessaire de garder secret l'état d'un membre de la famille vivant avec le VIH</c:v>
                </c:pt>
                <c:pt idx="2">
                  <c:v>Pensent qu'une enseignante vivant avec le VIH et qui n'est pas malade devrait être autorisée à continuer d'enseigner</c:v>
                </c:pt>
                <c:pt idx="3">
                  <c:v>Achèteraient des légumes frais à un commerçant vivant avec le VIH</c:v>
                </c:pt>
                <c:pt idx="4">
                  <c:v>Seraient prêts à s'occuper à la maison d'un parent vivant avec le VIH</c:v>
                </c:pt>
              </c:strCache>
            </c:strRef>
          </c:cat>
          <c:val>
            <c:numRef>
              <c:f>Sheet1!$C$2:$C$6</c:f>
              <c:numCache>
                <c:formatCode>0</c:formatCode>
                <c:ptCount val="5"/>
                <c:pt idx="0">
                  <c:v>12</c:v>
                </c:pt>
                <c:pt idx="1">
                  <c:v>29</c:v>
                </c:pt>
                <c:pt idx="2">
                  <c:v>63</c:v>
                </c:pt>
                <c:pt idx="3">
                  <c:v>57</c:v>
                </c:pt>
                <c:pt idx="4">
                  <c:v>82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-25"/>
        <c:axId val="106891520"/>
        <c:axId val="106893312"/>
      </c:barChart>
      <c:catAx>
        <c:axId val="106891520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crossAx val="106893312"/>
        <c:crosses val="autoZero"/>
        <c:auto val="1"/>
        <c:lblAlgn val="ctr"/>
        <c:lblOffset val="100"/>
        <c:noMultiLvlLbl val="0"/>
      </c:catAx>
      <c:valAx>
        <c:axId val="106893312"/>
        <c:scaling>
          <c:orientation val="minMax"/>
        </c:scaling>
        <c:delete val="1"/>
        <c:axPos val="b"/>
        <c:numFmt formatCode="0" sourceLinked="1"/>
        <c:majorTickMark val="out"/>
        <c:minorTickMark val="none"/>
        <c:tickLblPos val="nextTo"/>
        <c:crossAx val="106891520"/>
        <c:crosses val="autoZero"/>
        <c:crossBetween val="between"/>
      </c:valAx>
      <c:spPr>
        <a:noFill/>
        <a:ln w="25397">
          <a:noFill/>
        </a:ln>
      </c:spPr>
    </c:plotArea>
    <c:legend>
      <c:legendPos val="r"/>
      <c:layout/>
      <c:overlay val="0"/>
    </c:legend>
    <c:plotVisOnly val="1"/>
    <c:dispBlanksAs val="gap"/>
    <c:showDLblsOverMax val="0"/>
  </c:chart>
  <c:txPr>
    <a:bodyPr/>
    <a:lstStyle/>
    <a:p>
      <a:pPr>
        <a:defRPr sz="1800">
          <a:latin typeface="Calibri" pitchFamily="34" charset="0"/>
          <a:cs typeface="Calibri" pitchFamily="34" charset="0"/>
        </a:defRPr>
      </a:pPr>
      <a:endParaRPr lang="en-US"/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/>
      <c:barChart>
        <c:barDir val="col"/>
        <c:grouping val="percentStack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N'a jamais effectué de test</c:v>
                </c:pt>
              </c:strCache>
            </c:strRef>
          </c:tx>
          <c:invertIfNegative val="0"/>
          <c:dLbls>
            <c:spPr>
              <a:noFill/>
              <a:ln w="25381">
                <a:noFill/>
              </a:ln>
            </c:spPr>
            <c:txPr>
              <a:bodyPr/>
              <a:lstStyle/>
              <a:p>
                <a:pPr>
                  <a:defRPr b="1" i="0">
                    <a:solidFill>
                      <a:schemeClr val="bg1"/>
                    </a:solidFill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Sheet1!$B$1:$C$1</c:f>
              <c:strCache>
                <c:ptCount val="2"/>
                <c:pt idx="0">
                  <c:v>Femmes</c:v>
                </c:pt>
                <c:pt idx="1">
                  <c:v>Hommes</c:v>
                </c:pt>
              </c:strCache>
            </c:strRef>
          </c:cat>
          <c:val>
            <c:numRef>
              <c:f>Sheet1!$B$2:$C$2</c:f>
              <c:numCache>
                <c:formatCode>0</c:formatCode>
                <c:ptCount val="2"/>
                <c:pt idx="0">
                  <c:v>46</c:v>
                </c:pt>
                <c:pt idx="1">
                  <c:v>58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A effectué un test et n'a pas reçu les résultats</c:v>
                </c:pt>
              </c:strCache>
            </c:strRef>
          </c:tx>
          <c:spPr>
            <a:solidFill>
              <a:schemeClr val="tx2"/>
            </a:solidFill>
          </c:spPr>
          <c:invertIfNegative val="0"/>
          <c:dLbls>
            <c:spPr>
              <a:noFill/>
              <a:ln w="25381">
                <a:noFill/>
              </a:ln>
            </c:spPr>
            <c:txPr>
              <a:bodyPr/>
              <a:lstStyle/>
              <a:p>
                <a:pPr>
                  <a:defRPr b="1">
                    <a:solidFill>
                      <a:schemeClr val="bg1"/>
                    </a:solidFill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Sheet1!$B$1:$C$1</c:f>
              <c:strCache>
                <c:ptCount val="2"/>
                <c:pt idx="0">
                  <c:v>Femmes</c:v>
                </c:pt>
                <c:pt idx="1">
                  <c:v>Hommes</c:v>
                </c:pt>
              </c:strCache>
            </c:strRef>
          </c:cat>
          <c:val>
            <c:numRef>
              <c:f>Sheet1!$B$3:$C$3</c:f>
              <c:numCache>
                <c:formatCode>0</c:formatCode>
                <c:ptCount val="2"/>
                <c:pt idx="0">
                  <c:v>3</c:v>
                </c:pt>
                <c:pt idx="1">
                  <c:v>3</c:v>
                </c:pt>
              </c:numCache>
            </c:numRef>
          </c:val>
        </c:ser>
        <c:ser>
          <c:idx val="2"/>
          <c:order val="2"/>
          <c:tx>
            <c:strRef>
              <c:f>Sheet1!$A$4</c:f>
              <c:strCache>
                <c:ptCount val="1"/>
                <c:pt idx="0">
                  <c:v>A effectué un test et a reçu les résultats</c:v>
                </c:pt>
              </c:strCache>
            </c:strRef>
          </c:tx>
          <c:spPr>
            <a:solidFill>
              <a:schemeClr val="bg2"/>
            </a:solidFill>
          </c:spPr>
          <c:invertIfNegative val="0"/>
          <c:dLbls>
            <c:spPr>
              <a:noFill/>
              <a:ln w="25381">
                <a:noFill/>
              </a:ln>
            </c:spPr>
            <c:txPr>
              <a:bodyPr/>
              <a:lstStyle/>
              <a:p>
                <a:pPr>
                  <a:defRPr b="1">
                    <a:solidFill>
                      <a:schemeClr val="tx1"/>
                    </a:solidFill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Sheet1!$B$1:$C$1</c:f>
              <c:strCache>
                <c:ptCount val="2"/>
                <c:pt idx="0">
                  <c:v>Femmes</c:v>
                </c:pt>
                <c:pt idx="1">
                  <c:v>Hommes</c:v>
                </c:pt>
              </c:strCache>
            </c:strRef>
          </c:cat>
          <c:val>
            <c:numRef>
              <c:f>Sheet1!$B$4:$C$4</c:f>
              <c:numCache>
                <c:formatCode>0</c:formatCode>
                <c:ptCount val="2"/>
                <c:pt idx="0">
                  <c:v>51</c:v>
                </c:pt>
                <c:pt idx="1">
                  <c:v>40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95"/>
        <c:overlap val="100"/>
        <c:axId val="107020288"/>
        <c:axId val="107021824"/>
      </c:barChart>
      <c:catAx>
        <c:axId val="10702028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ln>
            <a:solidFill>
              <a:schemeClr val="tx1"/>
            </a:solidFill>
          </a:ln>
        </c:spPr>
        <c:crossAx val="107021824"/>
        <c:crosses val="autoZero"/>
        <c:auto val="1"/>
        <c:lblAlgn val="ctr"/>
        <c:lblOffset val="100"/>
        <c:noMultiLvlLbl val="0"/>
      </c:catAx>
      <c:valAx>
        <c:axId val="107021824"/>
        <c:scaling>
          <c:orientation val="minMax"/>
        </c:scaling>
        <c:delete val="1"/>
        <c:axPos val="l"/>
        <c:numFmt formatCode="0%" sourceLinked="1"/>
        <c:majorTickMark val="out"/>
        <c:minorTickMark val="none"/>
        <c:tickLblPos val="nextTo"/>
        <c:crossAx val="107020288"/>
        <c:crosses val="autoZero"/>
        <c:crossBetween val="between"/>
      </c:valAx>
      <c:spPr>
        <a:noFill/>
        <a:ln w="25381">
          <a:noFill/>
        </a:ln>
      </c:spPr>
    </c:plotArea>
    <c:legend>
      <c:legendPos val="r"/>
      <c:layout/>
      <c:overlay val="0"/>
    </c:legend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1799">
          <a:solidFill>
            <a:schemeClr val="tx1"/>
          </a:solidFill>
          <a:latin typeface="Calibri" pitchFamily="34" charset="0"/>
          <a:cs typeface="Calibri" pitchFamily="34" charset="0"/>
        </a:defRPr>
      </a:pPr>
      <a:endParaRPr lang="en-US"/>
    </a:p>
  </c:txPr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EDS-III 2004</c:v>
                </c:pt>
              </c:strCache>
            </c:strRef>
          </c:tx>
          <c:spPr>
            <a:solidFill>
              <a:schemeClr val="tx2"/>
            </a:solidFill>
          </c:spPr>
          <c:invertIfNegative val="0"/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Sheet1!$A$2:$A$3</c:f>
              <c:strCache>
                <c:ptCount val="2"/>
                <c:pt idx="0">
                  <c:v>Femmes</c:v>
                </c:pt>
                <c:pt idx="1">
                  <c:v>Hommes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5</c:v>
                </c:pt>
                <c:pt idx="1">
                  <c:v>7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EDS-MICS 2011</c:v>
                </c:pt>
              </c:strCache>
            </c:strRef>
          </c:tx>
          <c:spPr>
            <a:solidFill>
              <a:schemeClr val="bg2"/>
            </a:solidFill>
          </c:spPr>
          <c:invertIfNegative val="0"/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Sheet1!$A$2:$A$3</c:f>
              <c:strCache>
                <c:ptCount val="2"/>
                <c:pt idx="0">
                  <c:v>Femmes</c:v>
                </c:pt>
                <c:pt idx="1">
                  <c:v>Hommes</c:v>
                </c:pt>
              </c:strCache>
            </c:strRef>
          </c:cat>
          <c:val>
            <c:numRef>
              <c:f>Sheet1!$C$2:$C$3</c:f>
              <c:numCache>
                <c:formatCode>General</c:formatCode>
                <c:ptCount val="2"/>
                <c:pt idx="0">
                  <c:v>22</c:v>
                </c:pt>
                <c:pt idx="1">
                  <c:v>20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-25"/>
        <c:axId val="114840320"/>
        <c:axId val="114841856"/>
      </c:barChart>
      <c:catAx>
        <c:axId val="114840320"/>
        <c:scaling>
          <c:orientation val="minMax"/>
        </c:scaling>
        <c:delete val="0"/>
        <c:axPos val="b"/>
        <c:majorTickMark val="none"/>
        <c:minorTickMark val="none"/>
        <c:tickLblPos val="nextTo"/>
        <c:crossAx val="114841856"/>
        <c:crosses val="autoZero"/>
        <c:auto val="1"/>
        <c:lblAlgn val="ctr"/>
        <c:lblOffset val="100"/>
        <c:noMultiLvlLbl val="0"/>
      </c:catAx>
      <c:valAx>
        <c:axId val="114841856"/>
        <c:scaling>
          <c:orientation val="minMax"/>
          <c:max val="50"/>
        </c:scaling>
        <c:delete val="1"/>
        <c:axPos val="l"/>
        <c:numFmt formatCode="General" sourceLinked="1"/>
        <c:majorTickMark val="out"/>
        <c:minorTickMark val="none"/>
        <c:tickLblPos val="nextTo"/>
        <c:crossAx val="114840320"/>
        <c:crosses val="autoZero"/>
        <c:crossBetween val="between"/>
      </c:valAx>
    </c:plotArea>
    <c:legend>
      <c:legendPos val="t"/>
      <c:layout/>
      <c:overlay val="0"/>
    </c:legend>
    <c:plotVisOnly val="1"/>
    <c:dispBlanksAs val="gap"/>
    <c:showDLblsOverMax val="0"/>
  </c:chart>
  <c:txPr>
    <a:bodyPr/>
    <a:lstStyle/>
    <a:p>
      <a:pPr>
        <a:defRPr sz="1800">
          <a:latin typeface="Calibri" pitchFamily="34" charset="0"/>
          <a:cs typeface="Calibri" pitchFamily="34" charset="0"/>
        </a:defRPr>
      </a:pPr>
      <a:endParaRPr lang="en-US"/>
    </a:p>
  </c:txPr>
  <c:externalData r:id="rId1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Femmes</c:v>
                </c:pt>
              </c:strCache>
            </c:strRef>
          </c:tx>
          <c:spPr>
            <a:solidFill>
              <a:schemeClr val="tx2"/>
            </a:solidFill>
          </c:spPr>
          <c:invertIfNegative val="0"/>
          <c:dLbls>
            <c:numFmt formatCode="0" sourceLinked="0"/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Sheet1!$A$2:$A$4</c:f>
              <c:strCache>
                <c:ptCount val="3"/>
                <c:pt idx="0">
                  <c:v>Cameroun</c:v>
                </c:pt>
                <c:pt idx="1">
                  <c:v>Urbain</c:v>
                </c:pt>
                <c:pt idx="2">
                  <c:v>Rural</c:v>
                </c:pt>
              </c:strCache>
            </c:strRef>
          </c:cat>
          <c:val>
            <c:numRef>
              <c:f>Sheet1!$B$2:$B$4</c:f>
              <c:numCache>
                <c:formatCode>0</c:formatCode>
                <c:ptCount val="3"/>
                <c:pt idx="0">
                  <c:v>29</c:v>
                </c:pt>
                <c:pt idx="1">
                  <c:v>37</c:v>
                </c:pt>
                <c:pt idx="2">
                  <c:v>18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Hommes</c:v>
                </c:pt>
              </c:strCache>
            </c:strRef>
          </c:tx>
          <c:spPr>
            <a:solidFill>
              <a:schemeClr val="bg2"/>
            </a:solidFill>
          </c:spPr>
          <c:invertIfNegative val="0"/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Sheet1!$A$2:$A$4</c:f>
              <c:strCache>
                <c:ptCount val="3"/>
                <c:pt idx="0">
                  <c:v>Cameroun</c:v>
                </c:pt>
                <c:pt idx="1">
                  <c:v>Urbain</c:v>
                </c:pt>
                <c:pt idx="2">
                  <c:v>Rural</c:v>
                </c:pt>
              </c:strCache>
            </c:strRef>
          </c:cat>
          <c:val>
            <c:numRef>
              <c:f>Sheet1!$C$2:$C$4</c:f>
              <c:numCache>
                <c:formatCode>0</c:formatCode>
                <c:ptCount val="3"/>
                <c:pt idx="0">
                  <c:v>34</c:v>
                </c:pt>
                <c:pt idx="1">
                  <c:v>29</c:v>
                </c:pt>
                <c:pt idx="2">
                  <c:v>24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-25"/>
        <c:axId val="112943488"/>
        <c:axId val="112945024"/>
      </c:barChart>
      <c:catAx>
        <c:axId val="11294348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txPr>
          <a:bodyPr rot="0" vert="horz"/>
          <a:lstStyle/>
          <a:p>
            <a:pPr>
              <a:defRPr/>
            </a:pPr>
            <a:endParaRPr lang="en-US"/>
          </a:p>
        </c:txPr>
        <c:crossAx val="112945024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112945024"/>
        <c:scaling>
          <c:orientation val="minMax"/>
          <c:max val="100"/>
        </c:scaling>
        <c:delete val="1"/>
        <c:axPos val="l"/>
        <c:numFmt formatCode="0" sourceLinked="1"/>
        <c:majorTickMark val="out"/>
        <c:minorTickMark val="none"/>
        <c:tickLblPos val="nextTo"/>
        <c:crossAx val="112943488"/>
        <c:crosses val="autoZero"/>
        <c:crossBetween val="between"/>
      </c:valAx>
      <c:spPr>
        <a:noFill/>
        <a:ln w="25403">
          <a:noFill/>
        </a:ln>
      </c:spPr>
    </c:plotArea>
    <c:legend>
      <c:legendPos val="t"/>
      <c:layout/>
      <c:overlay val="0"/>
    </c:legend>
    <c:plotVisOnly val="1"/>
    <c:dispBlanksAs val="gap"/>
    <c:showDLblsOverMax val="0"/>
  </c:chart>
  <c:txPr>
    <a:bodyPr/>
    <a:lstStyle/>
    <a:p>
      <a:pPr>
        <a:defRPr sz="1800">
          <a:latin typeface="Calibri" pitchFamily="34" charset="0"/>
          <a:cs typeface="Calibri" pitchFamily="34" charset="0"/>
        </a:defRPr>
      </a:pPr>
      <a:endParaRPr lang="en-US"/>
    </a:p>
  </c:txPr>
  <c:externalData r:id="rId1">
    <c:autoUpdate val="0"/>
  </c:externalData>
  <c:userShapes r:id="rId2"/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0.49449</cdr:x>
      <cdr:y>0.51801</cdr:y>
    </cdr:from>
    <cdr:to>
      <cdr:x>0.50301</cdr:x>
      <cdr:y>0.55299</cdr:y>
    </cdr:to>
    <cdr:sp macro="" textlink="">
      <cdr:nvSpPr>
        <cdr:cNvPr id="1025" name="Text Box 1"/>
        <cdr:cNvSpPr txBox="1">
          <a:spLocks xmlns:a="http://schemas.openxmlformats.org/drawingml/2006/main" noChangeArrowheads="1"/>
        </cdr:cNvSpPr>
      </cdr:nvSpPr>
      <cdr:spPr bwMode="auto">
        <a:xfrm xmlns:a="http://schemas.openxmlformats.org/drawingml/2006/main">
          <a:off x="4158931" y="2812401"/>
          <a:ext cx="71687" cy="189924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>
          <a:noFill/>
          <a:miter lim="800000"/>
          <a:headEnd/>
          <a:tailEnd/>
        </a:ln>
        <a:effectLst xmlns:a="http://schemas.openxmlformats.org/drawingml/2006/main"/>
      </cdr:spPr>
      <cdr:txBody>
        <a:bodyPr xmlns:a="http://schemas.openxmlformats.org/drawingml/2006/main" wrap="none" lIns="18288" tIns="22860" rIns="18288" bIns="22860" anchor="ctr" upright="1">
          <a:spAutoFit/>
        </a:bodyPr>
        <a:lstStyle xmlns:a="http://schemas.openxmlformats.org/drawingml/2006/main"/>
        <a:p xmlns:a="http://schemas.openxmlformats.org/drawingml/2006/main">
          <a:pPr algn="ctr" rtl="0">
            <a:defRPr sz="1000"/>
          </a:pPr>
          <a:r>
            <a:rPr lang="en-US" sz="975" b="1" i="0" strike="noStrike">
              <a:solidFill>
                <a:srgbClr val="000000"/>
              </a:solidFill>
              <a:latin typeface="Arial"/>
              <a:cs typeface="Arial"/>
            </a:rPr>
            <a:t> </a:t>
          </a:r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0.49194</cdr:x>
      <cdr:y>0.51613</cdr:y>
    </cdr:from>
    <cdr:to>
      <cdr:x>0.50131</cdr:x>
      <cdr:y>0.55462</cdr:y>
    </cdr:to>
    <cdr:sp macro="" textlink="">
      <cdr:nvSpPr>
        <cdr:cNvPr id="1025" name="Text Box 1"/>
        <cdr:cNvSpPr txBox="1">
          <a:spLocks xmlns:a="http://schemas.openxmlformats.org/drawingml/2006/main" noChangeArrowheads="1"/>
        </cdr:cNvSpPr>
      </cdr:nvSpPr>
      <cdr:spPr bwMode="auto">
        <a:xfrm xmlns:a="http://schemas.openxmlformats.org/drawingml/2006/main">
          <a:off x="3762630" y="2546551"/>
          <a:ext cx="71687" cy="189924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>
          <a:noFill/>
          <a:miter lim="800000"/>
          <a:headEnd/>
          <a:tailEnd/>
        </a:ln>
        <a:effectLst xmlns:a="http://schemas.openxmlformats.org/drawingml/2006/main"/>
      </cdr:spPr>
      <cdr:txBody>
        <a:bodyPr xmlns:a="http://schemas.openxmlformats.org/drawingml/2006/main" wrap="none" lIns="18288" tIns="22860" rIns="18288" bIns="22860" anchor="ctr" upright="1">
          <a:spAutoFit/>
        </a:bodyPr>
        <a:lstStyle xmlns:a="http://schemas.openxmlformats.org/drawingml/2006/main"/>
        <a:p xmlns:a="http://schemas.openxmlformats.org/drawingml/2006/main">
          <a:pPr algn="ctr" rtl="0">
            <a:defRPr sz="1000"/>
          </a:pPr>
          <a:r>
            <a:rPr lang="en-US" sz="975" b="1" i="0" strike="noStrike">
              <a:solidFill>
                <a:srgbClr val="000000"/>
              </a:solidFill>
              <a:latin typeface="Arial"/>
              <a:cs typeface="Arial"/>
            </a:rPr>
            <a:t> </a:t>
          </a:r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4482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346" tIns="46674" rIns="93346" bIns="46674" numCol="1" anchor="t" anchorCtr="0" compatLnSpc="1">
            <a:prstTxWarp prst="textNoShape">
              <a:avLst/>
            </a:prstTxWarp>
          </a:bodyPr>
          <a:lstStyle>
            <a:lvl1pPr defTabSz="934164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963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81450" y="0"/>
            <a:ext cx="304482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346" tIns="46674" rIns="93346" bIns="46674" numCol="1" anchor="t" anchorCtr="0" compatLnSpc="1">
            <a:prstTxWarp prst="textNoShape">
              <a:avLst/>
            </a:prstTxWarp>
          </a:bodyPr>
          <a:lstStyle>
            <a:lvl1pPr algn="r" defTabSz="934164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963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47138"/>
            <a:ext cx="3044825" cy="46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346" tIns="46674" rIns="93346" bIns="46674" numCol="1" anchor="b" anchorCtr="0" compatLnSpc="1">
            <a:prstTxWarp prst="textNoShape">
              <a:avLst/>
            </a:prstTxWarp>
          </a:bodyPr>
          <a:lstStyle>
            <a:lvl1pPr defTabSz="934164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963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81450" y="8847138"/>
            <a:ext cx="3044825" cy="46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346" tIns="46674" rIns="93346" bIns="46674" numCol="1" anchor="b" anchorCtr="0" compatLnSpc="1">
            <a:prstTxWarp prst="textNoShape">
              <a:avLst/>
            </a:prstTxWarp>
          </a:bodyPr>
          <a:lstStyle>
            <a:lvl1pPr algn="r" defTabSz="934164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fld id="{90C76AF5-801D-4978-A3CE-0B5C1A83D72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858513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4482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346" tIns="46674" rIns="93346" bIns="46674" numCol="1" anchor="t" anchorCtr="0" compatLnSpc="1">
            <a:prstTxWarp prst="textNoShape">
              <a:avLst/>
            </a:prstTxWarp>
          </a:bodyPr>
          <a:lstStyle>
            <a:lvl1pPr defTabSz="934164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174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81450" y="0"/>
            <a:ext cx="304482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346" tIns="46674" rIns="93346" bIns="46674" numCol="1" anchor="t" anchorCtr="0" compatLnSpc="1">
            <a:prstTxWarp prst="textNoShape">
              <a:avLst/>
            </a:prstTxWarp>
          </a:bodyPr>
          <a:lstStyle>
            <a:lvl1pPr algn="r" defTabSz="934164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97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4275" y="698500"/>
            <a:ext cx="4657725" cy="34925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174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36625" y="4422775"/>
            <a:ext cx="5153025" cy="419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346" tIns="46674" rIns="93346" bIns="4667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3175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47138"/>
            <a:ext cx="3044825" cy="46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346" tIns="46674" rIns="93346" bIns="46674" numCol="1" anchor="b" anchorCtr="0" compatLnSpc="1">
            <a:prstTxWarp prst="textNoShape">
              <a:avLst/>
            </a:prstTxWarp>
          </a:bodyPr>
          <a:lstStyle>
            <a:lvl1pPr defTabSz="934164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175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81450" y="8847138"/>
            <a:ext cx="3044825" cy="46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346" tIns="46674" rIns="93346" bIns="46674" numCol="1" anchor="b" anchorCtr="0" compatLnSpc="1">
            <a:prstTxWarp prst="textNoShape">
              <a:avLst/>
            </a:prstTxWarp>
          </a:bodyPr>
          <a:lstStyle>
            <a:lvl1pPr algn="r" defTabSz="934164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fld id="{3A067B3F-E7F4-4226-A3CA-569571F9871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724779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 defTabSz="933450">
              <a:defRPr/>
            </a:pPr>
            <a:fld id="{FDD8AADB-46E3-4689-ACF8-608251E7F71C}" type="slidenum">
              <a:rPr lang="en-US" smtClean="0"/>
              <a:pPr defTabSz="933450">
                <a:defRPr/>
              </a:pPr>
              <a:t>2</a:t>
            </a:fld>
            <a:endParaRPr lang="en-US" smtClean="0"/>
          </a:p>
        </p:txBody>
      </p:sp>
      <p:sp>
        <p:nvSpPr>
          <p:cNvPr id="307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7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fr-FR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475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680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 defTabSz="933450">
              <a:defRPr/>
            </a:pPr>
            <a:fld id="{FDD8AADB-46E3-4689-ACF8-608251E7F71C}" type="slidenum">
              <a:rPr lang="en-US" smtClean="0"/>
              <a:pPr defTabSz="933450">
                <a:defRPr/>
              </a:pPr>
              <a:t>13</a:t>
            </a:fld>
            <a:endParaRPr lang="en-US" smtClean="0"/>
          </a:p>
        </p:txBody>
      </p:sp>
      <p:sp>
        <p:nvSpPr>
          <p:cNvPr id="307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7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fr-FR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782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481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34820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933450">
              <a:defRPr/>
            </a:pPr>
            <a:fld id="{5B2F6EE1-DC8F-4148-8441-C98BBEB73F9C}" type="slidenum">
              <a:rPr lang="en-US" smtClean="0"/>
              <a:pPr defTabSz="933450">
                <a:defRPr/>
              </a:pPr>
              <a:t>15</a:t>
            </a:fld>
            <a:endParaRPr lang="en-US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 defTabSz="933450">
              <a:defRPr/>
            </a:pPr>
            <a:fld id="{FDD8AADB-46E3-4689-ACF8-608251E7F71C}" type="slidenum">
              <a:rPr lang="en-US" smtClean="0"/>
              <a:pPr defTabSz="933450">
                <a:defRPr/>
              </a:pPr>
              <a:t>18</a:t>
            </a:fld>
            <a:endParaRPr lang="en-US" smtClean="0"/>
          </a:p>
        </p:txBody>
      </p:sp>
      <p:sp>
        <p:nvSpPr>
          <p:cNvPr id="307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7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fr-FR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885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987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7"/>
          <p:cNvSpPr txBox="1">
            <a:spLocks noGrp="1" noChangeArrowheads="1"/>
          </p:cNvSpPr>
          <p:nvPr/>
        </p:nvSpPr>
        <p:spPr bwMode="auto">
          <a:xfrm>
            <a:off x="3981450" y="8847138"/>
            <a:ext cx="3044825" cy="465137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lIns="93346" tIns="46674" rIns="93346" bIns="46674" anchor="b"/>
          <a:lstStyle/>
          <a:p>
            <a:pPr algn="r" defTabSz="933450" eaLnBrk="0" hangingPunct="0">
              <a:defRPr/>
            </a:pPr>
            <a:fld id="{F07D183E-BB2F-40FA-A515-FFF28D909FEC}" type="slidenum">
              <a:rPr lang="en-US" sz="1200">
                <a:cs typeface="+mn-cs"/>
              </a:rPr>
              <a:pPr algn="r" defTabSz="933450" eaLnBrk="0" hangingPunct="0">
                <a:defRPr/>
              </a:pPr>
              <a:t>21</a:t>
            </a:fld>
            <a:endParaRPr lang="en-US" sz="1200">
              <a:cs typeface="+mn-cs"/>
            </a:endParaRPr>
          </a:p>
        </p:txBody>
      </p:sp>
      <p:sp>
        <p:nvSpPr>
          <p:cNvPr id="849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499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fr-FR" smtClean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 defTabSz="933450">
              <a:defRPr/>
            </a:pPr>
            <a:fld id="{DC4B0CB3-E05C-4E6D-A890-4F09803E958A}" type="slidenum">
              <a:rPr lang="en-US" smtClean="0"/>
              <a:pPr defTabSz="933450">
                <a:defRPr/>
              </a:pPr>
              <a:t>22</a:t>
            </a:fld>
            <a:endParaRPr lang="en-US" smtClean="0"/>
          </a:p>
        </p:txBody>
      </p:sp>
      <p:sp>
        <p:nvSpPr>
          <p:cNvPr id="378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789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fr-FR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656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192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294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758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861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065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68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270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373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 defTabSz="933450">
              <a:defRPr/>
            </a:pPr>
            <a:fld id="{FDD8AADB-46E3-4689-ACF8-608251E7F71C}" type="slidenum">
              <a:rPr lang="en-US" smtClean="0"/>
              <a:pPr defTabSz="933450">
                <a:defRPr/>
              </a:pPr>
              <a:t>10</a:t>
            </a:fld>
            <a:endParaRPr lang="en-US" smtClean="0"/>
          </a:p>
        </p:txBody>
      </p:sp>
      <p:sp>
        <p:nvSpPr>
          <p:cNvPr id="307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7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fr-FR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 userDrawn="1"/>
        </p:nvSpPr>
        <p:spPr>
          <a:xfrm>
            <a:off x="354775" y="5212140"/>
            <a:ext cx="84582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fr-SN" sz="3200" b="0" i="0" noProof="0" dirty="0" smtClean="0">
                <a:solidFill>
                  <a:schemeClr val="tx1"/>
                </a:solidFill>
                <a:latin typeface="+mn-lt"/>
              </a:rPr>
              <a:t>L’Enquête</a:t>
            </a:r>
            <a:r>
              <a:rPr lang="fr-SN" sz="3200" b="0" i="0" baseline="0" noProof="0" dirty="0" smtClean="0">
                <a:solidFill>
                  <a:schemeClr val="tx1"/>
                </a:solidFill>
                <a:latin typeface="+mn-lt"/>
              </a:rPr>
              <a:t> Démographique et de Santé et à Indicateurs Multiples du Cameroun </a:t>
            </a:r>
            <a:r>
              <a:rPr lang="fr-SN" sz="3200" b="0" i="0" kern="1200" baseline="0" noProof="0" dirty="0" smtClean="0">
                <a:solidFill>
                  <a:schemeClr val="tx1"/>
                </a:solidFill>
                <a:latin typeface="+mn-lt"/>
                <a:ea typeface="+mn-ea"/>
                <a:cs typeface="Arial" charset="0"/>
              </a:rPr>
              <a:t>(EDS-MICS)</a:t>
            </a:r>
          </a:p>
          <a:p>
            <a:pPr algn="ctr"/>
            <a:r>
              <a:rPr lang="fr-SN" sz="3200" b="0" i="0" baseline="0" noProof="0" dirty="0" smtClean="0">
                <a:solidFill>
                  <a:schemeClr val="tx1"/>
                </a:solidFill>
                <a:latin typeface="+mn-lt"/>
              </a:rPr>
              <a:t>2011</a:t>
            </a:r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8599" y="1273630"/>
            <a:ext cx="9601199" cy="41147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59557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94557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34250" y="381000"/>
            <a:ext cx="1809750" cy="57150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381000"/>
            <a:ext cx="5276850" cy="57150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919401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05000" y="381000"/>
            <a:ext cx="72390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2590800" y="1981200"/>
            <a:ext cx="6248400" cy="4114800"/>
          </a:xfrm>
        </p:spPr>
        <p:txBody>
          <a:bodyPr/>
          <a:lstStyle/>
          <a:p>
            <a:pPr lvl="0"/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61865809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</p:spTree>
    <p:extLst>
      <p:ext uri="{BB962C8B-B14F-4D97-AF65-F5344CB8AC3E}">
        <p14:creationId xmlns:p14="http://schemas.microsoft.com/office/powerpoint/2010/main" val="83753064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</p:spTree>
    <p:extLst>
      <p:ext uri="{BB962C8B-B14F-4D97-AF65-F5344CB8AC3E}">
        <p14:creationId xmlns:p14="http://schemas.microsoft.com/office/powerpoint/2010/main" val="397569915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</p:spTree>
    <p:extLst>
      <p:ext uri="{BB962C8B-B14F-4D97-AF65-F5344CB8AC3E}">
        <p14:creationId xmlns:p14="http://schemas.microsoft.com/office/powerpoint/2010/main" val="45073528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</p:spTree>
    <p:extLst>
      <p:ext uri="{BB962C8B-B14F-4D97-AF65-F5344CB8AC3E}">
        <p14:creationId xmlns:p14="http://schemas.microsoft.com/office/powerpoint/2010/main" val="377237275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</p:spTree>
    <p:extLst>
      <p:ext uri="{BB962C8B-B14F-4D97-AF65-F5344CB8AC3E}">
        <p14:creationId xmlns:p14="http://schemas.microsoft.com/office/powerpoint/2010/main" val="65130598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</p:spTree>
    <p:extLst>
      <p:ext uri="{BB962C8B-B14F-4D97-AF65-F5344CB8AC3E}">
        <p14:creationId xmlns:p14="http://schemas.microsoft.com/office/powerpoint/2010/main" val="188857589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</p:spTree>
    <p:extLst>
      <p:ext uri="{BB962C8B-B14F-4D97-AF65-F5344CB8AC3E}">
        <p14:creationId xmlns:p14="http://schemas.microsoft.com/office/powerpoint/2010/main" val="14688691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549778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</p:spTree>
    <p:extLst>
      <p:ext uri="{BB962C8B-B14F-4D97-AF65-F5344CB8AC3E}">
        <p14:creationId xmlns:p14="http://schemas.microsoft.com/office/powerpoint/2010/main" val="6462391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</p:spTree>
    <p:extLst>
      <p:ext uri="{BB962C8B-B14F-4D97-AF65-F5344CB8AC3E}">
        <p14:creationId xmlns:p14="http://schemas.microsoft.com/office/powerpoint/2010/main" val="44771138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</p:spTree>
    <p:extLst>
      <p:ext uri="{BB962C8B-B14F-4D97-AF65-F5344CB8AC3E}">
        <p14:creationId xmlns:p14="http://schemas.microsoft.com/office/powerpoint/2010/main" val="281578331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</p:spTree>
    <p:extLst>
      <p:ext uri="{BB962C8B-B14F-4D97-AF65-F5344CB8AC3E}">
        <p14:creationId xmlns:p14="http://schemas.microsoft.com/office/powerpoint/2010/main" val="321942992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</p:spTree>
    <p:extLst>
      <p:ext uri="{BB962C8B-B14F-4D97-AF65-F5344CB8AC3E}">
        <p14:creationId xmlns:p14="http://schemas.microsoft.com/office/powerpoint/2010/main" val="3817871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05000" y="381000"/>
            <a:ext cx="72390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2590800" y="1981200"/>
            <a:ext cx="6248400" cy="4114800"/>
          </a:xfrm>
        </p:spPr>
        <p:txBody>
          <a:bodyPr/>
          <a:lstStyle/>
          <a:p>
            <a:pPr lvl="0"/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6186580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9019096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04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76800" y="1981200"/>
            <a:ext cx="39624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7663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45430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38324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471917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032880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847908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slideLayout" Target="../slideLayouts/slideLayout25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81000" y="1676400"/>
            <a:ext cx="8458200" cy="441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123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04800" y="381000"/>
            <a:ext cx="8610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endParaRPr lang="fr-FR" smtClean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3" r:id="rId1"/>
    <p:sldLayoutId id="2147483662" r:id="rId2"/>
    <p:sldLayoutId id="2147483661" r:id="rId3"/>
    <p:sldLayoutId id="2147483660" r:id="rId4"/>
    <p:sldLayoutId id="2147483659" r:id="rId5"/>
    <p:sldLayoutId id="2147483658" r:id="rId6"/>
    <p:sldLayoutId id="2147483657" r:id="rId7"/>
    <p:sldLayoutId id="2147483656" r:id="rId8"/>
    <p:sldLayoutId id="2147483655" r:id="rId9"/>
    <p:sldLayoutId id="2147483654" r:id="rId10"/>
    <p:sldLayoutId id="2147483653" r:id="rId11"/>
    <p:sldLayoutId id="2147483652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2">
            <a:lumMod val="20000"/>
            <a:lumOff val="80000"/>
            <a:alpha val="4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CI" smtClean="0"/>
              <a:t>Click to edit Master title style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CI" smtClean="0"/>
              <a:t>Click to edit Master text styles</a:t>
            </a:r>
          </a:p>
          <a:p>
            <a:pPr lvl="1"/>
            <a:r>
              <a:rPr lang="fr-CI" smtClean="0"/>
              <a:t>Second level</a:t>
            </a:r>
          </a:p>
          <a:p>
            <a:pPr lvl="2"/>
            <a:r>
              <a:rPr lang="fr-CI" smtClean="0"/>
              <a:t>Third level</a:t>
            </a:r>
          </a:p>
          <a:p>
            <a:pPr lvl="3"/>
            <a:r>
              <a:rPr lang="fr-CI" smtClean="0"/>
              <a:t>Fourth level</a:t>
            </a:r>
          </a:p>
          <a:p>
            <a:pPr lvl="4"/>
            <a:r>
              <a:rPr lang="fr-CI" smtClean="0"/>
              <a:t>Fifth level</a:t>
            </a:r>
          </a:p>
        </p:txBody>
      </p:sp>
      <p:sp>
        <p:nvSpPr>
          <p:cNvPr id="11469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0" hangingPunct="0">
              <a:defRPr sz="1400">
                <a:cs typeface="+mn-cs"/>
              </a:defRPr>
            </a:lvl1pPr>
          </a:lstStyle>
          <a:p>
            <a:pPr>
              <a:defRPr/>
            </a:pPr>
            <a:endParaRPr lang="fr-CI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4" r:id="rId2"/>
    <p:sldLayoutId id="2147483673" r:id="rId3"/>
    <p:sldLayoutId id="2147483672" r:id="rId4"/>
    <p:sldLayoutId id="2147483671" r:id="rId5"/>
    <p:sldLayoutId id="2147483670" r:id="rId6"/>
    <p:sldLayoutId id="2147483669" r:id="rId7"/>
    <p:sldLayoutId id="2147483668" r:id="rId8"/>
    <p:sldLayoutId id="2147483667" r:id="rId9"/>
    <p:sldLayoutId id="2147483666" r:id="rId10"/>
    <p:sldLayoutId id="2147483665" r:id="rId11"/>
    <p:sldLayoutId id="2147483664" r:id="rId12"/>
    <p:sldLayoutId id="2147483676" r:id="rId13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1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.xm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0.xm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9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1.xm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9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2.xml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5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3.xml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5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"/>
          <p:cNvSpPr txBox="1">
            <a:spLocks noChangeArrowheads="1"/>
          </p:cNvSpPr>
          <p:nvPr/>
        </p:nvSpPr>
        <p:spPr bwMode="auto">
          <a:xfrm>
            <a:off x="2969" y="76200"/>
            <a:ext cx="9144000" cy="144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eaLnBrk="0" hangingPunct="0">
              <a:spcBef>
                <a:spcPts val="0"/>
              </a:spcBef>
              <a:defRPr/>
            </a:pPr>
            <a:r>
              <a:rPr lang="fr-FR" sz="4400" b="1" dirty="0">
                <a:latin typeface="+mj-lt"/>
                <a:cs typeface="+mn-cs"/>
              </a:rPr>
              <a:t>Connaissances, Attitudes, </a:t>
            </a:r>
            <a:r>
              <a:rPr lang="fr-FR" sz="4400" b="1" dirty="0" smtClean="0">
                <a:latin typeface="+mj-lt"/>
                <a:cs typeface="+mn-cs"/>
              </a:rPr>
              <a:t>et Comportements vis-à-vis des IST/sida</a:t>
            </a:r>
            <a:endParaRPr lang="fr-CI" sz="4400" b="1" dirty="0">
              <a:latin typeface="+mj-lt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0268422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152400" y="1905000"/>
            <a:ext cx="4419600" cy="203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223838" indent="-223838" eaLnBrk="0" hangingPunct="0">
              <a:spcAft>
                <a:spcPts val="1200"/>
              </a:spcAft>
              <a:buClr>
                <a:schemeClr val="tx1"/>
              </a:buClr>
              <a:buSzPct val="95000"/>
              <a:buFont typeface="Arial" pitchFamily="34" charset="0"/>
              <a:buChar char="•"/>
              <a:defRPr/>
            </a:pPr>
            <a:r>
              <a:rPr lang="fr-FR" dirty="0">
                <a:latin typeface="Calibri" pitchFamily="34" charset="0"/>
                <a:cs typeface="Calibri" pitchFamily="34" charset="0"/>
              </a:rPr>
              <a:t>Connaissance du VIH/sida</a:t>
            </a:r>
          </a:p>
          <a:p>
            <a:pPr marL="223838" indent="-223838" eaLnBrk="0" hangingPunct="0">
              <a:spcAft>
                <a:spcPts val="1200"/>
              </a:spcAft>
              <a:buClr>
                <a:schemeClr val="tx2"/>
              </a:buClr>
              <a:buSzPct val="95000"/>
              <a:buFont typeface="Arial" pitchFamily="34" charset="0"/>
              <a:buChar char="•"/>
              <a:defRPr/>
            </a:pPr>
            <a:r>
              <a:rPr lang="fr-FR" b="1" dirty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Attitudes et comportements</a:t>
            </a:r>
          </a:p>
          <a:p>
            <a:pPr marL="223838" indent="-223838" eaLnBrk="0" hangingPunct="0">
              <a:spcAft>
                <a:spcPts val="1200"/>
              </a:spcAft>
              <a:buClr>
                <a:schemeClr val="tx1"/>
              </a:buClr>
              <a:buSzPct val="95000"/>
              <a:buFont typeface="Arial" pitchFamily="34" charset="0"/>
              <a:buChar char="•"/>
              <a:defRPr/>
            </a:pPr>
            <a:r>
              <a:rPr lang="fr-FR" dirty="0">
                <a:latin typeface="Calibri" pitchFamily="34" charset="0"/>
                <a:cs typeface="Calibri" pitchFamily="34" charset="0"/>
              </a:rPr>
              <a:t>Test du VIH</a:t>
            </a:r>
          </a:p>
          <a:p>
            <a:pPr marL="223838" indent="-223838" eaLnBrk="0" hangingPunct="0">
              <a:spcAft>
                <a:spcPts val="1200"/>
              </a:spcAft>
              <a:buClr>
                <a:schemeClr val="tx1"/>
              </a:buClr>
              <a:buSzPct val="95000"/>
              <a:buFont typeface="Arial" pitchFamily="34" charset="0"/>
              <a:buChar char="•"/>
              <a:defRPr/>
            </a:pPr>
            <a:r>
              <a:rPr lang="fr-FR" dirty="0">
                <a:latin typeface="Calibri" pitchFamily="34" charset="0"/>
                <a:cs typeface="Calibri" pitchFamily="34" charset="0"/>
              </a:rPr>
              <a:t>Sida et les jeunes</a:t>
            </a:r>
          </a:p>
        </p:txBody>
      </p:sp>
    </p:spTree>
    <p:extLst>
      <p:ext uri="{BB962C8B-B14F-4D97-AF65-F5344CB8AC3E}">
        <p14:creationId xmlns:p14="http://schemas.microsoft.com/office/powerpoint/2010/main" val="427727647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90600"/>
          </a:xfrm>
        </p:spPr>
        <p:txBody>
          <a:bodyPr/>
          <a:lstStyle/>
          <a:p>
            <a:r>
              <a:rPr lang="fr-SN" sz="40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Attitudes de tolérance</a:t>
            </a:r>
          </a:p>
        </p:txBody>
      </p:sp>
      <p:graphicFrame>
        <p:nvGraphicFramePr>
          <p:cNvPr id="2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201732002"/>
              </p:ext>
            </p:extLst>
          </p:nvPr>
        </p:nvGraphicFramePr>
        <p:xfrm>
          <a:off x="203200" y="1500188"/>
          <a:ext cx="8737600" cy="51530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0" y="961303"/>
            <a:ext cx="89916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r>
              <a:rPr lang="fr-SN" sz="1800" i="1" smtClean="0">
                <a:latin typeface="Calibri" pitchFamily="34" charset="0"/>
                <a:cs typeface="Calibri" pitchFamily="34" charset="0"/>
              </a:rPr>
              <a:t>Pourcentage de femmes et d’hommes de 15-49 ans qui :</a:t>
            </a:r>
            <a:endParaRPr lang="fr-SN" sz="1800" i="1"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5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/>
          <a:lstStyle/>
          <a:p>
            <a:r>
              <a:rPr lang="fr-SN" sz="4000" noProof="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Partenaires sexuels multiples</a:t>
            </a:r>
          </a:p>
        </p:txBody>
      </p:sp>
      <p:sp>
        <p:nvSpPr>
          <p:cNvPr id="1638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SN" sz="2800" noProof="0" dirty="0" smtClean="0">
                <a:latin typeface="Calibri" pitchFamily="34" charset="0"/>
                <a:cs typeface="Calibri" pitchFamily="34" charset="0"/>
              </a:rPr>
              <a:t>Au cours des 12 mois ayant précédé l’enquête :  </a:t>
            </a:r>
          </a:p>
          <a:p>
            <a:pPr lvl="1"/>
            <a:r>
              <a:rPr lang="fr-SN" b="1" noProof="0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6 %</a:t>
            </a:r>
            <a:r>
              <a:rPr lang="fr-SN" noProof="0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fr-SN" noProof="0" dirty="0" smtClean="0">
                <a:latin typeface="Calibri" pitchFamily="34" charset="0"/>
                <a:cs typeface="Calibri" pitchFamily="34" charset="0"/>
              </a:rPr>
              <a:t>des femmes et </a:t>
            </a:r>
            <a:r>
              <a:rPr lang="fr-SN" b="1" noProof="0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29 %</a:t>
            </a:r>
            <a:r>
              <a:rPr lang="fr-SN" b="1" noProof="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fr-SN" noProof="0" dirty="0" smtClean="0">
                <a:latin typeface="Calibri" pitchFamily="34" charset="0"/>
                <a:cs typeface="Calibri" pitchFamily="34" charset="0"/>
              </a:rPr>
              <a:t>des hommes de 15-49 ans ont eu, au moins, deux partenaires sexuels</a:t>
            </a:r>
          </a:p>
          <a:p>
            <a:r>
              <a:rPr lang="fr-SN" sz="2800" noProof="0" dirty="0" smtClean="0">
                <a:latin typeface="Calibri" pitchFamily="34" charset="0"/>
                <a:cs typeface="Calibri" pitchFamily="34" charset="0"/>
              </a:rPr>
              <a:t>Parmi ceux qui ont eu deux partenaires </a:t>
            </a:r>
            <a:r>
              <a:rPr lang="fr-SN" sz="2800" dirty="0">
                <a:latin typeface="Calibri" pitchFamily="34" charset="0"/>
                <a:cs typeface="Calibri" pitchFamily="34" charset="0"/>
              </a:rPr>
              <a:t>sexuels </a:t>
            </a:r>
            <a:r>
              <a:rPr lang="fr-SN" sz="2800" dirty="0" smtClean="0">
                <a:latin typeface="Calibri" pitchFamily="34" charset="0"/>
                <a:cs typeface="Calibri" pitchFamily="34" charset="0"/>
              </a:rPr>
              <a:t>au </a:t>
            </a:r>
            <a:r>
              <a:rPr lang="fr-SN" sz="2800" dirty="0">
                <a:latin typeface="Calibri" pitchFamily="34" charset="0"/>
                <a:cs typeface="Calibri" pitchFamily="34" charset="0"/>
              </a:rPr>
              <a:t>cours des 12 mois ayant précédé l’enquête </a:t>
            </a:r>
            <a:r>
              <a:rPr lang="fr-SN" sz="2800" noProof="0" dirty="0" smtClean="0">
                <a:latin typeface="Calibri" pitchFamily="34" charset="0"/>
                <a:cs typeface="Calibri" pitchFamily="34" charset="0"/>
              </a:rPr>
              <a:t>:</a:t>
            </a:r>
          </a:p>
          <a:p>
            <a:pPr lvl="1"/>
            <a:r>
              <a:rPr lang="fr-SN" b="1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37 </a:t>
            </a:r>
            <a:r>
              <a:rPr lang="fr-SN" b="1" dirty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%</a:t>
            </a:r>
            <a:r>
              <a:rPr lang="fr-SN" dirty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fr-SN" dirty="0">
                <a:latin typeface="Calibri" pitchFamily="34" charset="0"/>
                <a:cs typeface="Calibri" pitchFamily="34" charset="0"/>
              </a:rPr>
              <a:t>des femmes et </a:t>
            </a:r>
            <a:r>
              <a:rPr lang="fr-SN" b="1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43 </a:t>
            </a:r>
            <a:r>
              <a:rPr lang="fr-SN" b="1" dirty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%</a:t>
            </a:r>
            <a:r>
              <a:rPr lang="fr-SN" b="1" dirty="0">
                <a:latin typeface="Calibri" pitchFamily="34" charset="0"/>
                <a:cs typeface="Calibri" pitchFamily="34" charset="0"/>
              </a:rPr>
              <a:t> </a:t>
            </a:r>
            <a:r>
              <a:rPr lang="fr-SN" dirty="0">
                <a:latin typeface="Calibri" pitchFamily="34" charset="0"/>
                <a:cs typeface="Calibri" pitchFamily="34" charset="0"/>
              </a:rPr>
              <a:t>des hommes de 15-49 ans ont </a:t>
            </a:r>
            <a:r>
              <a:rPr lang="fr-SN" dirty="0" smtClean="0">
                <a:latin typeface="Calibri" pitchFamily="34" charset="0"/>
                <a:cs typeface="Calibri" pitchFamily="34" charset="0"/>
              </a:rPr>
              <a:t>déclaré </a:t>
            </a:r>
            <a:r>
              <a:rPr lang="fr-FR" dirty="0">
                <a:latin typeface="Calibri" pitchFamily="34" charset="0"/>
                <a:cs typeface="Calibri" pitchFamily="34" charset="0"/>
              </a:rPr>
              <a:t>qu'un condom avait été utilisé durant les derniers rapports sexuels</a:t>
            </a:r>
            <a:endParaRPr lang="fr-SN" dirty="0"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152400" y="1905000"/>
            <a:ext cx="4419600" cy="203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223838" indent="-223838" eaLnBrk="0" hangingPunct="0">
              <a:spcAft>
                <a:spcPts val="1200"/>
              </a:spcAft>
              <a:buClr>
                <a:schemeClr val="tx1"/>
              </a:buClr>
              <a:buSzPct val="95000"/>
              <a:buFont typeface="Arial" pitchFamily="34" charset="0"/>
              <a:buChar char="•"/>
              <a:defRPr/>
            </a:pPr>
            <a:r>
              <a:rPr lang="fr-FR" dirty="0">
                <a:latin typeface="Calibri" pitchFamily="34" charset="0"/>
                <a:cs typeface="Calibri" pitchFamily="34" charset="0"/>
              </a:rPr>
              <a:t>Connaissance du VIH/sida</a:t>
            </a:r>
          </a:p>
          <a:p>
            <a:pPr marL="223838" indent="-223838" eaLnBrk="0" hangingPunct="0">
              <a:spcAft>
                <a:spcPts val="1200"/>
              </a:spcAft>
              <a:buClr>
                <a:schemeClr val="tx1"/>
              </a:buClr>
              <a:buSzPct val="95000"/>
              <a:buFont typeface="Arial" pitchFamily="34" charset="0"/>
              <a:buChar char="•"/>
              <a:defRPr/>
            </a:pPr>
            <a:r>
              <a:rPr lang="fr-FR" dirty="0">
                <a:latin typeface="Calibri" pitchFamily="34" charset="0"/>
                <a:cs typeface="Calibri" pitchFamily="34" charset="0"/>
              </a:rPr>
              <a:t>Attitudes et comportements</a:t>
            </a:r>
          </a:p>
          <a:p>
            <a:pPr marL="223838" indent="-223838" eaLnBrk="0" hangingPunct="0">
              <a:spcAft>
                <a:spcPts val="1200"/>
              </a:spcAft>
              <a:buClr>
                <a:schemeClr val="tx2"/>
              </a:buClr>
              <a:buSzPct val="95000"/>
              <a:buFont typeface="Arial" pitchFamily="34" charset="0"/>
              <a:buChar char="•"/>
              <a:defRPr/>
            </a:pPr>
            <a:r>
              <a:rPr lang="fr-FR" b="1" dirty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Test du VIH</a:t>
            </a:r>
          </a:p>
          <a:p>
            <a:pPr marL="223838" indent="-223838" eaLnBrk="0" hangingPunct="0">
              <a:spcAft>
                <a:spcPts val="1200"/>
              </a:spcAft>
              <a:buClr>
                <a:schemeClr val="tx1"/>
              </a:buClr>
              <a:buSzPct val="95000"/>
              <a:buFont typeface="Arial" pitchFamily="34" charset="0"/>
              <a:buChar char="•"/>
              <a:defRPr/>
            </a:pPr>
            <a:r>
              <a:rPr lang="fr-FR" dirty="0">
                <a:latin typeface="Calibri" pitchFamily="34" charset="0"/>
                <a:cs typeface="Calibri" pitchFamily="34" charset="0"/>
              </a:rPr>
              <a:t>Sida et les jeunes</a:t>
            </a:r>
          </a:p>
        </p:txBody>
      </p:sp>
    </p:spTree>
    <p:extLst>
      <p:ext uri="{BB962C8B-B14F-4D97-AF65-F5344CB8AC3E}">
        <p14:creationId xmlns:p14="http://schemas.microsoft.com/office/powerpoint/2010/main" val="197221341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>
          <a:xfrm>
            <a:off x="-9896" y="0"/>
            <a:ext cx="9153896" cy="1143000"/>
          </a:xfrm>
        </p:spPr>
        <p:txBody>
          <a:bodyPr/>
          <a:lstStyle/>
          <a:p>
            <a:r>
              <a:rPr lang="fr-SN" sz="4000" noProof="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Test du VIH/sida</a:t>
            </a:r>
          </a:p>
        </p:txBody>
      </p:sp>
      <p:sp>
        <p:nvSpPr>
          <p:cNvPr id="19459" name="Content Placeholder 2"/>
          <p:cNvSpPr>
            <a:spLocks noGrp="1"/>
          </p:cNvSpPr>
          <p:nvPr>
            <p:ph idx="1"/>
          </p:nvPr>
        </p:nvSpPr>
        <p:spPr>
          <a:xfrm>
            <a:off x="342900" y="2209800"/>
            <a:ext cx="8458200" cy="2133600"/>
          </a:xfrm>
        </p:spPr>
        <p:txBody>
          <a:bodyPr/>
          <a:lstStyle/>
          <a:p>
            <a:pPr algn="ctr">
              <a:buFontTx/>
              <a:buNone/>
            </a:pPr>
            <a:r>
              <a:rPr lang="fr-SN" sz="3600" noProof="0" dirty="0" smtClean="0">
                <a:latin typeface="Calibri" pitchFamily="34" charset="0"/>
                <a:cs typeface="Calibri" pitchFamily="34" charset="0"/>
              </a:rPr>
              <a:t>	</a:t>
            </a:r>
            <a:r>
              <a:rPr lang="fr-SN" sz="3600" b="1" noProof="0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82 % </a:t>
            </a:r>
            <a:r>
              <a:rPr lang="fr-SN" sz="3600" noProof="0" dirty="0" smtClean="0">
                <a:latin typeface="Calibri" pitchFamily="34" charset="0"/>
                <a:cs typeface="Calibri" pitchFamily="34" charset="0"/>
              </a:rPr>
              <a:t>des femmes et </a:t>
            </a:r>
            <a:r>
              <a:rPr lang="fr-SN" sz="3600" b="1" noProof="0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87 % </a:t>
            </a:r>
            <a:r>
              <a:rPr lang="fr-SN" sz="3600" noProof="0" dirty="0" smtClean="0">
                <a:latin typeface="Calibri" pitchFamily="34" charset="0"/>
                <a:cs typeface="Calibri" pitchFamily="34" charset="0"/>
              </a:rPr>
              <a:t>des hommes savent où aller pour effectuer </a:t>
            </a:r>
          </a:p>
          <a:p>
            <a:pPr algn="ctr">
              <a:buFontTx/>
              <a:buNone/>
            </a:pPr>
            <a:r>
              <a:rPr lang="fr-SN" sz="3600" b="1" noProof="0" dirty="0" smtClean="0">
                <a:latin typeface="Calibri" pitchFamily="34" charset="0"/>
                <a:cs typeface="Calibri" pitchFamily="34" charset="0"/>
              </a:rPr>
              <a:t>un test du VIH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3" name="Rectangle 2"/>
          <p:cNvSpPr>
            <a:spLocks noGrp="1" noChangeArrowheads="1"/>
          </p:cNvSpPr>
          <p:nvPr>
            <p:ph type="title"/>
          </p:nvPr>
        </p:nvSpPr>
        <p:spPr>
          <a:xfrm>
            <a:off x="-24740" y="0"/>
            <a:ext cx="9168740" cy="1143000"/>
          </a:xfrm>
        </p:spPr>
        <p:txBody>
          <a:bodyPr/>
          <a:lstStyle/>
          <a:p>
            <a:r>
              <a:rPr lang="fr-SN" sz="4000" noProof="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Test du VIH/sida</a:t>
            </a:r>
          </a:p>
        </p:txBody>
      </p:sp>
      <p:graphicFrame>
        <p:nvGraphicFramePr>
          <p:cNvPr id="2" name="Content Placeholder 25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18783361"/>
              </p:ext>
            </p:extLst>
          </p:nvPr>
        </p:nvGraphicFramePr>
        <p:xfrm>
          <a:off x="533400" y="1819833"/>
          <a:ext cx="8302625" cy="49815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0" y="1022866"/>
            <a:ext cx="91440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>
              <a:defRPr/>
            </a:pPr>
            <a:r>
              <a:rPr lang="fr-FR" sz="1800" i="1" dirty="0">
                <a:latin typeface="Calibri" pitchFamily="34" charset="0"/>
                <a:cs typeface="Calibri" pitchFamily="34" charset="0"/>
              </a:rPr>
              <a:t>Pourcentage de femmes et d’hommes âgés de 15-49 ans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/>
          <a:lstStyle/>
          <a:p>
            <a:r>
              <a:rPr lang="fr-SN" sz="4000" noProof="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Tests du VIH au cours des 12 derniers mois </a:t>
            </a:r>
            <a:endParaRPr lang="fr-SN" sz="4000" noProof="0" dirty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057400"/>
            <a:ext cx="7772400" cy="4068763"/>
          </a:xfrm>
        </p:spPr>
        <p:txBody>
          <a:bodyPr/>
          <a:lstStyle/>
          <a:p>
            <a:pPr marL="0" indent="0" algn="ctr">
              <a:buNone/>
            </a:pPr>
            <a:r>
              <a:rPr lang="fr-SN" b="1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22 %</a:t>
            </a:r>
            <a:r>
              <a:rPr lang="fr-SN" dirty="0" smtClean="0">
                <a:latin typeface="Calibri" pitchFamily="34" charset="0"/>
                <a:cs typeface="Calibri" pitchFamily="34" charset="0"/>
              </a:rPr>
              <a:t> de femmes et </a:t>
            </a:r>
            <a:r>
              <a:rPr lang="fr-SN" b="1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20 %</a:t>
            </a:r>
            <a:r>
              <a:rPr lang="fr-SN" dirty="0" smtClean="0">
                <a:latin typeface="Calibri" pitchFamily="34" charset="0"/>
                <a:cs typeface="Calibri" pitchFamily="34" charset="0"/>
              </a:rPr>
              <a:t> d’hommes </a:t>
            </a:r>
            <a:r>
              <a:rPr lang="fr-SN" b="1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ont effectué un test et ont reçu le résultat au cours des 12 derniers mois</a:t>
            </a:r>
            <a:endParaRPr lang="fr-SN" b="1" dirty="0">
              <a:solidFill>
                <a:schemeClr val="tx2"/>
              </a:solidFill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7925483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/>
          <a:lstStyle/>
          <a:p>
            <a:r>
              <a:rPr lang="fr-SN" sz="4000" noProof="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Tendances des tests du VIH</a:t>
            </a:r>
            <a:endParaRPr lang="fr-SN" sz="4000" noProof="0" dirty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235035801"/>
              </p:ext>
            </p:extLst>
          </p:nvPr>
        </p:nvGraphicFramePr>
        <p:xfrm>
          <a:off x="457200" y="1981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-23752" y="1066800"/>
            <a:ext cx="909155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800" i="1" dirty="0">
                <a:latin typeface="Calibri" pitchFamily="34" charset="0"/>
                <a:cs typeface="Calibri" pitchFamily="34" charset="0"/>
              </a:rPr>
              <a:t>Pourcentage des femmes et des hommes de 15-49 qui </a:t>
            </a:r>
            <a:r>
              <a:rPr lang="fr-FR" sz="1800" i="1" dirty="0" smtClean="0">
                <a:latin typeface="Calibri" pitchFamily="34" charset="0"/>
                <a:cs typeface="Calibri" pitchFamily="34" charset="0"/>
              </a:rPr>
              <a:t>ont effectué </a:t>
            </a:r>
            <a:r>
              <a:rPr lang="fr-FR" sz="1800" i="1" dirty="0">
                <a:latin typeface="Calibri" pitchFamily="34" charset="0"/>
                <a:cs typeface="Calibri" pitchFamily="34" charset="0"/>
              </a:rPr>
              <a:t>un test au cours des 12 derniers mois ayant </a:t>
            </a:r>
            <a:r>
              <a:rPr lang="fr-FR" sz="1800" i="1" dirty="0" smtClean="0">
                <a:latin typeface="Calibri" pitchFamily="34" charset="0"/>
                <a:cs typeface="Calibri" pitchFamily="34" charset="0"/>
              </a:rPr>
              <a:t>précédé l’enquête </a:t>
            </a:r>
            <a:r>
              <a:rPr lang="fr-FR" sz="1800" i="1" dirty="0">
                <a:latin typeface="Calibri" pitchFamily="34" charset="0"/>
                <a:cs typeface="Calibri" pitchFamily="34" charset="0"/>
              </a:rPr>
              <a:t>et qui ont reçu le résultat </a:t>
            </a:r>
            <a:r>
              <a:rPr lang="fr-FR" sz="1800" i="1" dirty="0" smtClean="0">
                <a:latin typeface="Calibri" pitchFamily="34" charset="0"/>
                <a:cs typeface="Calibri" pitchFamily="34" charset="0"/>
              </a:rPr>
              <a:t>au cours des 12 derniers mois</a:t>
            </a:r>
            <a:endParaRPr lang="en-US" sz="1800" dirty="0"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3156264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152400" y="1905000"/>
            <a:ext cx="4419600" cy="203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223838" indent="-223838" eaLnBrk="0" hangingPunct="0">
              <a:spcAft>
                <a:spcPts val="1200"/>
              </a:spcAft>
              <a:buSzPct val="95000"/>
              <a:buFont typeface="Arial" pitchFamily="34" charset="0"/>
              <a:buChar char="•"/>
              <a:defRPr/>
            </a:pPr>
            <a:r>
              <a:rPr lang="fr-FR" dirty="0">
                <a:latin typeface="Calibri" pitchFamily="34" charset="0"/>
                <a:cs typeface="Calibri" pitchFamily="34" charset="0"/>
              </a:rPr>
              <a:t>Connaissance du VIH/sida</a:t>
            </a:r>
          </a:p>
          <a:p>
            <a:pPr marL="223838" indent="-223838" eaLnBrk="0" hangingPunct="0">
              <a:spcAft>
                <a:spcPts val="1200"/>
              </a:spcAft>
              <a:buSzPct val="95000"/>
              <a:buFont typeface="Arial" pitchFamily="34" charset="0"/>
              <a:buChar char="•"/>
              <a:defRPr/>
            </a:pPr>
            <a:r>
              <a:rPr lang="fr-FR" dirty="0">
                <a:latin typeface="Calibri" pitchFamily="34" charset="0"/>
                <a:cs typeface="Calibri" pitchFamily="34" charset="0"/>
              </a:rPr>
              <a:t>Attitudes et comportements</a:t>
            </a:r>
          </a:p>
          <a:p>
            <a:pPr marL="223838" indent="-223838" eaLnBrk="0" hangingPunct="0">
              <a:spcAft>
                <a:spcPts val="1200"/>
              </a:spcAft>
              <a:buSzPct val="95000"/>
              <a:buFont typeface="Arial" pitchFamily="34" charset="0"/>
              <a:buChar char="•"/>
              <a:defRPr/>
            </a:pPr>
            <a:r>
              <a:rPr lang="fr-FR" dirty="0">
                <a:latin typeface="Calibri" pitchFamily="34" charset="0"/>
                <a:cs typeface="Calibri" pitchFamily="34" charset="0"/>
              </a:rPr>
              <a:t>Test du VIH</a:t>
            </a:r>
          </a:p>
          <a:p>
            <a:pPr marL="223838" indent="-223838" eaLnBrk="0" hangingPunct="0">
              <a:spcAft>
                <a:spcPts val="1200"/>
              </a:spcAft>
              <a:buClr>
                <a:schemeClr val="tx2"/>
              </a:buClr>
              <a:buSzPct val="95000"/>
              <a:buFont typeface="Arial" pitchFamily="34" charset="0"/>
              <a:buChar char="•"/>
              <a:defRPr/>
            </a:pPr>
            <a:r>
              <a:rPr lang="fr-FR" b="1" dirty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Sida et les jeunes</a:t>
            </a:r>
          </a:p>
        </p:txBody>
      </p:sp>
    </p:spTree>
    <p:extLst>
      <p:ext uri="{BB962C8B-B14F-4D97-AF65-F5344CB8AC3E}">
        <p14:creationId xmlns:p14="http://schemas.microsoft.com/office/powerpoint/2010/main" val="125715846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7"/>
          <p:cNvGraphicFramePr>
            <a:graphicFrameLocks noGrp="1" noChangeAspect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3420602439"/>
              </p:ext>
            </p:extLst>
          </p:nvPr>
        </p:nvGraphicFramePr>
        <p:xfrm>
          <a:off x="369888" y="1295400"/>
          <a:ext cx="8404225" cy="44291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56677" name="Text Box 5"/>
          <p:cNvSpPr txBox="1">
            <a:spLocks noChangeArrowheads="1"/>
          </p:cNvSpPr>
          <p:nvPr/>
        </p:nvSpPr>
        <p:spPr bwMode="auto">
          <a:xfrm>
            <a:off x="-13856" y="26719"/>
            <a:ext cx="915785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fr-CI" sz="4000" dirty="0">
                <a:latin typeface="Calibri" pitchFamily="34" charset="0"/>
                <a:cs typeface="Calibri" pitchFamily="34" charset="0"/>
              </a:rPr>
              <a:t>Connaissance </a:t>
            </a:r>
            <a:r>
              <a:rPr lang="fr-CI" sz="4000" dirty="0" smtClean="0">
                <a:latin typeface="Calibri" pitchFamily="34" charset="0"/>
                <a:cs typeface="Calibri" pitchFamily="34" charset="0"/>
              </a:rPr>
              <a:t>approfondie </a:t>
            </a:r>
            <a:r>
              <a:rPr lang="fr-CI" sz="4000" dirty="0">
                <a:latin typeface="Calibri" pitchFamily="34" charset="0"/>
                <a:cs typeface="Calibri" pitchFamily="34" charset="0"/>
              </a:rPr>
              <a:t>par les jeunes </a:t>
            </a:r>
          </a:p>
        </p:txBody>
      </p:sp>
      <p:sp>
        <p:nvSpPr>
          <p:cNvPr id="156679" name="Text Box 7"/>
          <p:cNvSpPr txBox="1">
            <a:spLocks noChangeArrowheads="1"/>
          </p:cNvSpPr>
          <p:nvPr/>
        </p:nvSpPr>
        <p:spPr bwMode="auto">
          <a:xfrm>
            <a:off x="-13858" y="5785798"/>
            <a:ext cx="9157855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>
              <a:defRPr/>
            </a:pPr>
            <a:r>
              <a:rPr lang="fr-CI" sz="1600" i="1" dirty="0">
                <a:latin typeface="Calibri" pitchFamily="34" charset="0"/>
                <a:cs typeface="Calibri" pitchFamily="34" charset="0"/>
              </a:rPr>
              <a:t> </a:t>
            </a:r>
            <a:r>
              <a:rPr lang="fr-CI" sz="1600" i="1" dirty="0" smtClean="0">
                <a:latin typeface="Calibri" pitchFamily="34" charset="0"/>
                <a:cs typeface="Calibri" pitchFamily="34" charset="0"/>
              </a:rPr>
              <a:t>Une connaissance approfondie veut dire qu’ils : déclarent </a:t>
            </a:r>
            <a:r>
              <a:rPr lang="fr-CI" sz="1600" i="1" dirty="0">
                <a:latin typeface="Calibri" pitchFamily="34" charset="0"/>
                <a:cs typeface="Calibri" pitchFamily="34" charset="0"/>
              </a:rPr>
              <a:t>qu’on peut réduire le risque de contracter le virus du sida en utilisant </a:t>
            </a:r>
            <a:r>
              <a:rPr lang="fr-CI" sz="1600" i="1" dirty="0" smtClean="0">
                <a:latin typeface="Calibri" pitchFamily="34" charset="0"/>
                <a:cs typeface="Calibri" pitchFamily="34" charset="0"/>
              </a:rPr>
              <a:t>des </a:t>
            </a:r>
            <a:r>
              <a:rPr lang="fr-CI" sz="1600" i="1" dirty="0">
                <a:latin typeface="Calibri" pitchFamily="34" charset="0"/>
                <a:cs typeface="Calibri" pitchFamily="34" charset="0"/>
              </a:rPr>
              <a:t>condoms et en limitant les rapports sexuels à un seul partenaire</a:t>
            </a:r>
            <a:r>
              <a:rPr lang="fr-CI" sz="1600" i="1" dirty="0">
                <a:solidFill>
                  <a:schemeClr val="accent2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fr-CI" sz="1600" i="1" dirty="0">
                <a:latin typeface="Calibri" pitchFamily="34" charset="0"/>
                <a:cs typeface="Calibri" pitchFamily="34" charset="0"/>
              </a:rPr>
              <a:t>fidèle et qui n’est pas </a:t>
            </a:r>
            <a:r>
              <a:rPr lang="fr-CI" sz="1600" i="1" dirty="0" smtClean="0">
                <a:latin typeface="Calibri" pitchFamily="34" charset="0"/>
                <a:cs typeface="Calibri" pitchFamily="34" charset="0"/>
              </a:rPr>
              <a:t>infecté,</a:t>
            </a:r>
            <a:r>
              <a:rPr lang="fr-CI" sz="1600" b="1" i="1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fr-CI" sz="1600" i="1" dirty="0" smtClean="0">
                <a:latin typeface="Calibri" pitchFamily="34" charset="0"/>
                <a:cs typeface="Calibri" pitchFamily="34" charset="0"/>
              </a:rPr>
              <a:t>rejettent </a:t>
            </a:r>
            <a:r>
              <a:rPr lang="fr-CI" sz="1600" i="1" dirty="0">
                <a:latin typeface="Calibri" pitchFamily="34" charset="0"/>
                <a:cs typeface="Calibri" pitchFamily="34" charset="0"/>
              </a:rPr>
              <a:t>les idées locales erronées</a:t>
            </a:r>
            <a:r>
              <a:rPr lang="fr-CI" sz="1600" b="1" i="1" dirty="0">
                <a:latin typeface="Calibri" pitchFamily="34" charset="0"/>
                <a:cs typeface="Calibri" pitchFamily="34" charset="0"/>
              </a:rPr>
              <a:t> </a:t>
            </a:r>
            <a:r>
              <a:rPr lang="fr-CI" sz="1600" i="1" dirty="0">
                <a:latin typeface="Calibri" pitchFamily="34" charset="0"/>
                <a:cs typeface="Calibri" pitchFamily="34" charset="0"/>
              </a:rPr>
              <a:t>(transmission par les moustiques et par des moyens </a:t>
            </a:r>
            <a:r>
              <a:rPr lang="fr-CI" sz="1600" i="1" dirty="0" smtClean="0">
                <a:latin typeface="Calibri" pitchFamily="34" charset="0"/>
                <a:cs typeface="Calibri" pitchFamily="34" charset="0"/>
              </a:rPr>
              <a:t>surnaturels), et savent </a:t>
            </a:r>
            <a:r>
              <a:rPr lang="fr-CI" sz="1600" i="1" dirty="0">
                <a:latin typeface="Calibri" pitchFamily="34" charset="0"/>
                <a:cs typeface="Calibri" pitchFamily="34" charset="0"/>
              </a:rPr>
              <a:t>qu’une personne paraissant en bonne santé peut avoir le virus du sida</a:t>
            </a:r>
            <a:r>
              <a:rPr lang="fr-CI" sz="1600" i="1" dirty="0" smtClean="0">
                <a:latin typeface="Calibri" pitchFamily="34" charset="0"/>
                <a:cs typeface="Calibri" pitchFamily="34" charset="0"/>
              </a:rPr>
              <a:t>.</a:t>
            </a:r>
            <a:endParaRPr lang="en-US" sz="1600" i="1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0" y="936770"/>
            <a:ext cx="844808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>
              <a:defRPr/>
            </a:pPr>
            <a:r>
              <a:rPr lang="fr-FR" sz="1800" i="1" dirty="0" smtClean="0">
                <a:latin typeface="Calibri" pitchFamily="34" charset="0"/>
                <a:cs typeface="Calibri" pitchFamily="34" charset="0"/>
              </a:rPr>
              <a:t>Pourcentage de femmes et d’hommes de 15-24 ans avec une connaissance approfondie*</a:t>
            </a:r>
            <a:endParaRPr lang="fr-FR" sz="1800" i="1" dirty="0"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152400" y="1905000"/>
            <a:ext cx="4419600" cy="203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223838" indent="-223838" eaLnBrk="0" hangingPunct="0">
              <a:spcAft>
                <a:spcPts val="1200"/>
              </a:spcAft>
              <a:buClr>
                <a:schemeClr val="tx2"/>
              </a:buClr>
              <a:buSzPct val="95000"/>
              <a:buFont typeface="Arial" pitchFamily="34" charset="0"/>
              <a:buChar char="•"/>
              <a:defRPr/>
            </a:pPr>
            <a:r>
              <a:rPr lang="fr-FR" b="1" dirty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Connaissance du VIH/sida</a:t>
            </a:r>
          </a:p>
          <a:p>
            <a:pPr marL="223838" indent="-223838" eaLnBrk="0" hangingPunct="0">
              <a:spcAft>
                <a:spcPts val="1200"/>
              </a:spcAft>
              <a:buClr>
                <a:schemeClr val="tx1"/>
              </a:buClr>
              <a:buSzPct val="95000"/>
              <a:buFont typeface="Arial" pitchFamily="34" charset="0"/>
              <a:buChar char="•"/>
              <a:defRPr/>
            </a:pPr>
            <a:r>
              <a:rPr lang="fr-FR" dirty="0">
                <a:latin typeface="Calibri" pitchFamily="34" charset="0"/>
                <a:cs typeface="Calibri" pitchFamily="34" charset="0"/>
              </a:rPr>
              <a:t>Attitudes et comportements</a:t>
            </a:r>
          </a:p>
          <a:p>
            <a:pPr marL="223838" indent="-223838" eaLnBrk="0" hangingPunct="0">
              <a:spcAft>
                <a:spcPts val="1200"/>
              </a:spcAft>
              <a:buClr>
                <a:schemeClr val="tx1"/>
              </a:buClr>
              <a:buSzPct val="95000"/>
              <a:buFont typeface="Arial" pitchFamily="34" charset="0"/>
              <a:buChar char="•"/>
              <a:defRPr/>
            </a:pPr>
            <a:r>
              <a:rPr lang="fr-FR" dirty="0">
                <a:latin typeface="Calibri" pitchFamily="34" charset="0"/>
                <a:cs typeface="Calibri" pitchFamily="34" charset="0"/>
              </a:rPr>
              <a:t>Test du VIH</a:t>
            </a:r>
          </a:p>
          <a:p>
            <a:pPr marL="223838" indent="-223838" eaLnBrk="0" hangingPunct="0">
              <a:spcAft>
                <a:spcPts val="1200"/>
              </a:spcAft>
              <a:buClr>
                <a:schemeClr val="tx1"/>
              </a:buClr>
              <a:buSzPct val="95000"/>
              <a:buFont typeface="Arial" pitchFamily="34" charset="0"/>
              <a:buChar char="•"/>
              <a:defRPr/>
            </a:pPr>
            <a:r>
              <a:rPr lang="fr-FR" dirty="0">
                <a:latin typeface="Calibri" pitchFamily="34" charset="0"/>
                <a:cs typeface="Calibri" pitchFamily="34" charset="0"/>
              </a:rPr>
              <a:t>Sida et les jeunes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7"/>
          <p:cNvGraphicFramePr>
            <a:graphicFrameLocks noGrp="1" noChangeAspect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2356823802"/>
              </p:ext>
            </p:extLst>
          </p:nvPr>
        </p:nvGraphicFramePr>
        <p:xfrm>
          <a:off x="743361" y="2133600"/>
          <a:ext cx="7645400" cy="4724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56677" name="Text Box 5"/>
          <p:cNvSpPr txBox="1">
            <a:spLocks noChangeArrowheads="1"/>
          </p:cNvSpPr>
          <p:nvPr/>
        </p:nvSpPr>
        <p:spPr bwMode="auto">
          <a:xfrm>
            <a:off x="-11876" y="-1"/>
            <a:ext cx="9155875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fr-SN" sz="4000" smtClean="0">
                <a:latin typeface="Calibri" pitchFamily="34" charset="0"/>
                <a:cs typeface="Calibri" pitchFamily="34" charset="0"/>
              </a:rPr>
              <a:t>Connaissance d’un endroit où se procurer des condoms</a:t>
            </a:r>
            <a:endParaRPr lang="fr-SN" sz="400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0" y="1423060"/>
            <a:ext cx="9144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0" hangingPunct="0">
              <a:defRPr/>
            </a:pPr>
            <a:r>
              <a:rPr lang="fr-SN" sz="1800" i="1" smtClean="0">
                <a:latin typeface="Calibri" pitchFamily="34" charset="0"/>
                <a:cs typeface="Calibri" pitchFamily="34" charset="0"/>
              </a:rPr>
              <a:t>Pourcentage des jeunes de 15-24 ans qui savent où se procurer des condoms</a:t>
            </a:r>
            <a:endParaRPr lang="fr-SN" sz="1800" i="1"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18722347"/>
              </p:ext>
            </p:extLst>
          </p:nvPr>
        </p:nvGraphicFramePr>
        <p:xfrm>
          <a:off x="557213" y="1833563"/>
          <a:ext cx="7727950" cy="47371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35171" name="Text Box 3"/>
          <p:cNvSpPr txBox="1">
            <a:spLocks noChangeArrowheads="1"/>
          </p:cNvSpPr>
          <p:nvPr/>
        </p:nvSpPr>
        <p:spPr bwMode="auto">
          <a:xfrm>
            <a:off x="-4948" y="0"/>
            <a:ext cx="9148948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fr-SN" sz="4000" smtClean="0">
                <a:latin typeface="Calibri" pitchFamily="34" charset="0"/>
                <a:cs typeface="Calibri" pitchFamily="34" charset="0"/>
              </a:rPr>
              <a:t>Âge auquel les jeunes ont eu leurs premiers rapports sexuels</a:t>
            </a:r>
            <a:endParaRPr lang="fr-SN" sz="400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958" y="1314079"/>
            <a:ext cx="914004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r>
              <a:rPr lang="fr-SN" sz="1800" i="1" smtClean="0">
                <a:latin typeface="Calibri" pitchFamily="34" charset="0"/>
                <a:cs typeface="Calibri" pitchFamily="34" charset="0"/>
              </a:rPr>
              <a:t>Pourcentage des jeunes qui ont eu leurs premiers rapports sexuels</a:t>
            </a:r>
            <a:endParaRPr lang="fr-SN" sz="1800" i="1"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08962982"/>
              </p:ext>
            </p:extLst>
          </p:nvPr>
        </p:nvGraphicFramePr>
        <p:xfrm>
          <a:off x="476250" y="1679575"/>
          <a:ext cx="8504238" cy="47958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37220" name="Text Box 4"/>
          <p:cNvSpPr txBox="1">
            <a:spLocks noChangeArrowheads="1"/>
          </p:cNvSpPr>
          <p:nvPr/>
        </p:nvSpPr>
        <p:spPr bwMode="auto">
          <a:xfrm>
            <a:off x="-44038" y="-18257"/>
            <a:ext cx="9188038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fr-SN" sz="4000" smtClean="0">
                <a:latin typeface="Calibri" pitchFamily="34" charset="0"/>
                <a:cs typeface="Calibri" pitchFamily="34" charset="0"/>
              </a:rPr>
              <a:t>Rapports sexuels et utilisation du condom</a:t>
            </a:r>
            <a:endParaRPr lang="fr-SN" sz="400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37222" name="Text Box 6"/>
          <p:cNvSpPr txBox="1">
            <a:spLocks noChangeArrowheads="1"/>
          </p:cNvSpPr>
          <p:nvPr/>
        </p:nvSpPr>
        <p:spPr bwMode="auto">
          <a:xfrm>
            <a:off x="-55914" y="914400"/>
            <a:ext cx="9123713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fr-SN" sz="1800" i="1" dirty="0" smtClean="0">
                <a:latin typeface="Calibri" pitchFamily="34" charset="0"/>
                <a:cs typeface="Calibri" pitchFamily="34" charset="0"/>
              </a:rPr>
              <a:t>Pourcentage de femmes et d’hommes </a:t>
            </a:r>
            <a:r>
              <a:rPr lang="fr-FR" sz="1800" i="1" dirty="0" smtClean="0">
                <a:latin typeface="Calibri" pitchFamily="34" charset="0"/>
                <a:cs typeface="Calibri" pitchFamily="34" charset="0"/>
              </a:rPr>
              <a:t>célibataires</a:t>
            </a:r>
            <a:r>
              <a:rPr lang="fr-FR" sz="1800" dirty="0" smtClean="0"/>
              <a:t> </a:t>
            </a:r>
            <a:r>
              <a:rPr lang="fr-SN" sz="1800" i="1" dirty="0" smtClean="0">
                <a:latin typeface="Calibri" pitchFamily="34" charset="0"/>
                <a:cs typeface="Calibri" pitchFamily="34" charset="0"/>
              </a:rPr>
              <a:t>de 15-24 ans</a:t>
            </a:r>
            <a:endParaRPr lang="fr-SN" sz="1800" i="1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029200" y="2133600"/>
            <a:ext cx="3810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SN" sz="1800" smtClean="0">
                <a:latin typeface="Calibri" pitchFamily="34" charset="0"/>
                <a:cs typeface="Calibri" pitchFamily="34" charset="0"/>
              </a:rPr>
              <a:t>Parmi ceux ayant eu des rapports sexuels au cours des 12 derniers mois</a:t>
            </a:r>
            <a:endParaRPr lang="fr-SN" sz="1800">
              <a:latin typeface="Calibri" pitchFamily="34" charset="0"/>
              <a:cs typeface="Calibri" pitchFamily="34" charset="0"/>
            </a:endParaRPr>
          </a:p>
        </p:txBody>
      </p:sp>
      <p:cxnSp>
        <p:nvCxnSpPr>
          <p:cNvPr id="5" name="Straight Connector 4"/>
          <p:cNvCxnSpPr/>
          <p:nvPr/>
        </p:nvCxnSpPr>
        <p:spPr bwMode="auto">
          <a:xfrm>
            <a:off x="5181600" y="2779931"/>
            <a:ext cx="3505200" cy="0"/>
          </a:xfrm>
          <a:prstGeom prst="line">
            <a:avLst/>
          </a:prstGeom>
          <a:solidFill>
            <a:schemeClr val="accent1"/>
          </a:solidFill>
          <a:ln w="158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685800"/>
          </a:xfrm>
        </p:spPr>
        <p:txBody>
          <a:bodyPr/>
          <a:lstStyle/>
          <a:p>
            <a:r>
              <a:rPr lang="fr-SN" sz="4000" noProof="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Test du VIH/sida parmi les jeunes</a:t>
            </a:r>
          </a:p>
        </p:txBody>
      </p:sp>
      <p:graphicFrame>
        <p:nvGraphicFramePr>
          <p:cNvPr id="2" name="Object 3"/>
          <p:cNvGraphicFramePr>
            <a:graphicFrameLocks noGrp="1" noChangeAspect="1"/>
          </p:cNvGraphicFramePr>
          <p:nvPr>
            <p:ph type="chart" idx="1"/>
            <p:extLst>
              <p:ext uri="{D42A27DB-BD31-4B8C-83A1-F6EECF244321}">
                <p14:modId xmlns:p14="http://schemas.microsoft.com/office/powerpoint/2010/main" val="76766251"/>
              </p:ext>
            </p:extLst>
          </p:nvPr>
        </p:nvGraphicFramePr>
        <p:xfrm>
          <a:off x="838200" y="1867560"/>
          <a:ext cx="7820025" cy="49657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55652" name="Text Box 4"/>
          <p:cNvSpPr txBox="1">
            <a:spLocks noChangeArrowheads="1"/>
          </p:cNvSpPr>
          <p:nvPr/>
        </p:nvSpPr>
        <p:spPr bwMode="auto">
          <a:xfrm>
            <a:off x="-10886" y="914400"/>
            <a:ext cx="9144000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fr-HT" sz="1800" i="1" dirty="0">
                <a:latin typeface="Calibri" pitchFamily="34" charset="0"/>
                <a:cs typeface="Calibri" pitchFamily="34" charset="0"/>
              </a:rPr>
              <a:t>Parmi les femmes et les hommes de 15 - 24 ans ayant eu des rapports sexuels au cours des 12  mois ayant précédé </a:t>
            </a:r>
            <a:r>
              <a:rPr lang="fr-HT" sz="1800" i="1" dirty="0" smtClean="0">
                <a:latin typeface="Calibri" pitchFamily="34" charset="0"/>
                <a:cs typeface="Calibri" pitchFamily="34" charset="0"/>
              </a:rPr>
              <a:t>l’enquête, </a:t>
            </a:r>
            <a:r>
              <a:rPr lang="fr-HT" sz="1800" i="1" dirty="0">
                <a:latin typeface="Calibri" pitchFamily="34" charset="0"/>
                <a:cs typeface="Calibri" pitchFamily="34" charset="0"/>
              </a:rPr>
              <a:t>pourcentage </a:t>
            </a:r>
            <a:r>
              <a:rPr lang="fr-FR" sz="1800" i="1" dirty="0">
                <a:latin typeface="Calibri" pitchFamily="34" charset="0"/>
                <a:cs typeface="Calibri" pitchFamily="34" charset="0"/>
              </a:rPr>
              <a:t>ayant effectué un test du VIH au cours des 12 derniers mois et ayant reçu le résultat</a:t>
            </a:r>
            <a:endParaRPr lang="fr-HT" sz="1800" i="1" dirty="0"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-11875"/>
            <a:ext cx="9144000" cy="1143000"/>
          </a:xfrm>
        </p:spPr>
        <p:txBody>
          <a:bodyPr/>
          <a:lstStyle/>
          <a:p>
            <a:r>
              <a:rPr lang="fr-SN" sz="4000" noProof="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Principaux résultats</a:t>
            </a:r>
          </a:p>
        </p:txBody>
      </p:sp>
      <p:sp>
        <p:nvSpPr>
          <p:cNvPr id="28675" name="Rectangle 3"/>
          <p:cNvSpPr>
            <a:spLocks noGrp="1" noChangeArrowheads="1"/>
          </p:cNvSpPr>
          <p:nvPr>
            <p:ph idx="1"/>
          </p:nvPr>
        </p:nvSpPr>
        <p:spPr>
          <a:xfrm>
            <a:off x="381000" y="1219200"/>
            <a:ext cx="8534400" cy="5181600"/>
          </a:xfrm>
        </p:spPr>
        <p:txBody>
          <a:bodyPr/>
          <a:lstStyle/>
          <a:p>
            <a:pPr>
              <a:lnSpc>
                <a:spcPct val="80000"/>
              </a:lnSpc>
              <a:buClr>
                <a:schemeClr val="tx1"/>
              </a:buClr>
              <a:buSzPct val="90000"/>
            </a:pPr>
            <a:r>
              <a:rPr lang="fr-SN" sz="2800" b="1" noProof="0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68 %</a:t>
            </a:r>
            <a:r>
              <a:rPr lang="fr-SN" sz="2800" noProof="0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fr-SN" sz="2800" noProof="0" dirty="0" smtClean="0">
                <a:latin typeface="Calibri" pitchFamily="34" charset="0"/>
                <a:cs typeface="Calibri" pitchFamily="34" charset="0"/>
              </a:rPr>
              <a:t>des femmes et </a:t>
            </a:r>
            <a:r>
              <a:rPr lang="fr-SN" sz="2800" b="1" noProof="0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75 %</a:t>
            </a:r>
            <a:r>
              <a:rPr lang="fr-SN" sz="2800" noProof="0" dirty="0" smtClean="0">
                <a:latin typeface="Calibri" pitchFamily="34" charset="0"/>
                <a:cs typeface="Calibri" pitchFamily="34" charset="0"/>
              </a:rPr>
              <a:t> des hommes savent que l’on peut réduire les risques de contracter le VIH en </a:t>
            </a:r>
            <a:r>
              <a:rPr lang="fr-SN" sz="2800" b="1" noProof="0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utilisant des condoms </a:t>
            </a:r>
            <a:r>
              <a:rPr lang="fr-SN" sz="2800" noProof="0" dirty="0" smtClean="0">
                <a:latin typeface="Calibri" pitchFamily="34" charset="0"/>
                <a:cs typeface="Calibri" pitchFamily="34" charset="0"/>
              </a:rPr>
              <a:t>et en </a:t>
            </a:r>
            <a:r>
              <a:rPr lang="fr-SN" sz="2800" b="1" noProof="0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limitant les rapports sexuels à un seul partenaire</a:t>
            </a:r>
            <a:r>
              <a:rPr lang="fr-SN" sz="2800" noProof="0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fr-SN" sz="2800" noProof="0" dirty="0" smtClean="0">
                <a:latin typeface="Calibri" pitchFamily="34" charset="0"/>
                <a:cs typeface="Calibri" pitchFamily="34" charset="0"/>
              </a:rPr>
              <a:t>fidèle et non infecté</a:t>
            </a:r>
          </a:p>
          <a:p>
            <a:pPr>
              <a:lnSpc>
                <a:spcPct val="80000"/>
              </a:lnSpc>
              <a:buClr>
                <a:schemeClr val="tx1"/>
              </a:buClr>
              <a:buSzPct val="90000"/>
            </a:pPr>
            <a:r>
              <a:rPr lang="fr-SN" sz="2800" b="1" noProof="0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6 % </a:t>
            </a:r>
            <a:r>
              <a:rPr lang="fr-SN" sz="2800" noProof="0" dirty="0" smtClean="0">
                <a:latin typeface="Calibri" pitchFamily="34" charset="0"/>
                <a:cs typeface="Calibri" pitchFamily="34" charset="0"/>
              </a:rPr>
              <a:t>des femmes et </a:t>
            </a:r>
            <a:r>
              <a:rPr lang="fr-SN" sz="2800" b="1" noProof="0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29 % </a:t>
            </a:r>
            <a:r>
              <a:rPr lang="fr-SN" sz="2800" noProof="0" dirty="0" smtClean="0">
                <a:latin typeface="Calibri" pitchFamily="34" charset="0"/>
                <a:cs typeface="Calibri" pitchFamily="34" charset="0"/>
              </a:rPr>
              <a:t>des hommes ont eu, au moins, deux partenaires sexuels au cours des 12 derniers mois. </a:t>
            </a:r>
          </a:p>
          <a:p>
            <a:pPr>
              <a:lnSpc>
                <a:spcPct val="80000"/>
              </a:lnSpc>
              <a:buClr>
                <a:schemeClr val="tx1"/>
              </a:buClr>
              <a:buSzPct val="90000"/>
            </a:pPr>
            <a:r>
              <a:rPr lang="fr-SN" sz="2800" b="1" noProof="0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46 %</a:t>
            </a:r>
            <a:r>
              <a:rPr lang="fr-SN" sz="2800" noProof="0" dirty="0" smtClean="0">
                <a:latin typeface="Calibri" pitchFamily="34" charset="0"/>
                <a:cs typeface="Calibri" pitchFamily="34" charset="0"/>
              </a:rPr>
              <a:t> des femmes et </a:t>
            </a:r>
            <a:r>
              <a:rPr lang="fr-SN" sz="2800" b="1" noProof="0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58 %</a:t>
            </a:r>
            <a:r>
              <a:rPr lang="fr-SN" sz="2800" b="1" noProof="0" dirty="0" smtClean="0">
                <a:solidFill>
                  <a:schemeClr val="accent1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fr-SN" sz="2800" noProof="0" dirty="0" smtClean="0">
                <a:latin typeface="Calibri" pitchFamily="34" charset="0"/>
                <a:cs typeface="Calibri" pitchFamily="34" charset="0"/>
              </a:rPr>
              <a:t>des hommes </a:t>
            </a:r>
            <a:r>
              <a:rPr lang="fr-SN" sz="2800" b="1" noProof="0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n’ont jamais effectué de test de détection du VIH</a:t>
            </a:r>
          </a:p>
          <a:p>
            <a:pPr>
              <a:lnSpc>
                <a:spcPct val="80000"/>
              </a:lnSpc>
              <a:buClr>
                <a:schemeClr val="tx1"/>
              </a:buClr>
              <a:buSzPct val="90000"/>
            </a:pPr>
            <a:r>
              <a:rPr lang="fr-SN" sz="2800" b="1" noProof="0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29 %</a:t>
            </a:r>
            <a:r>
              <a:rPr lang="fr-SN" sz="2800" noProof="0" dirty="0" smtClean="0">
                <a:solidFill>
                  <a:schemeClr val="accent1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fr-SN" sz="2800" noProof="0" dirty="0" smtClean="0">
                <a:latin typeface="Calibri" pitchFamily="34" charset="0"/>
                <a:cs typeface="Calibri" pitchFamily="34" charset="0"/>
              </a:rPr>
              <a:t>des femmes </a:t>
            </a:r>
            <a:r>
              <a:rPr lang="fr-SN" sz="2800" noProof="0" smtClean="0">
                <a:latin typeface="Calibri" pitchFamily="34" charset="0"/>
                <a:cs typeface="Calibri" pitchFamily="34" charset="0"/>
              </a:rPr>
              <a:t>et </a:t>
            </a:r>
            <a:r>
              <a:rPr lang="fr-SN" sz="2800" b="1" noProof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34 </a:t>
            </a:r>
            <a:r>
              <a:rPr lang="fr-SN" sz="2800" b="1" noProof="0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%</a:t>
            </a:r>
            <a:r>
              <a:rPr lang="fr-SN" sz="2800" noProof="0" dirty="0" smtClean="0">
                <a:solidFill>
                  <a:schemeClr val="accent1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fr-SN" sz="2800" noProof="0" dirty="0" smtClean="0">
                <a:latin typeface="Calibri" pitchFamily="34" charset="0"/>
                <a:cs typeface="Calibri" pitchFamily="34" charset="0"/>
              </a:rPr>
              <a:t>des hommes âgés de 15-24 ans ont </a:t>
            </a:r>
            <a:r>
              <a:rPr lang="fr-SN" sz="2800" b="1" noProof="0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une connaissance « approfondie » du sida</a:t>
            </a:r>
          </a:p>
          <a:p>
            <a:pPr>
              <a:lnSpc>
                <a:spcPct val="80000"/>
              </a:lnSpc>
              <a:buClr>
                <a:schemeClr val="tx1"/>
              </a:buClr>
              <a:buSzPct val="90000"/>
            </a:pPr>
            <a:endParaRPr lang="fr-SN" sz="2800" noProof="0" dirty="0" smtClean="0"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/>
          <a:lstStyle/>
          <a:p>
            <a:r>
              <a:rPr lang="fr-SN" sz="4000" noProof="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Connaissance du VIH/sida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idx="1"/>
          </p:nvPr>
        </p:nvSpPr>
        <p:spPr>
          <a:xfrm>
            <a:off x="533400" y="2286000"/>
            <a:ext cx="7924800" cy="3505200"/>
          </a:xfrm>
        </p:spPr>
        <p:txBody>
          <a:bodyPr/>
          <a:lstStyle/>
          <a:p>
            <a:pPr marL="0" indent="0" algn="ctr">
              <a:buFontTx/>
              <a:buNone/>
            </a:pPr>
            <a:r>
              <a:rPr lang="fr-SN" b="1" noProof="0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96 %</a:t>
            </a:r>
            <a:r>
              <a:rPr lang="fr-SN" noProof="0" dirty="0" smtClean="0">
                <a:latin typeface="Calibri" pitchFamily="34" charset="0"/>
                <a:cs typeface="Calibri" pitchFamily="34" charset="0"/>
              </a:rPr>
              <a:t> des femmes et </a:t>
            </a:r>
            <a:r>
              <a:rPr lang="fr-SN" b="1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98 </a:t>
            </a:r>
            <a:r>
              <a:rPr lang="fr-SN" b="1" dirty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% </a:t>
            </a:r>
            <a:r>
              <a:rPr lang="fr-SN" noProof="0" dirty="0" smtClean="0">
                <a:latin typeface="Calibri" pitchFamily="34" charset="0"/>
                <a:cs typeface="Calibri" pitchFamily="34" charset="0"/>
              </a:rPr>
              <a:t>des hommes de 15-49 ans ont entendu parler du sida</a:t>
            </a:r>
            <a:r>
              <a:rPr lang="fr-SN" dirty="0">
                <a:latin typeface="Calibri" pitchFamily="34" charset="0"/>
                <a:cs typeface="Calibri" pitchFamily="34" charset="0"/>
              </a:rPr>
              <a:t>.</a:t>
            </a:r>
            <a:endParaRPr lang="fr-SN" noProof="0" dirty="0" smtClean="0"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-13855"/>
            <a:ext cx="9144000" cy="114300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fr-SN" sz="4000" noProof="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Connaissance des moyens d’éviter le sida</a:t>
            </a:r>
          </a:p>
        </p:txBody>
      </p:sp>
      <p:graphicFrame>
        <p:nvGraphicFramePr>
          <p:cNvPr id="2" name="Object 3"/>
          <p:cNvGraphicFramePr>
            <a:graphicFrameLocks noGrp="1" noChangeAspect="1"/>
          </p:cNvGraphicFramePr>
          <p:nvPr>
            <p:ph type="chart" idx="1"/>
            <p:extLst>
              <p:ext uri="{D42A27DB-BD31-4B8C-83A1-F6EECF244321}">
                <p14:modId xmlns:p14="http://schemas.microsoft.com/office/powerpoint/2010/main" val="2011505964"/>
              </p:ext>
            </p:extLst>
          </p:nvPr>
        </p:nvGraphicFramePr>
        <p:xfrm>
          <a:off x="165100" y="1392198"/>
          <a:ext cx="8496300" cy="541500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9461" name="Text Box 5"/>
          <p:cNvSpPr txBox="1">
            <a:spLocks noChangeArrowheads="1"/>
          </p:cNvSpPr>
          <p:nvPr/>
        </p:nvSpPr>
        <p:spPr bwMode="auto">
          <a:xfrm>
            <a:off x="-15834" y="1022866"/>
            <a:ext cx="9159834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r>
              <a:rPr lang="fr-FR" sz="1800" i="1" dirty="0">
                <a:latin typeface="Calibri" pitchFamily="34" charset="0"/>
                <a:cs typeface="Calibri" pitchFamily="34" charset="0"/>
              </a:rPr>
              <a:t>Pourcentage de femmes et d’hommes </a:t>
            </a:r>
            <a:r>
              <a:rPr lang="fr-FR" sz="1800" i="1" dirty="0" smtClean="0">
                <a:latin typeface="Calibri" pitchFamily="34" charset="0"/>
                <a:cs typeface="Calibri" pitchFamily="34" charset="0"/>
              </a:rPr>
              <a:t>de 15-49 </a:t>
            </a:r>
            <a:r>
              <a:rPr lang="fr-FR" sz="1800" i="1" dirty="0">
                <a:latin typeface="Calibri" pitchFamily="34" charset="0"/>
                <a:cs typeface="Calibri" pitchFamily="34" charset="0"/>
              </a:rPr>
              <a:t>ans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>
          <a:xfrm>
            <a:off x="-27710" y="0"/>
            <a:ext cx="9171709" cy="1143000"/>
          </a:xfrm>
        </p:spPr>
        <p:txBody>
          <a:bodyPr/>
          <a:lstStyle/>
          <a:p>
            <a:r>
              <a:rPr lang="fr-SN" sz="4000" noProof="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Connaissance des moyens de prévention </a:t>
            </a:r>
            <a:br>
              <a:rPr lang="fr-SN" sz="4000" noProof="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</a:br>
            <a:r>
              <a:rPr lang="fr-SN" sz="4000" noProof="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par niveau d’instruction</a:t>
            </a:r>
          </a:p>
        </p:txBody>
      </p:sp>
      <p:graphicFrame>
        <p:nvGraphicFramePr>
          <p:cNvPr id="2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9271023"/>
              </p:ext>
            </p:extLst>
          </p:nvPr>
        </p:nvGraphicFramePr>
        <p:xfrm>
          <a:off x="533400" y="2133601"/>
          <a:ext cx="8126413" cy="464819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0" y="1371600"/>
            <a:ext cx="9144000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r>
              <a:rPr lang="fr-FR" sz="1800" i="1" dirty="0">
                <a:latin typeface="Calibri" pitchFamily="34" charset="0"/>
                <a:cs typeface="Calibri" pitchFamily="34" charset="0"/>
              </a:rPr>
              <a:t>Pourcentage de femmes et d’hommes de 15-49 ans qui savent que l’on peut réduire le risque de contracter le VIH en utilisant des condoms et en limitant les rapports sexuels à un seul partenaire fidèle et non infecté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Rectangle 2"/>
          <p:cNvSpPr>
            <a:spLocks noGrp="1" noChangeArrowheads="1"/>
          </p:cNvSpPr>
          <p:nvPr>
            <p:ph type="title"/>
          </p:nvPr>
        </p:nvSpPr>
        <p:spPr>
          <a:xfrm>
            <a:off x="-18804" y="0"/>
            <a:ext cx="9162803" cy="83820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fr-SN" sz="4000" noProof="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Rejet des idées erronées</a:t>
            </a:r>
          </a:p>
        </p:txBody>
      </p:sp>
      <p:graphicFrame>
        <p:nvGraphicFramePr>
          <p:cNvPr id="2" name="Object 3"/>
          <p:cNvGraphicFramePr>
            <a:graphicFrameLocks noGrp="1" noChangeAspect="1"/>
          </p:cNvGraphicFramePr>
          <p:nvPr>
            <p:ph idx="1"/>
            <p:extLst>
              <p:ext uri="{D42A27DB-BD31-4B8C-83A1-F6EECF244321}">
                <p14:modId xmlns:p14="http://schemas.microsoft.com/office/powerpoint/2010/main" val="834670786"/>
              </p:ext>
            </p:extLst>
          </p:nvPr>
        </p:nvGraphicFramePr>
        <p:xfrm>
          <a:off x="511175" y="1524000"/>
          <a:ext cx="8120063" cy="533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1684" name="Text Box 4"/>
          <p:cNvSpPr txBox="1">
            <a:spLocks noChangeArrowheads="1"/>
          </p:cNvSpPr>
          <p:nvPr/>
        </p:nvSpPr>
        <p:spPr bwMode="auto">
          <a:xfrm>
            <a:off x="0" y="939531"/>
            <a:ext cx="657333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>
              <a:defRPr/>
            </a:pPr>
            <a:r>
              <a:rPr lang="fr-FR" sz="1800" i="1" dirty="0">
                <a:latin typeface="Calibri" pitchFamily="34" charset="0"/>
                <a:cs typeface="Calibri" pitchFamily="34" charset="0"/>
              </a:rPr>
              <a:t>Pourcentage </a:t>
            </a:r>
            <a:r>
              <a:rPr lang="fr-FR" sz="1800" i="1" dirty="0" smtClean="0">
                <a:latin typeface="Calibri" pitchFamily="34" charset="0"/>
                <a:cs typeface="Calibri" pitchFamily="34" charset="0"/>
              </a:rPr>
              <a:t>de femmes et d’hommes de 15-49 ans qui </a:t>
            </a:r>
            <a:r>
              <a:rPr lang="fr-FR" sz="1800" i="1" dirty="0">
                <a:latin typeface="Calibri" pitchFamily="34" charset="0"/>
                <a:cs typeface="Calibri" pitchFamily="34" charset="0"/>
              </a:rPr>
              <a:t>savent que :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Rectangle 3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524000"/>
          </a:xfrm>
        </p:spPr>
        <p:txBody>
          <a:bodyPr/>
          <a:lstStyle/>
          <a:p>
            <a:r>
              <a:rPr lang="fr-SN" sz="4000" noProof="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  Connaissance « approfondie » </a:t>
            </a:r>
            <a:br>
              <a:rPr lang="fr-SN" sz="4000" noProof="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</a:br>
            <a:r>
              <a:rPr lang="fr-SN" sz="4000" noProof="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du sida…</a:t>
            </a:r>
          </a:p>
        </p:txBody>
      </p:sp>
      <p:sp>
        <p:nvSpPr>
          <p:cNvPr id="12290" name="Rectangle 2"/>
          <p:cNvSpPr>
            <a:spLocks noGrp="1" noChangeArrowheads="1"/>
          </p:cNvSpPr>
          <p:nvPr>
            <p:ph idx="1"/>
          </p:nvPr>
        </p:nvSpPr>
        <p:spPr>
          <a:xfrm>
            <a:off x="457200" y="1600200"/>
            <a:ext cx="8229600" cy="480060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fr-SN" sz="2800" noProof="0" dirty="0" smtClean="0">
                <a:latin typeface="Calibri" pitchFamily="34" charset="0"/>
                <a:cs typeface="Calibri" pitchFamily="34" charset="0"/>
              </a:rPr>
              <a:t>Sont considérés comme ayant une « connaissance complète », les femmes et les hommes qui </a:t>
            </a:r>
          </a:p>
          <a:p>
            <a:pPr>
              <a:lnSpc>
                <a:spcPct val="80000"/>
              </a:lnSpc>
            </a:pPr>
            <a:r>
              <a:rPr lang="fr-SN" sz="2800" b="1" noProof="0" dirty="0" smtClean="0">
                <a:latin typeface="Calibri" pitchFamily="34" charset="0"/>
                <a:cs typeface="Calibri" pitchFamily="34" charset="0"/>
              </a:rPr>
              <a:t>déclarent qu’on peut réduire</a:t>
            </a:r>
            <a:r>
              <a:rPr lang="fr-SN" sz="2800" noProof="0" dirty="0" smtClean="0">
                <a:latin typeface="Calibri" pitchFamily="34" charset="0"/>
                <a:cs typeface="Calibri" pitchFamily="34" charset="0"/>
              </a:rPr>
              <a:t> le risque de contracter le virus du sida en utilisant des </a:t>
            </a:r>
            <a:r>
              <a:rPr lang="fr-SN" sz="2800" b="1" noProof="0" dirty="0" smtClean="0">
                <a:latin typeface="Calibri" pitchFamily="34" charset="0"/>
                <a:cs typeface="Calibri" pitchFamily="34" charset="0"/>
              </a:rPr>
              <a:t>condoms</a:t>
            </a:r>
            <a:r>
              <a:rPr lang="fr-SN" sz="2800" noProof="0" dirty="0" smtClean="0">
                <a:latin typeface="Calibri" pitchFamily="34" charset="0"/>
                <a:cs typeface="Calibri" pitchFamily="34" charset="0"/>
              </a:rPr>
              <a:t> et en limitant les rapports sexuels à </a:t>
            </a:r>
            <a:r>
              <a:rPr lang="fr-SN" sz="2800" b="1" noProof="0" dirty="0" smtClean="0">
                <a:latin typeface="Calibri" pitchFamily="34" charset="0"/>
                <a:cs typeface="Calibri" pitchFamily="34" charset="0"/>
              </a:rPr>
              <a:t>un seul partenaire </a:t>
            </a:r>
            <a:r>
              <a:rPr lang="fr-SN" sz="2800" noProof="0" dirty="0" smtClean="0">
                <a:latin typeface="Calibri" pitchFamily="34" charset="0"/>
                <a:cs typeface="Calibri" pitchFamily="34" charset="0"/>
              </a:rPr>
              <a:t>fidèle et qui n’est pas infecté</a:t>
            </a:r>
          </a:p>
          <a:p>
            <a:pPr>
              <a:lnSpc>
                <a:spcPct val="80000"/>
              </a:lnSpc>
            </a:pPr>
            <a:r>
              <a:rPr lang="fr-SN" sz="2800" b="1" noProof="0" dirty="0" smtClean="0">
                <a:latin typeface="Calibri" pitchFamily="34" charset="0"/>
                <a:cs typeface="Calibri" pitchFamily="34" charset="0"/>
              </a:rPr>
              <a:t>Rejettent les idées locales erronées </a:t>
            </a:r>
            <a:r>
              <a:rPr lang="fr-SN" sz="2800" noProof="0" dirty="0" smtClean="0">
                <a:latin typeface="Calibri" pitchFamily="34" charset="0"/>
                <a:cs typeface="Calibri" pitchFamily="34" charset="0"/>
              </a:rPr>
              <a:t>les plus courantes à propos de la transmission du sida (transmission par les moustiques et par des moyens surnaturels)</a:t>
            </a:r>
          </a:p>
          <a:p>
            <a:pPr>
              <a:lnSpc>
                <a:spcPct val="80000"/>
              </a:lnSpc>
            </a:pPr>
            <a:r>
              <a:rPr lang="fr-SN" sz="2800" noProof="0" dirty="0" smtClean="0">
                <a:latin typeface="Calibri" pitchFamily="34" charset="0"/>
                <a:cs typeface="Calibri" pitchFamily="34" charset="0"/>
              </a:rPr>
              <a:t>Savent qu’une personne paraissant </a:t>
            </a:r>
            <a:r>
              <a:rPr lang="fr-SN" sz="2800" b="1" noProof="0" dirty="0" smtClean="0">
                <a:latin typeface="Calibri" pitchFamily="34" charset="0"/>
                <a:cs typeface="Calibri" pitchFamily="34" charset="0"/>
              </a:rPr>
              <a:t>en bonne santé peut avoir le virus</a:t>
            </a:r>
            <a:r>
              <a:rPr lang="fr-SN" sz="2800" noProof="0" dirty="0" smtClean="0">
                <a:latin typeface="Calibri" pitchFamily="34" charset="0"/>
                <a:cs typeface="Calibri" pitchFamily="34" charset="0"/>
              </a:rPr>
              <a:t> du sida</a:t>
            </a:r>
          </a:p>
          <a:p>
            <a:pPr>
              <a:lnSpc>
                <a:spcPct val="80000"/>
              </a:lnSpc>
            </a:pPr>
            <a:endParaRPr lang="fr-SN" sz="2800" noProof="0" dirty="0" smtClean="0"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32747258"/>
              </p:ext>
            </p:extLst>
          </p:nvPr>
        </p:nvGraphicFramePr>
        <p:xfrm>
          <a:off x="147617" y="1371600"/>
          <a:ext cx="9004300" cy="50609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075" name="Rectangle 3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76200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fr-SN" sz="4000" noProof="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Connaissance approfondie</a:t>
            </a:r>
          </a:p>
        </p:txBody>
      </p:sp>
      <p:sp>
        <p:nvSpPr>
          <p:cNvPr id="73732" name="Text Box 4"/>
          <p:cNvSpPr txBox="1">
            <a:spLocks noChangeArrowheads="1"/>
          </p:cNvSpPr>
          <p:nvPr/>
        </p:nvSpPr>
        <p:spPr bwMode="auto">
          <a:xfrm>
            <a:off x="0" y="936770"/>
            <a:ext cx="495655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>
              <a:defRPr/>
            </a:pPr>
            <a:r>
              <a:rPr lang="fr-FR" sz="1800" i="1" dirty="0" smtClean="0">
                <a:latin typeface="Calibri" pitchFamily="34" charset="0"/>
                <a:cs typeface="Calibri" pitchFamily="34" charset="0"/>
              </a:rPr>
              <a:t>Pourcentage de femmes et d’hommes de 15-49 ans</a:t>
            </a:r>
            <a:endParaRPr lang="fr-FR" sz="1800" i="1" dirty="0"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8991600" cy="121920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fr-SN" sz="40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Connaissance de la prévention de la transmission du VIH de la mère à l’enfant</a:t>
            </a:r>
          </a:p>
        </p:txBody>
      </p:sp>
      <p:graphicFrame>
        <p:nvGraphicFramePr>
          <p:cNvPr id="2" name="Object 3"/>
          <p:cNvGraphicFramePr>
            <a:graphicFrameLocks noGrp="1" noChangeAspect="1"/>
          </p:cNvGraphicFramePr>
          <p:nvPr>
            <p:ph type="chart" idx="1"/>
            <p:extLst>
              <p:ext uri="{D42A27DB-BD31-4B8C-83A1-F6EECF244321}">
                <p14:modId xmlns:p14="http://schemas.microsoft.com/office/powerpoint/2010/main" val="2490613194"/>
              </p:ext>
            </p:extLst>
          </p:nvPr>
        </p:nvGraphicFramePr>
        <p:xfrm>
          <a:off x="627063" y="1898650"/>
          <a:ext cx="7889875" cy="49593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7652" name="Text Box 4"/>
          <p:cNvSpPr txBox="1">
            <a:spLocks noChangeArrowheads="1"/>
          </p:cNvSpPr>
          <p:nvPr/>
        </p:nvSpPr>
        <p:spPr bwMode="auto">
          <a:xfrm>
            <a:off x="-29688" y="1219200"/>
            <a:ext cx="917368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  <a:defRPr/>
            </a:pPr>
            <a:r>
              <a:rPr lang="fr-SN" sz="1800" i="1" smtClean="0">
                <a:latin typeface="Calibri" pitchFamily="34" charset="0"/>
                <a:cs typeface="Calibri" pitchFamily="34" charset="0"/>
              </a:rPr>
              <a:t>Pourcentage de femmes et d’hommes de 15-49 ans qui savent que…</a:t>
            </a:r>
            <a:endParaRPr lang="fr-SN" sz="1800" i="1"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regular slide">
  <a:themeElements>
    <a:clrScheme name="EDSC-MICS">
      <a:dk1>
        <a:srgbClr val="000000"/>
      </a:dk1>
      <a:lt1>
        <a:srgbClr val="FFFFFF"/>
      </a:lt1>
      <a:dk2>
        <a:srgbClr val="007A5E"/>
      </a:dk2>
      <a:lt2>
        <a:srgbClr val="FBD018"/>
      </a:lt2>
      <a:accent1>
        <a:srgbClr val="CF2028"/>
      </a:accent1>
      <a:accent2>
        <a:srgbClr val="FFC000"/>
      </a:accent2>
      <a:accent3>
        <a:srgbClr val="561067"/>
      </a:accent3>
      <a:accent4>
        <a:srgbClr val="75A98C"/>
      </a:accent4>
      <a:accent5>
        <a:srgbClr val="00820B"/>
      </a:accent5>
      <a:accent6>
        <a:srgbClr val="FEE497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regular slid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regular slid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regular slid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regular slid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regular slid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regular slid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regular slid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EDSC-MICS">
      <a:dk1>
        <a:srgbClr val="000000"/>
      </a:dk1>
      <a:lt1>
        <a:srgbClr val="FFFFFF"/>
      </a:lt1>
      <a:dk2>
        <a:srgbClr val="007A5E"/>
      </a:dk2>
      <a:lt2>
        <a:srgbClr val="FBD018"/>
      </a:lt2>
      <a:accent1>
        <a:srgbClr val="CF2028"/>
      </a:accent1>
      <a:accent2>
        <a:srgbClr val="FFC000"/>
      </a:accent2>
      <a:accent3>
        <a:srgbClr val="561067"/>
      </a:accent3>
      <a:accent4>
        <a:srgbClr val="75A98C"/>
      </a:accent4>
      <a:accent5>
        <a:srgbClr val="00820B"/>
      </a:accent5>
      <a:accent6>
        <a:srgbClr val="FEE497"/>
      </a:accent6>
      <a:hlink>
        <a:srgbClr val="0000FF"/>
      </a:hlink>
      <a:folHlink>
        <a:srgbClr val="800080"/>
      </a:folHlink>
    </a:clrScheme>
    <a:fontScheme name="Custom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Custom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3302</TotalTime>
  <Words>687</Words>
  <Application>Microsoft Office PowerPoint</Application>
  <PresentationFormat>On-screen Show (4:3)</PresentationFormat>
  <Paragraphs>76</Paragraphs>
  <Slides>24</Slides>
  <Notes>21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24</vt:i4>
      </vt:variant>
    </vt:vector>
  </HeadingPairs>
  <TitlesOfParts>
    <vt:vector size="26" baseType="lpstr">
      <vt:lpstr>regular slide</vt:lpstr>
      <vt:lpstr>Custom Design</vt:lpstr>
      <vt:lpstr>PowerPoint Presentation</vt:lpstr>
      <vt:lpstr>PowerPoint Presentation</vt:lpstr>
      <vt:lpstr>Connaissance du VIH/sida</vt:lpstr>
      <vt:lpstr>Connaissance des moyens d’éviter le sida</vt:lpstr>
      <vt:lpstr>Connaissance des moyens de prévention  par niveau d’instruction</vt:lpstr>
      <vt:lpstr>Rejet des idées erronées</vt:lpstr>
      <vt:lpstr>  Connaissance « approfondie »  du sida…</vt:lpstr>
      <vt:lpstr>Connaissance approfondie</vt:lpstr>
      <vt:lpstr>Connaissance de la prévention de la transmission du VIH de la mère à l’enfant</vt:lpstr>
      <vt:lpstr>PowerPoint Presentation</vt:lpstr>
      <vt:lpstr>Attitudes de tolérance</vt:lpstr>
      <vt:lpstr>Partenaires sexuels multiples</vt:lpstr>
      <vt:lpstr>PowerPoint Presentation</vt:lpstr>
      <vt:lpstr>Test du VIH/sida</vt:lpstr>
      <vt:lpstr>Test du VIH/sida</vt:lpstr>
      <vt:lpstr>Tests du VIH au cours des 12 derniers mois </vt:lpstr>
      <vt:lpstr>Tendances des tests du VIH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Test du VIH/sida parmi les jeunes</vt:lpstr>
      <vt:lpstr>Principaux résultats</vt:lpstr>
    </vt:vector>
  </TitlesOfParts>
  <Company>Macro International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 Slide Title</dc:title>
  <dc:creator>Noah M. Bartlett</dc:creator>
  <cp:lastModifiedBy>ICFI</cp:lastModifiedBy>
  <cp:revision>258</cp:revision>
  <dcterms:created xsi:type="dcterms:W3CDTF">2001-09-27T19:12:32Z</dcterms:created>
  <dcterms:modified xsi:type="dcterms:W3CDTF">2012-11-28T15:14:55Z</dcterms:modified>
</cp:coreProperties>
</file>