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16"/>
  </p:notesMasterIdLst>
  <p:handoutMasterIdLst>
    <p:handoutMasterId r:id="rId17"/>
  </p:handoutMasterIdLst>
  <p:sldIdLst>
    <p:sldId id="316" r:id="rId3"/>
    <p:sldId id="302" r:id="rId4"/>
    <p:sldId id="303" r:id="rId5"/>
    <p:sldId id="320" r:id="rId6"/>
    <p:sldId id="317" r:id="rId7"/>
    <p:sldId id="321" r:id="rId8"/>
    <p:sldId id="318" r:id="rId9"/>
    <p:sldId id="322" r:id="rId10"/>
    <p:sldId id="319" r:id="rId11"/>
    <p:sldId id="305" r:id="rId12"/>
    <p:sldId id="314" r:id="rId13"/>
    <p:sldId id="323" r:id="rId14"/>
    <p:sldId id="296" r:id="rId15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33CC"/>
    <a:srgbClr val="660066"/>
    <a:srgbClr val="CC9900"/>
    <a:srgbClr val="66CCFF"/>
    <a:srgbClr val="DDDDDD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92185" autoAdjust="0"/>
  </p:normalViewPr>
  <p:slideViewPr>
    <p:cSldViewPr>
      <p:cViewPr>
        <p:scale>
          <a:sx n="70" d="100"/>
          <a:sy n="70" d="100"/>
        </p:scale>
        <p:origin x="-894" y="-7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6649984429912359"/>
          <c:y val="2.3255813953488372E-2"/>
          <c:w val="0.26655934427688066"/>
          <c:h val="0.9488372093023256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Handicap modéré/ Déficience partielle ou légère</c:v>
                </c:pt>
              </c:strCache>
            </c:strRef>
          </c:tx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800" b="1" i="0" u="none" strike="noStrike" baseline="0" smtClean="0">
                        <a:solidFill>
                          <a:schemeClr val="bg1"/>
                        </a:solidFill>
                        <a:effectLst/>
                      </a:rPr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z="1800" b="1" i="0" u="none" strike="noStrike" baseline="0" smtClean="0">
                        <a:solidFill>
                          <a:schemeClr val="bg1"/>
                        </a:solidFill>
                        <a:effectLst/>
                      </a:rPr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z="1800" b="1" i="0" u="none" strike="noStrike" baseline="0" smtClean="0">
                        <a:solidFill>
                          <a:schemeClr val="bg1"/>
                        </a:solidFill>
                        <a:effectLst/>
                      </a:rPr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z="1800" b="1" i="0" u="none" strike="noStrike" baseline="0" smtClean="0">
                        <a:solidFill>
                          <a:schemeClr val="bg1"/>
                        </a:solidFill>
                        <a:effectLst/>
                      </a:rPr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Au moins un handicap</c:v>
                </c:pt>
                <c:pt idx="1">
                  <c:v>Absence de membres (ou de parties de membres) inférieurs ou supérieurs </c:v>
                </c:pt>
                <c:pt idx="2">
                  <c:v>Déformation/difficulté à se servir des membres inférieurs ou supérieurs </c:v>
                </c:pt>
                <c:pt idx="3">
                  <c:v>Déficience visuelle </c:v>
                </c:pt>
                <c:pt idx="4">
                  <c:v>Déficience auditive </c:v>
                </c:pt>
                <c:pt idx="5">
                  <c:v>Déficience du langage ou de la parole </c:v>
                </c:pt>
                <c:pt idx="6">
                  <c:v>Perte de certaines extrémités du corps1</c:v>
                </c:pt>
                <c:pt idx="7">
                  <c:v>Troubles du comportement 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0</c:v>
                </c:pt>
                <c:pt idx="2">
                  <c:v>1</c:v>
                </c:pt>
                <c:pt idx="3">
                  <c:v>2</c:v>
                </c:pt>
                <c:pt idx="4">
                  <c:v>1</c:v>
                </c:pt>
                <c:pt idx="5">
                  <c:v>0.3</c:v>
                </c:pt>
                <c:pt idx="6">
                  <c:v>0.2</c:v>
                </c:pt>
                <c:pt idx="7">
                  <c:v>0.3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Handicap sévère/ Déficience totale ou profonde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2.9661016949152543E-2"/>
                  <c:y val="2.3255813953488372E-3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i="0" u="none" strike="noStrike" baseline="0" smtClean="0">
                        <a:effectLst/>
                      </a:rPr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800" b="1" i="0" u="none" strike="noStrike" baseline="0" smtClean="0">
                        <a:effectLst/>
                      </a:rPr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800" b="1" i="0" u="none" strike="noStrike" baseline="0" smtClean="0">
                        <a:effectLst/>
                      </a:rPr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800" b="1" i="0" u="none" strike="noStrike" baseline="0" smtClean="0">
                        <a:effectLst/>
                      </a:rPr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977401129943503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i="0" u="none" strike="noStrike" baseline="0" smtClean="0">
                        <a:effectLst/>
                      </a:rPr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8248587570621469E-2"/>
                  <c:y val="-2.3255813953488372E-3"/>
                </c:manualLayout>
              </c:layout>
              <c:tx>
                <c:rich>
                  <a:bodyPr/>
                  <a:lstStyle/>
                  <a:p>
                    <a:r>
                      <a:rPr lang="en-US" b="1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2.4011299435028249E-2"/>
                  <c:y val="4.6511627906976744E-3"/>
                </c:manualLayout>
              </c:layout>
              <c:tx>
                <c:rich>
                  <a:bodyPr/>
                  <a:lstStyle/>
                  <a:p>
                    <a:r>
                      <a:rPr lang="en-US" b="1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Au moins un handicap</c:v>
                </c:pt>
                <c:pt idx="1">
                  <c:v>Absence de membres (ou de parties de membres) inférieurs ou supérieurs </c:v>
                </c:pt>
                <c:pt idx="2">
                  <c:v>Déformation/difficulté à se servir des membres inférieurs ou supérieurs </c:v>
                </c:pt>
                <c:pt idx="3">
                  <c:v>Déficience visuelle </c:v>
                </c:pt>
                <c:pt idx="4">
                  <c:v>Déficience auditive </c:v>
                </c:pt>
                <c:pt idx="5">
                  <c:v>Déficience du langage ou de la parole </c:v>
                </c:pt>
                <c:pt idx="6">
                  <c:v>Perte de certaines extrémités du corps1</c:v>
                </c:pt>
                <c:pt idx="7">
                  <c:v>Troubles du comportement 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5</c:v>
                </c:pt>
                <c:pt idx="1">
                  <c:v>0.1</c:v>
                </c:pt>
                <c:pt idx="2">
                  <c:v>0.2</c:v>
                </c:pt>
                <c:pt idx="3">
                  <c:v>0.1</c:v>
                </c:pt>
                <c:pt idx="4">
                  <c:v>0.1</c:v>
                </c:pt>
                <c:pt idx="5">
                  <c:v>0.1</c:v>
                </c:pt>
                <c:pt idx="6">
                  <c:v>0.1</c:v>
                </c:pt>
                <c:pt idx="7">
                  <c:v>0.2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170306560"/>
        <c:axId val="78898304"/>
      </c:barChart>
      <c:catAx>
        <c:axId val="170306560"/>
        <c:scaling>
          <c:orientation val="minMax"/>
        </c:scaling>
        <c:delete val="0"/>
        <c:axPos val="l"/>
        <c:majorTickMark val="none"/>
        <c:minorTickMark val="none"/>
        <c:tickLblPos val="nextTo"/>
        <c:crossAx val="78898304"/>
        <c:crosses val="autoZero"/>
        <c:auto val="1"/>
        <c:lblAlgn val="ctr"/>
        <c:lblOffset val="100"/>
        <c:noMultiLvlLbl val="0"/>
      </c:catAx>
      <c:valAx>
        <c:axId val="78898304"/>
        <c:scaling>
          <c:orientation val="minMax"/>
          <c:max val="6"/>
        </c:scaling>
        <c:delete val="1"/>
        <c:axPos val="b"/>
        <c:numFmt formatCode="General" sourceLinked="1"/>
        <c:majorTickMark val="out"/>
        <c:minorTickMark val="none"/>
        <c:tickLblPos val="nextTo"/>
        <c:crossAx val="170306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39631433782642"/>
          <c:y val="0.34714722578282364"/>
          <c:w val="0.23756228035054941"/>
          <c:h val="0.3057055484343526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0-4</c:v>
                </c:pt>
                <c:pt idx="1">
                  <c:v>5-14</c:v>
                </c:pt>
                <c:pt idx="2">
                  <c:v>15-24</c:v>
                </c:pt>
                <c:pt idx="3">
                  <c:v>25-49</c:v>
                </c:pt>
                <c:pt idx="4">
                  <c:v>50+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3</c:v>
                </c:pt>
                <c:pt idx="2">
                  <c:v>4</c:v>
                </c:pt>
                <c:pt idx="3">
                  <c:v>6</c:v>
                </c:pt>
                <c:pt idx="4">
                  <c:v>19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85440384"/>
        <c:axId val="85525248"/>
      </c:barChart>
      <c:catAx>
        <c:axId val="85440384"/>
        <c:scaling>
          <c:orientation val="minMax"/>
        </c:scaling>
        <c:delete val="0"/>
        <c:axPos val="b"/>
        <c:majorTickMark val="none"/>
        <c:minorTickMark val="none"/>
        <c:tickLblPos val="nextTo"/>
        <c:crossAx val="85525248"/>
        <c:crosses val="autoZero"/>
        <c:auto val="1"/>
        <c:lblAlgn val="ctr"/>
        <c:lblOffset val="100"/>
        <c:noMultiLvlLbl val="0"/>
      </c:catAx>
      <c:valAx>
        <c:axId val="8552524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854403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Légère</c:v>
                </c:pt>
                <c:pt idx="2">
                  <c:v>Modérée</c:v>
                </c:pt>
                <c:pt idx="3">
                  <c:v>Grave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</c:v>
                </c:pt>
                <c:pt idx="1">
                  <c:v>3</c:v>
                </c:pt>
                <c:pt idx="2">
                  <c:v>5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85552512"/>
        <c:axId val="85563648"/>
      </c:barChart>
      <c:catAx>
        <c:axId val="85552512"/>
        <c:scaling>
          <c:orientation val="minMax"/>
        </c:scaling>
        <c:delete val="0"/>
        <c:axPos val="b"/>
        <c:majorTickMark val="none"/>
        <c:minorTickMark val="none"/>
        <c:tickLblPos val="nextTo"/>
        <c:crossAx val="85563648"/>
        <c:crosses val="autoZero"/>
        <c:auto val="1"/>
        <c:lblAlgn val="ctr"/>
        <c:lblOffset val="100"/>
        <c:noMultiLvlLbl val="0"/>
      </c:catAx>
      <c:valAx>
        <c:axId val="8556364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855525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Pratiqué l'automédication</c:v>
                </c:pt>
                <c:pt idx="1">
                  <c:v>Recherché des conseils ou traitements dans les formations sanitaires</c:v>
                </c:pt>
                <c:pt idx="2">
                  <c:v>Recherché des conseils ou traitements hors des formations sanitaires</c:v>
                </c:pt>
                <c:pt idx="3">
                  <c:v>Été hospitalisés</c:v>
                </c:pt>
                <c:pt idx="4">
                  <c:v>Eu recours à l’automédication ou ont recherché des conseils/ traitements ou ont été hospitalisés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52</c:v>
                </c:pt>
                <c:pt idx="1">
                  <c:v>51</c:v>
                </c:pt>
                <c:pt idx="2">
                  <c:v>6</c:v>
                </c:pt>
                <c:pt idx="3">
                  <c:v>14</c:v>
                </c:pt>
                <c:pt idx="4">
                  <c:v>93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5681664"/>
        <c:axId val="105684352"/>
      </c:barChart>
      <c:catAx>
        <c:axId val="105681664"/>
        <c:scaling>
          <c:orientation val="minMax"/>
        </c:scaling>
        <c:delete val="0"/>
        <c:axPos val="b"/>
        <c:majorTickMark val="none"/>
        <c:minorTickMark val="none"/>
        <c:tickLblPos val="nextTo"/>
        <c:crossAx val="105684352"/>
        <c:crosses val="autoZero"/>
        <c:auto val="1"/>
        <c:lblAlgn val="ctr"/>
        <c:lblOffset val="100"/>
        <c:noMultiLvlLbl val="0"/>
      </c:catAx>
      <c:valAx>
        <c:axId val="10568435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056816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20 105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3 156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23 261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Pour le 1er recours</c:v>
                </c:pt>
                <c:pt idx="1">
                  <c:v>Pour le 2nd recours</c:v>
                </c:pt>
                <c:pt idx="2">
                  <c:v>Pour le 1er et 2nd recours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20105</c:v>
                </c:pt>
                <c:pt idx="1">
                  <c:v>3156</c:v>
                </c:pt>
                <c:pt idx="2">
                  <c:v>23261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6639744"/>
        <c:axId val="106642816"/>
      </c:barChart>
      <c:catAx>
        <c:axId val="106639744"/>
        <c:scaling>
          <c:orientation val="minMax"/>
        </c:scaling>
        <c:delete val="0"/>
        <c:axPos val="b"/>
        <c:majorTickMark val="none"/>
        <c:minorTickMark val="none"/>
        <c:tickLblPos val="nextTo"/>
        <c:crossAx val="106642816"/>
        <c:crosses val="autoZero"/>
        <c:auto val="1"/>
        <c:lblAlgn val="ctr"/>
        <c:lblOffset val="100"/>
        <c:noMultiLvlLbl val="0"/>
      </c:catAx>
      <c:valAx>
        <c:axId val="106642816"/>
        <c:scaling>
          <c:orientation val="minMax"/>
          <c:max val="50000"/>
        </c:scaling>
        <c:delete val="1"/>
        <c:axPos val="l"/>
        <c:numFmt formatCode="General" sourceLinked="1"/>
        <c:majorTickMark val="out"/>
        <c:minorTickMark val="none"/>
        <c:tickLblPos val="nextTo"/>
        <c:crossAx val="1066397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fr-FR"/>
                      <a:t>Recherche des conseils ou traitements auprès d'établissements de santé publics 
</a:t>
                    </a:r>
                    <a:r>
                      <a:rPr lang="fr-FR" smtClean="0"/>
                      <a:t>45%</a:t>
                    </a:r>
                    <a:endParaRPr lang="fr-FR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Automédication</c:v>
                </c:pt>
                <c:pt idx="1">
                  <c:v>Recherche des conseils ou traitements auprès d'établissements de santé publics </c:v>
                </c:pt>
                <c:pt idx="2">
                  <c:v>Recherche de conseils ou traitements auprès d'établissements de santé privés</c:v>
                </c:pt>
                <c:pt idx="3">
                  <c:v>Recherche de conseils ou traitements auprès du secteur non médical</c:v>
                </c:pt>
                <c:pt idx="4">
                  <c:v>Hospitalisation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</c:v>
                </c:pt>
                <c:pt idx="1">
                  <c:v>45</c:v>
                </c:pt>
                <c:pt idx="2">
                  <c:v>27</c:v>
                </c:pt>
                <c:pt idx="3">
                  <c:v>6</c:v>
                </c:pt>
                <c:pt idx="4">
                  <c:v>14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10 457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6 204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1 283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3 194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21 138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D'établissements/ prestataires de santé publics</c:v>
                </c:pt>
                <c:pt idx="1">
                  <c:v>D'établissements/ prestataires de santé privés</c:v>
                </c:pt>
                <c:pt idx="2">
                  <c:v>Du secteur non médical</c:v>
                </c:pt>
                <c:pt idx="3">
                  <c:v>Pour l'hospitalisation</c:v>
                </c:pt>
                <c:pt idx="4">
                  <c:v>Pour la recherche de conseils ou traitements ou pour l'hospitalisation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10457</c:v>
                </c:pt>
                <c:pt idx="1">
                  <c:v>6204</c:v>
                </c:pt>
                <c:pt idx="2">
                  <c:v>1283</c:v>
                </c:pt>
                <c:pt idx="3">
                  <c:v>3194</c:v>
                </c:pt>
                <c:pt idx="4">
                  <c:v>21138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6833408"/>
        <c:axId val="106852736"/>
      </c:barChart>
      <c:catAx>
        <c:axId val="106833408"/>
        <c:scaling>
          <c:orientation val="minMax"/>
        </c:scaling>
        <c:delete val="0"/>
        <c:axPos val="b"/>
        <c:majorTickMark val="none"/>
        <c:minorTickMark val="none"/>
        <c:tickLblPos val="nextTo"/>
        <c:crossAx val="106852736"/>
        <c:crosses val="autoZero"/>
        <c:auto val="1"/>
        <c:lblAlgn val="ctr"/>
        <c:lblOffset val="100"/>
        <c:noMultiLvlLbl val="0"/>
      </c:catAx>
      <c:valAx>
        <c:axId val="106852736"/>
        <c:scaling>
          <c:orientation val="minMax"/>
          <c:max val="50000"/>
        </c:scaling>
        <c:delete val="1"/>
        <c:axPos val="l"/>
        <c:numFmt formatCode="General" sourceLinked="1"/>
        <c:majorTickMark val="none"/>
        <c:minorTickMark val="none"/>
        <c:tickLblPos val="nextTo"/>
        <c:crossAx val="1068334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19538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DF9A7D8E-6AAF-49D7-87F3-4D4267313C6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9577175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19538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E191C800-FB1A-403D-91E0-AAAA0E167804}" type="datetimeFigureOut">
              <a:rPr lang="en-US"/>
              <a:pPr>
                <a:defRPr/>
              </a:pPr>
              <a:t>11/28/2012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690563"/>
            <a:ext cx="4600575" cy="3451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2150" y="4371975"/>
            <a:ext cx="5534025" cy="4141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19538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5553CA54-6D09-444F-889F-3A719D0C4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7001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734E417-106E-4130-99FD-6C862B0B80EC}" type="slidenum">
              <a:rPr lang="en-US" smtClean="0"/>
              <a:pPr>
                <a:defRPr/>
              </a:pPr>
              <a:t>11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354775" y="513594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SN" sz="3200" b="0" i="0" noProof="0" dirty="0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fr-SN" sz="3200" b="0" i="0" baseline="0" noProof="0" dirty="0" smtClean="0">
                <a:solidFill>
                  <a:schemeClr val="tx1"/>
                </a:solidFill>
                <a:latin typeface="+mn-lt"/>
              </a:rPr>
              <a:t> Démographique et de Santé et à Indicateurs Multiples du Cameroun </a:t>
            </a:r>
            <a:r>
              <a:rPr lang="fr-SN" sz="3200" b="0" i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(EDS-MICS)</a:t>
            </a:r>
          </a:p>
          <a:p>
            <a:pPr algn="ctr"/>
            <a:r>
              <a:rPr lang="fr-SN" sz="3200" b="0" i="0" baseline="0" noProof="0" dirty="0" smtClean="0">
                <a:solidFill>
                  <a:schemeClr val="tx1"/>
                </a:solidFill>
                <a:latin typeface="+mn-lt"/>
              </a:rPr>
              <a:t>2011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599" y="1273630"/>
            <a:ext cx="9601199" cy="411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050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106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6150" y="76200"/>
            <a:ext cx="184785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52600" y="76200"/>
            <a:ext cx="539115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12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082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35129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DCEF6-C7D2-4E44-820E-1782D19EA52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6399629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8BB0A-F234-413B-AD58-B812B71A8A58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386445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05937-6E95-4645-B21F-B6CD1C9DA89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285415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4D56E-078C-41BA-9AC1-3EE552416CA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2008327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27FC1-96DF-4785-AB51-B5B97F2EAC5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824415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FC98B-7CEE-4EE0-BF2F-A70DB7CEE48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373259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fr-CI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281275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5038C-CC28-4E8D-B1BF-40F00F01201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60666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0DCDC-DDE7-446F-9842-607DA6FB042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5404550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858185-B821-440C-AE73-C0A2DED6A49A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1199300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4DE1E-9419-40C0-9413-6C4FA1CCC91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6743694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B5EDB-8328-40A8-85C7-1BAFD2686FD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321912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35129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447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876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004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593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726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3676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032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76400"/>
            <a:ext cx="8305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04800"/>
            <a:ext cx="8305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3" r:id="rId1"/>
    <p:sldLayoutId id="2147483651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fld id="{8BF66393-F3F0-41AF-9535-BCECB877457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-152400" y="-27296"/>
            <a:ext cx="9448800" cy="14478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9pPr>
          </a:lstStyle>
          <a:p>
            <a:r>
              <a:rPr lang="fr-HT" sz="4400" b="1" dirty="0" smtClean="0"/>
              <a:t>Handicap, </a:t>
            </a:r>
            <a:r>
              <a:rPr lang="fr-FR" sz="4400" b="1" dirty="0" smtClean="0"/>
              <a:t>Morbidité, Recours aux soins et dépenses de santé dans les ménages</a:t>
            </a:r>
            <a:endParaRPr lang="fr-HT" sz="4400" b="1" dirty="0"/>
          </a:p>
        </p:txBody>
      </p:sp>
    </p:spTree>
    <p:extLst>
      <p:ext uri="{BB962C8B-B14F-4D97-AF65-F5344CB8AC3E}">
        <p14:creationId xmlns:p14="http://schemas.microsoft.com/office/powerpoint/2010/main" val="221567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7513"/>
          </a:xfrm>
        </p:spPr>
        <p:txBody>
          <a:bodyPr/>
          <a:lstStyle/>
          <a:p>
            <a:r>
              <a:rPr lang="fr-FR" sz="4000" dirty="0">
                <a:latin typeface="Calibri" pitchFamily="34" charset="0"/>
                <a:cs typeface="Calibri" pitchFamily="34" charset="0"/>
              </a:rPr>
              <a:t>Dépense totale moyenne de santé par malade </a:t>
            </a:r>
            <a:endParaRPr lang="fr-SN" sz="4000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12277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Parmi les malades ou blessés au cours des 30 derniers jours, dépense totale moyenne de santé par malade au cours des 30 derniers jours (en FCFA)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2527653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3751"/>
            <a:ext cx="9144000" cy="1319151"/>
          </a:xfrm>
        </p:spPr>
        <p:txBody>
          <a:bodyPr/>
          <a:lstStyle/>
          <a:p>
            <a:pPr eaLnBrk="1" hangingPunct="1"/>
            <a:r>
              <a:rPr lang="fr-FR" sz="4000" dirty="0">
                <a:latin typeface="Calibri" pitchFamily="34" charset="0"/>
                <a:cs typeface="Calibri" pitchFamily="34" charset="0"/>
              </a:rPr>
              <a:t>Répartition de la dépense totale moyenne de santé par malade </a:t>
            </a:r>
            <a:endParaRPr lang="fr-SN" sz="4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477000" y="1752600"/>
            <a:ext cx="25146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Répartition de la dépense totale moyenne de santé par malade au cours des 30 derniers jours (en FCFA) pour le 1er et 2</a:t>
            </a:r>
            <a:r>
              <a:rPr lang="fr-FR" sz="1800" i="1" baseline="30000" dirty="0">
                <a:latin typeface="Calibri" pitchFamily="34" charset="0"/>
                <a:cs typeface="Calibri" pitchFamily="34" charset="0"/>
              </a:rPr>
              <a:t>nd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 recours (y compris l'automédication)</a:t>
            </a:r>
            <a:endParaRPr lang="fr-SN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4104361807"/>
              </p:ext>
            </p:extLst>
          </p:nvPr>
        </p:nvGraphicFramePr>
        <p:xfrm>
          <a:off x="-228600" y="1371600"/>
          <a:ext cx="8305800" cy="584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28800"/>
          </a:xfrm>
        </p:spPr>
        <p:txBody>
          <a:bodyPr/>
          <a:lstStyle/>
          <a:p>
            <a:r>
              <a:rPr lang="fr-FR" sz="4000" dirty="0">
                <a:latin typeface="Calibri" pitchFamily="34" charset="0"/>
                <a:cs typeface="Calibri" pitchFamily="34" charset="0"/>
              </a:rPr>
              <a:t>Dépense totale moyenne par malade pour la recherche de conseils ou traitements par type d'établissement/prestataire</a:t>
            </a:r>
            <a:endParaRPr lang="fr-SN" sz="4000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746" y="2026693"/>
            <a:ext cx="9144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Dépense totale moyenne (en FCFA) par malade ou blessé au cours des 30 derniers jours pour la recherche de conseils ou traitements (en 1</a:t>
            </a:r>
            <a:r>
              <a:rPr lang="fr-FR" sz="1800" i="1" baseline="30000" dirty="0">
                <a:latin typeface="Calibri" pitchFamily="34" charset="0"/>
                <a:cs typeface="Calibri" pitchFamily="34" charset="0"/>
              </a:rPr>
              <a:t>er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 ou 2</a:t>
            </a:r>
            <a:r>
              <a:rPr lang="fr-FR" sz="1800" i="1" baseline="30000" dirty="0">
                <a:latin typeface="Calibri" pitchFamily="34" charset="0"/>
                <a:cs typeface="Calibri" pitchFamily="34" charset="0"/>
              </a:rPr>
              <a:t>nd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 recours) par type de dépenses et type d'établissement/prestataire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7754629"/>
              </p:ext>
            </p:extLst>
          </p:nvPr>
        </p:nvGraphicFramePr>
        <p:xfrm>
          <a:off x="152400" y="1981200"/>
          <a:ext cx="8991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142121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Principaux résultats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066800"/>
            <a:ext cx="8610600" cy="53340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  <a:buSzPct val="90000"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5 %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de la population de droit des ménages souffrant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d’une </a:t>
            </a:r>
            <a:r>
              <a:rPr lang="fr-FR" dirty="0">
                <a:latin typeface="Calibri" pitchFamily="34" charset="0"/>
                <a:cs typeface="Calibri" pitchFamily="34" charset="0"/>
              </a:rPr>
              <a:t>handicap </a:t>
            </a:r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11 </a:t>
            </a:r>
            <a:r>
              <a:rPr lang="fr-SN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SN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de la population des ménages ont été malades ou de blessés au cours des 30 jours qui ont précédé l'enquête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</a:pPr>
            <a:r>
              <a:rPr lang="fr-SN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11 % 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d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es </a:t>
            </a:r>
            <a:r>
              <a:rPr lang="fr-FR" dirty="0">
                <a:latin typeface="Calibri" pitchFamily="34" charset="0"/>
                <a:cs typeface="Calibri" pitchFamily="34" charset="0"/>
              </a:rPr>
              <a:t>malades ou blessés au cours des 30 jours qui ont précédé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l'enquête</a:t>
            </a:r>
            <a:r>
              <a:rPr lang="fr-FR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ont eu recours </a:t>
            </a:r>
            <a:r>
              <a:rPr lang="fr-FR" dirty="0" err="1">
                <a:latin typeface="Calibri" pitchFamily="34" charset="0"/>
                <a:cs typeface="Calibri" pitchFamily="34" charset="0"/>
              </a:rPr>
              <a:t>recours</a:t>
            </a:r>
            <a:r>
              <a:rPr lang="fr-FR" dirty="0">
                <a:latin typeface="Calibri" pitchFamily="34" charset="0"/>
                <a:cs typeface="Calibri" pitchFamily="34" charset="0"/>
              </a:rPr>
              <a:t> à l’automédication ou ont recherché des conseils/ traitements ou ont été </a:t>
            </a:r>
            <a:r>
              <a:rPr lang="fr-FR">
                <a:latin typeface="Calibri" pitchFamily="34" charset="0"/>
                <a:cs typeface="Calibri" pitchFamily="34" charset="0"/>
              </a:rPr>
              <a:t>hospitalisés</a:t>
            </a:r>
            <a:r>
              <a:rPr lang="fr-FR" smtClean="0">
                <a:latin typeface="Calibri" pitchFamily="34" charset="0"/>
                <a:cs typeface="Calibri" pitchFamily="34" charset="0"/>
              </a:rPr>
              <a:t> </a:t>
            </a:r>
            <a:endParaRPr lang="fr-FR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2086605"/>
            <a:ext cx="3429000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Handicap</a:t>
            </a:r>
            <a:endParaRPr lang="fr-FR" sz="2800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347663" indent="-119063" eaLnBrk="0" hangingPunct="0">
              <a:buClr>
                <a:schemeClr val="tx1"/>
              </a:buClr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sz="28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FR" sz="2800" dirty="0" smtClean="0">
                <a:latin typeface="Calibri" pitchFamily="34" charset="0"/>
                <a:cs typeface="Calibri" pitchFamily="34" charset="0"/>
              </a:rPr>
              <a:t>Morbidité</a:t>
            </a:r>
            <a:endParaRPr lang="fr-FR" sz="2800" dirty="0">
              <a:latin typeface="Calibri" pitchFamily="34" charset="0"/>
              <a:cs typeface="Calibri" pitchFamily="34" charset="0"/>
            </a:endParaRPr>
          </a:p>
          <a:p>
            <a:pPr marL="347663" indent="-119063" eaLnBrk="0" hangingPunct="0"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fr-FR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sz="2800" dirty="0" smtClean="0">
                <a:latin typeface="Calibri" pitchFamily="34" charset="0"/>
                <a:cs typeface="Calibri" pitchFamily="34" charset="0"/>
              </a:rPr>
              <a:t>Recours aux soins</a:t>
            </a:r>
          </a:p>
          <a:p>
            <a:pPr marL="347663" indent="-119063" eaLnBrk="0" hangingPunct="0"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fr-FR" sz="2800" dirty="0" smtClean="0">
                <a:latin typeface="Calibri" pitchFamily="34" charset="0"/>
                <a:cs typeface="Calibri" pitchFamily="34" charset="0"/>
              </a:rPr>
              <a:t>Dépenses de santé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FR" sz="4000" dirty="0">
                <a:latin typeface="Calibri" pitchFamily="34" charset="0"/>
                <a:cs typeface="Calibri" pitchFamily="34" charset="0"/>
              </a:rPr>
              <a:t>Prévalence des handicaps</a:t>
            </a:r>
            <a:endParaRPr lang="fr-SN" sz="4000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066800"/>
            <a:ext cx="723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la population de droit des ménages souffrant de handicap 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4257336511"/>
              </p:ext>
            </p:extLst>
          </p:nvPr>
        </p:nvGraphicFramePr>
        <p:xfrm>
          <a:off x="0" y="1397000"/>
          <a:ext cx="8991600" cy="546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3555953"/>
              </p:ext>
            </p:extLst>
          </p:nvPr>
        </p:nvGraphicFramePr>
        <p:xfrm>
          <a:off x="5334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FR" sz="4000" dirty="0">
                <a:latin typeface="Calibri" pitchFamily="34" charset="0"/>
                <a:cs typeface="Calibri" pitchFamily="34" charset="0"/>
              </a:rPr>
              <a:t>Prévalence des </a:t>
            </a:r>
            <a:r>
              <a:rPr lang="fr-FR" sz="4000" dirty="0" smtClean="0">
                <a:latin typeface="Calibri" pitchFamily="34" charset="0"/>
                <a:cs typeface="Calibri" pitchFamily="34" charset="0"/>
              </a:rPr>
              <a:t>handicaps selon âge</a:t>
            </a:r>
            <a:endParaRPr lang="fr-SN" sz="4000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066800"/>
            <a:ext cx="746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la population de droit des ménages souffrant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d’un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handicap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24250" y="6324600"/>
            <a:ext cx="2095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Âge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(en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ans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)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2086605"/>
            <a:ext cx="3429000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sz="2800" dirty="0" smtClean="0">
                <a:latin typeface="Calibri" pitchFamily="34" charset="0"/>
                <a:cs typeface="Calibri" pitchFamily="34" charset="0"/>
              </a:rPr>
              <a:t>Handicap</a:t>
            </a:r>
            <a:endParaRPr lang="fr-FR" sz="2800" dirty="0">
              <a:latin typeface="Calibri" pitchFamily="34" charset="0"/>
              <a:cs typeface="Calibri" pitchFamily="34" charset="0"/>
            </a:endParaRPr>
          </a:p>
          <a:p>
            <a:pPr marL="347663" indent="-119063" eaLnBrk="0" hangingPunct="0">
              <a:buClr>
                <a:schemeClr val="tx1"/>
              </a:buClr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sz="28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FR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Morbidité</a:t>
            </a:r>
            <a:endParaRPr lang="fr-FR" sz="2800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347663" indent="-119063" eaLnBrk="0" hangingPunct="0"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fr-FR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sz="2800" dirty="0" smtClean="0">
                <a:latin typeface="Calibri" pitchFamily="34" charset="0"/>
                <a:cs typeface="Calibri" pitchFamily="34" charset="0"/>
              </a:rPr>
              <a:t>Recours aux soins</a:t>
            </a:r>
          </a:p>
          <a:p>
            <a:pPr marL="347663" indent="-119063" eaLnBrk="0" hangingPunct="0"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fr-FR" sz="2800" dirty="0" smtClean="0">
                <a:latin typeface="Calibri" pitchFamily="34" charset="0"/>
                <a:cs typeface="Calibri" pitchFamily="34" charset="0"/>
              </a:rPr>
              <a:t>Dépenses de santé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94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5386056"/>
              </p:ext>
            </p:extLst>
          </p:nvPr>
        </p:nvGraphicFramePr>
        <p:xfrm>
          <a:off x="5334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FR" sz="4000" dirty="0">
                <a:latin typeface="Calibri" pitchFamily="34" charset="0"/>
                <a:cs typeface="Calibri" pitchFamily="34" charset="0"/>
              </a:rPr>
              <a:t>Maladies et blessures dans la population des ménages</a:t>
            </a:r>
            <a:endParaRPr lang="fr-SN" sz="4000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364944"/>
            <a:ext cx="8915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la population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ménages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ont été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malades ou de blessés au cours des 30 jours qui ont précédé l'enquête</a:t>
            </a:r>
          </a:p>
        </p:txBody>
      </p:sp>
    </p:spTree>
    <p:extLst>
      <p:ext uri="{BB962C8B-B14F-4D97-AF65-F5344CB8AC3E}">
        <p14:creationId xmlns:p14="http://schemas.microsoft.com/office/powerpoint/2010/main" val="20799943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2086605"/>
            <a:ext cx="3429000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sz="2800" dirty="0" smtClean="0">
                <a:latin typeface="Calibri" pitchFamily="34" charset="0"/>
                <a:cs typeface="Calibri" pitchFamily="34" charset="0"/>
              </a:rPr>
              <a:t>Handicap</a:t>
            </a:r>
            <a:endParaRPr lang="fr-FR" sz="2800" dirty="0">
              <a:latin typeface="Calibri" pitchFamily="34" charset="0"/>
              <a:cs typeface="Calibri" pitchFamily="34" charset="0"/>
            </a:endParaRPr>
          </a:p>
          <a:p>
            <a:pPr marL="347663" indent="-119063" eaLnBrk="0" hangingPunct="0">
              <a:buClr>
                <a:schemeClr val="tx1"/>
              </a:buClr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sz="28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FR" sz="2800" dirty="0" smtClean="0">
                <a:latin typeface="Calibri" pitchFamily="34" charset="0"/>
                <a:cs typeface="Calibri" pitchFamily="34" charset="0"/>
              </a:rPr>
              <a:t>Morbidité</a:t>
            </a:r>
            <a:endParaRPr lang="fr-FR" sz="2800" dirty="0">
              <a:latin typeface="Calibri" pitchFamily="34" charset="0"/>
              <a:cs typeface="Calibri" pitchFamily="34" charset="0"/>
            </a:endParaRPr>
          </a:p>
          <a:p>
            <a:pPr marL="347663" indent="-119063" eaLnBrk="0" hangingPunct="0"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fr-FR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Recours aux soins</a:t>
            </a:r>
          </a:p>
          <a:p>
            <a:pPr marL="347663" indent="-119063" eaLnBrk="0" hangingPunct="0"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fr-FR" sz="2800" dirty="0" smtClean="0">
                <a:latin typeface="Calibri" pitchFamily="34" charset="0"/>
                <a:cs typeface="Calibri" pitchFamily="34" charset="0"/>
              </a:rPr>
              <a:t>Dépenses de santé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94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6887624"/>
              </p:ext>
            </p:extLst>
          </p:nvPr>
        </p:nvGraphicFramePr>
        <p:xfrm>
          <a:off x="0" y="2041982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FR" sz="4000" dirty="0">
                <a:latin typeface="Calibri" pitchFamily="34" charset="0"/>
                <a:cs typeface="Calibri" pitchFamily="34" charset="0"/>
              </a:rPr>
              <a:t>Recours aux soins par les malades </a:t>
            </a:r>
            <a:endParaRPr lang="fr-SN" sz="4000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364944"/>
            <a:ext cx="8915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Parmi les malades ou blessés au cours des 30 jours qui ont précédé l'enquête, pourcentage de ceux qui, en 1</a:t>
            </a:r>
            <a:r>
              <a:rPr lang="fr-FR" sz="1800" i="1" baseline="30000" dirty="0">
                <a:latin typeface="Calibri" pitchFamily="34" charset="0"/>
                <a:cs typeface="Calibri" pitchFamily="34" charset="0"/>
              </a:rPr>
              <a:t>er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 ou 2</a:t>
            </a:r>
            <a:r>
              <a:rPr lang="fr-FR" sz="1800" i="1" baseline="30000" dirty="0">
                <a:latin typeface="Calibri" pitchFamily="34" charset="0"/>
                <a:cs typeface="Calibri" pitchFamily="34" charset="0"/>
              </a:rPr>
              <a:t>nd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 recours, ont </a:t>
            </a:r>
          </a:p>
        </p:txBody>
      </p:sp>
    </p:spTree>
    <p:extLst>
      <p:ext uri="{BB962C8B-B14F-4D97-AF65-F5344CB8AC3E}">
        <p14:creationId xmlns:p14="http://schemas.microsoft.com/office/powerpoint/2010/main" val="1277488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2086605"/>
            <a:ext cx="3429000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sz="2800" dirty="0" smtClean="0">
                <a:latin typeface="Calibri" pitchFamily="34" charset="0"/>
                <a:cs typeface="Calibri" pitchFamily="34" charset="0"/>
              </a:rPr>
              <a:t>Handicap</a:t>
            </a:r>
            <a:endParaRPr lang="fr-FR" sz="2800" dirty="0">
              <a:latin typeface="Calibri" pitchFamily="34" charset="0"/>
              <a:cs typeface="Calibri" pitchFamily="34" charset="0"/>
            </a:endParaRPr>
          </a:p>
          <a:p>
            <a:pPr marL="347663" indent="-119063" eaLnBrk="0" hangingPunct="0">
              <a:buClr>
                <a:schemeClr val="tx1"/>
              </a:buClr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sz="28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FR" sz="2800" dirty="0" smtClean="0">
                <a:latin typeface="Calibri" pitchFamily="34" charset="0"/>
                <a:cs typeface="Calibri" pitchFamily="34" charset="0"/>
              </a:rPr>
              <a:t>Morbidité</a:t>
            </a:r>
            <a:endParaRPr lang="fr-FR" sz="2800" dirty="0">
              <a:latin typeface="Calibri" pitchFamily="34" charset="0"/>
              <a:cs typeface="Calibri" pitchFamily="34" charset="0"/>
            </a:endParaRPr>
          </a:p>
          <a:p>
            <a:pPr marL="347663" indent="-119063" eaLnBrk="0" hangingPunct="0"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fr-FR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sz="2800" dirty="0" smtClean="0">
                <a:latin typeface="Calibri" pitchFamily="34" charset="0"/>
                <a:cs typeface="Calibri" pitchFamily="34" charset="0"/>
              </a:rPr>
              <a:t>Recours aux soins</a:t>
            </a:r>
          </a:p>
          <a:p>
            <a:pPr marL="347663" indent="-119063" eaLnBrk="0" hangingPunct="0"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fr-FR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Dépenses de santé</a:t>
            </a:r>
            <a:endParaRPr lang="en-US" sz="2800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94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master">
  <a:themeElements>
    <a:clrScheme name="EDSC-MICS">
      <a:dk1>
        <a:srgbClr val="000000"/>
      </a:dk1>
      <a:lt1>
        <a:srgbClr val="FFFFFF"/>
      </a:lt1>
      <a:dk2>
        <a:srgbClr val="007A5E"/>
      </a:dk2>
      <a:lt2>
        <a:srgbClr val="FBD018"/>
      </a:lt2>
      <a:accent1>
        <a:srgbClr val="CF2028"/>
      </a:accent1>
      <a:accent2>
        <a:srgbClr val="FFC000"/>
      </a:accent2>
      <a:accent3>
        <a:srgbClr val="561067"/>
      </a:accent3>
      <a:accent4>
        <a:srgbClr val="75A98C"/>
      </a:accent4>
      <a:accent5>
        <a:srgbClr val="00820B"/>
      </a:accent5>
      <a:accent6>
        <a:srgbClr val="FEE49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lide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EDSC-MICS">
      <a:dk1>
        <a:srgbClr val="000000"/>
      </a:dk1>
      <a:lt1>
        <a:srgbClr val="FFFFFF"/>
      </a:lt1>
      <a:dk2>
        <a:srgbClr val="007A5E"/>
      </a:dk2>
      <a:lt2>
        <a:srgbClr val="FBD018"/>
      </a:lt2>
      <a:accent1>
        <a:srgbClr val="CF2028"/>
      </a:accent1>
      <a:accent2>
        <a:srgbClr val="FFC000"/>
      </a:accent2>
      <a:accent3>
        <a:srgbClr val="561067"/>
      </a:accent3>
      <a:accent4>
        <a:srgbClr val="75A98C"/>
      </a:accent4>
      <a:accent5>
        <a:srgbClr val="00820B"/>
      </a:accent5>
      <a:accent6>
        <a:srgbClr val="FEE497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1488</TotalTime>
  <Words>410</Words>
  <Application>Microsoft Office PowerPoint</Application>
  <PresentationFormat>On-screen Show (4:3)</PresentationFormat>
  <Paragraphs>59</Paragraphs>
  <Slides>13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slide master</vt:lpstr>
      <vt:lpstr>Custom Design</vt:lpstr>
      <vt:lpstr>PowerPoint Presentation</vt:lpstr>
      <vt:lpstr>PowerPoint Presentation</vt:lpstr>
      <vt:lpstr>Prévalence des handicaps</vt:lpstr>
      <vt:lpstr>Prévalence des handicaps selon âge</vt:lpstr>
      <vt:lpstr>PowerPoint Presentation</vt:lpstr>
      <vt:lpstr>Maladies et blessures dans la population des ménages</vt:lpstr>
      <vt:lpstr>PowerPoint Presentation</vt:lpstr>
      <vt:lpstr>Recours aux soins par les malades </vt:lpstr>
      <vt:lpstr>PowerPoint Presentation</vt:lpstr>
      <vt:lpstr>Dépense totale moyenne de santé par malade </vt:lpstr>
      <vt:lpstr>Répartition de la dépense totale moyenne de santé par malade </vt:lpstr>
      <vt:lpstr>Dépense totale moyenne par malade pour la recherche de conseils ou traitements par type d'établissement/prestataire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ICFI</cp:lastModifiedBy>
  <cp:revision>161</cp:revision>
  <dcterms:created xsi:type="dcterms:W3CDTF">2001-09-27T19:12:32Z</dcterms:created>
  <dcterms:modified xsi:type="dcterms:W3CDTF">2012-11-28T15:17:50Z</dcterms:modified>
</cp:coreProperties>
</file>