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51" r:id="rId2"/>
  </p:sldMasterIdLst>
  <p:notesMasterIdLst>
    <p:notesMasterId r:id="rId13"/>
  </p:notesMasterIdLst>
  <p:handoutMasterIdLst>
    <p:handoutMasterId r:id="rId14"/>
  </p:handoutMasterIdLst>
  <p:sldIdLst>
    <p:sldId id="358" r:id="rId3"/>
    <p:sldId id="355" r:id="rId4"/>
    <p:sldId id="356" r:id="rId5"/>
    <p:sldId id="347" r:id="rId6"/>
    <p:sldId id="349" r:id="rId7"/>
    <p:sldId id="348" r:id="rId8"/>
    <p:sldId id="352" r:id="rId9"/>
    <p:sldId id="350" r:id="rId10"/>
    <p:sldId id="354" r:id="rId11"/>
    <p:sldId id="351" r:id="rId12"/>
  </p:sldIdLst>
  <p:sldSz cx="9144000" cy="6858000" type="screen4x3"/>
  <p:notesSz cx="6918325" cy="92043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3200" b="1" i="1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3200" b="1" i="1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3200" b="1" i="1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3200" b="1" i="1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3200" b="1" i="1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3200" b="1" i="1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3200" b="1" i="1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3200" b="1" i="1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3200" b="1" i="1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D88100"/>
    <a:srgbClr val="D5A1E7"/>
    <a:srgbClr val="008000"/>
    <a:srgbClr val="993300"/>
    <a:srgbClr val="336699"/>
    <a:srgbClr val="3366CC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400" autoAdjust="0"/>
  </p:normalViewPr>
  <p:slideViewPr>
    <p:cSldViewPr>
      <p:cViewPr>
        <p:scale>
          <a:sx n="80" d="100"/>
          <a:sy n="80" d="100"/>
        </p:scale>
        <p:origin x="-864" y="-5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14" y="-72"/>
      </p:cViewPr>
      <p:guideLst>
        <p:guide orient="horz" pos="2899"/>
        <p:guide pos="217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97200" cy="460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spcBef>
                <a:spcPct val="50000"/>
              </a:spcBef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19538" y="0"/>
            <a:ext cx="2997200" cy="460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spcBef>
                <a:spcPct val="50000"/>
              </a:spcBef>
              <a:defRPr sz="1200">
                <a:cs typeface="+mn-cs"/>
              </a:defRPr>
            </a:lvl1pPr>
          </a:lstStyle>
          <a:p>
            <a:pPr>
              <a:defRPr/>
            </a:pPr>
            <a:fld id="{6B106A7C-E0FD-4F15-9817-6C3669255ECC}" type="datetimeFigureOut">
              <a:rPr lang="en-US"/>
              <a:pPr>
                <a:defRPr/>
              </a:pPr>
              <a:t>11/28/2012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42363"/>
            <a:ext cx="2997200" cy="460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spcBef>
                <a:spcPct val="50000"/>
              </a:spcBef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19538" y="8742363"/>
            <a:ext cx="2997200" cy="460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spcBef>
                <a:spcPct val="50000"/>
              </a:spcBef>
              <a:defRPr sz="1200">
                <a:cs typeface="+mn-cs"/>
              </a:defRPr>
            </a:lvl1pPr>
          </a:lstStyle>
          <a:p>
            <a:pPr>
              <a:defRPr/>
            </a:pPr>
            <a:fld id="{6C9FAAF5-9DA1-43C0-9F84-5594093FB8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2406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6" tIns="46063" rIns="92126" bIns="46063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 b="0" i="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6" tIns="46063" rIns="92126" bIns="46063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 b="0" i="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8875" y="690563"/>
            <a:ext cx="4600575" cy="34512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2338" y="4371975"/>
            <a:ext cx="5073650" cy="414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6" tIns="46063" rIns="92126" bIns="4606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4395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6" tIns="46063" rIns="92126" bIns="46063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 b="0" i="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874395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6" tIns="46063" rIns="92126" bIns="46063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 b="0" i="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0BB41E16-B494-4A66-846D-01718A7A59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3629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-83127" y="1752600"/>
            <a:ext cx="9334005" cy="3810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Rectangle 8"/>
          <p:cNvSpPr/>
          <p:nvPr userDrawn="1"/>
        </p:nvSpPr>
        <p:spPr bwMode="auto">
          <a:xfrm>
            <a:off x="-83127" y="1371600"/>
            <a:ext cx="9227127" cy="36195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354775" y="5181600"/>
            <a:ext cx="8458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SN" b="0" i="0" noProof="0" dirty="0" smtClean="0">
                <a:solidFill>
                  <a:schemeClr val="tx1"/>
                </a:solidFill>
                <a:latin typeface="+mn-lt"/>
              </a:rPr>
              <a:t>L’Enquête</a:t>
            </a:r>
            <a:r>
              <a:rPr lang="fr-SN" b="0" i="0" baseline="0" noProof="0" dirty="0" smtClean="0">
                <a:solidFill>
                  <a:schemeClr val="tx1"/>
                </a:solidFill>
                <a:latin typeface="+mn-lt"/>
              </a:rPr>
              <a:t> Démographique et de Santé et à Indicateurs Multiples du Cameroun </a:t>
            </a:r>
            <a:r>
              <a:rPr lang="fr-SN" sz="3200" b="0" i="0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(EDS-MICS)</a:t>
            </a:r>
          </a:p>
          <a:p>
            <a:pPr algn="ctr"/>
            <a:r>
              <a:rPr lang="fr-SN" b="0" i="0" baseline="0" noProof="0" dirty="0" smtClean="0">
                <a:solidFill>
                  <a:schemeClr val="tx1"/>
                </a:solidFill>
                <a:latin typeface="+mn-lt"/>
              </a:rPr>
              <a:t>2011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599" y="1295400"/>
            <a:ext cx="9601199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4115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5598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609600"/>
            <a:ext cx="2000250" cy="5562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848350" cy="5562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9856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09800" y="2057400"/>
            <a:ext cx="31623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524500" y="2057400"/>
            <a:ext cx="31623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2209800" y="4191000"/>
            <a:ext cx="31623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24500" y="4191000"/>
            <a:ext cx="31623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845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209800" y="2057400"/>
            <a:ext cx="64770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4080324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A435FEB2-FD26-4EC1-8D49-8484D6A95B2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574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536EDD-348E-4636-8E12-6C3645B63B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8961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BD38E3-20DF-4640-B1B2-8EED55B87D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8671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6286CB-72CA-402D-B780-42A68E3E76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9795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D6DCC0-6664-4951-AC71-9A281FA6CE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8176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25A7D7F-EB62-48D1-ACCA-E8E0DFF3224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5744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3912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497CD748-82F0-42D5-88E9-42BB86CBAAA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7217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47FB67-F411-452E-BA8B-B8FB5C2100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2478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A7B2B3-7403-4894-8815-2465C80176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28533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A18B42-1797-4BB5-A20A-E6658186C2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88093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02F6DF-B523-4288-96A4-ACB4A2CCEC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99233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072647-8DD2-4F5F-9037-F5FDC9DAB9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39495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bg>
      <p:bgPr>
        <a:solidFill>
          <a:schemeClr val="tx2">
            <a:lumMod val="20000"/>
            <a:lumOff val="80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209800" y="2057400"/>
            <a:ext cx="64770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5988670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52611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09800" y="2057400"/>
            <a:ext cx="31623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24500" y="2057400"/>
            <a:ext cx="31623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5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8989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683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9698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57477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551447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981200"/>
            <a:ext cx="79248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  <p:sldLayoutId id="2147483771" r:id="rId12"/>
    <p:sldLayoutId id="2147483772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3366CC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3366CC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3366CC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3366CC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3366CC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3366CC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3366CC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3366CC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648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400" b="0" i="0">
                <a:solidFill>
                  <a:schemeClr val="bg1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48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spcBef>
                <a:spcPct val="0"/>
              </a:spcBef>
              <a:defRPr sz="1400" b="0" i="0">
                <a:solidFill>
                  <a:schemeClr val="bg1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48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400" b="0" i="0">
                <a:solidFill>
                  <a:schemeClr val="bg1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4AEC11BA-FF36-4CC7-B1E3-788A881EFAC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  <p:sldLayoutId id="2147483784" r:id="rId12"/>
    <p:sldLayoutId id="2147483785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wmf"/><Relationship Id="rId7" Type="http://schemas.openxmlformats.org/officeDocument/2006/relationships/image" Target="../media/image6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0"/>
          <p:cNvSpPr txBox="1">
            <a:spLocks noChangeArrowheads="1"/>
          </p:cNvSpPr>
          <p:nvPr/>
        </p:nvSpPr>
        <p:spPr bwMode="auto">
          <a:xfrm>
            <a:off x="0" y="541338"/>
            <a:ext cx="91440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fr-FR" sz="4800" i="0" dirty="0">
                <a:latin typeface="+mj-lt"/>
                <a:cs typeface="+mn-cs"/>
              </a:rPr>
              <a:t>Introduction</a:t>
            </a:r>
            <a:endParaRPr lang="fr-CI" sz="4800" i="0" dirty="0">
              <a:latin typeface="+mj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9838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/>
            <a:r>
              <a:rPr lang="fr-FR" sz="4000" dirty="0"/>
              <a:t>Résultats de l'enquête ménage et de l'enquête individuelle</a:t>
            </a:r>
            <a:endParaRPr lang="fr-SN" sz="4000" dirty="0" smtClean="0">
              <a:solidFill>
                <a:schemeClr val="bg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67861793"/>
              </p:ext>
            </p:extLst>
          </p:nvPr>
        </p:nvGraphicFramePr>
        <p:xfrm>
          <a:off x="1889125" y="1706563"/>
          <a:ext cx="5257800" cy="1482724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3818823"/>
                <a:gridCol w="1438977"/>
              </a:tblGrid>
              <a:tr h="370681">
                <a:tc>
                  <a:txBody>
                    <a:bodyPr/>
                    <a:lstStyle/>
                    <a:p>
                      <a:r>
                        <a:rPr lang="fr-FR" sz="1800" noProof="0" dirty="0" smtClean="0"/>
                        <a:t>Nombre de ménages</a:t>
                      </a:r>
                      <a:r>
                        <a:rPr lang="fr-FR" sz="1800" baseline="0" noProof="0" dirty="0" smtClean="0"/>
                        <a:t> sélectionnés</a:t>
                      </a:r>
                      <a:endParaRPr lang="fr-FR" sz="1800" b="0" baseline="0" noProof="0" dirty="0" smtClean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15 050</a:t>
                      </a:r>
                      <a:endParaRPr lang="fr-FR" sz="1800" b="0" noProof="0" dirty="0"/>
                    </a:p>
                  </a:txBody>
                  <a:tcPr marT="45700" marB="45700"/>
                </a:tc>
              </a:tr>
              <a:tr h="370681">
                <a:tc>
                  <a:txBody>
                    <a:bodyPr/>
                    <a:lstStyle/>
                    <a:p>
                      <a:r>
                        <a:rPr lang="fr-FR" sz="1800" noProof="0" dirty="0" smtClean="0"/>
                        <a:t>Nombre de ménages identifiés</a:t>
                      </a: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14 354</a:t>
                      </a:r>
                      <a:endParaRPr lang="fr-FR" sz="1800" noProof="0" dirty="0"/>
                    </a:p>
                  </a:txBody>
                  <a:tcPr marT="45700" marB="45700"/>
                </a:tc>
              </a:tr>
              <a:tr h="370681">
                <a:tc>
                  <a:txBody>
                    <a:bodyPr/>
                    <a:lstStyle/>
                    <a:p>
                      <a:r>
                        <a:rPr lang="fr-FR" sz="1800" noProof="0" dirty="0" smtClean="0"/>
                        <a:t>Nombre de ménages enquêtés</a:t>
                      </a:r>
                      <a:endParaRPr lang="fr-FR" sz="1800" noProof="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14 214</a:t>
                      </a:r>
                      <a:endParaRPr lang="fr-FR" sz="1800" noProof="0" dirty="0"/>
                    </a:p>
                  </a:txBody>
                  <a:tcPr marT="45700" marB="45700"/>
                </a:tc>
              </a:tr>
              <a:tr h="370681">
                <a:tc>
                  <a:txBody>
                    <a:bodyPr/>
                    <a:lstStyle/>
                    <a:p>
                      <a:r>
                        <a:rPr lang="fr-FR" sz="1800" noProof="0" dirty="0" smtClean="0"/>
                        <a:t>Taux de réponse</a:t>
                      </a:r>
                      <a:r>
                        <a:rPr lang="fr-FR" sz="1800" baseline="0" noProof="0" dirty="0" smtClean="0"/>
                        <a:t> des ménages</a:t>
                      </a:r>
                      <a:endParaRPr lang="fr-FR" sz="1800" b="1" noProof="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noProof="0" dirty="0" smtClean="0"/>
                        <a:t>99</a:t>
                      </a:r>
                      <a:r>
                        <a:rPr lang="fr-FR" sz="1800" baseline="0" noProof="0" dirty="0" smtClean="0"/>
                        <a:t> %</a:t>
                      </a:r>
                      <a:endParaRPr lang="fr-FR" sz="1800" b="1" noProof="0" dirty="0"/>
                    </a:p>
                  </a:txBody>
                  <a:tcPr marT="45700" marB="45700"/>
                </a:tc>
              </a:tr>
            </a:tbl>
          </a:graphicData>
        </a:graphic>
      </p:graphicFrame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75222141"/>
              </p:ext>
            </p:extLst>
          </p:nvPr>
        </p:nvGraphicFramePr>
        <p:xfrm>
          <a:off x="1870075" y="3382963"/>
          <a:ext cx="5283200" cy="1112838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3837272"/>
                <a:gridCol w="1445928"/>
              </a:tblGrid>
              <a:tr h="370946">
                <a:tc>
                  <a:txBody>
                    <a:bodyPr/>
                    <a:lstStyle/>
                    <a:p>
                      <a:r>
                        <a:rPr lang="fr-FR" sz="1800" noProof="0" dirty="0" smtClean="0"/>
                        <a:t>Effectif de femmes </a:t>
                      </a:r>
                      <a:r>
                        <a:rPr lang="fr-FR" sz="1800" baseline="0" noProof="0" dirty="0" smtClean="0"/>
                        <a:t>éligibles</a:t>
                      </a:r>
                      <a:endParaRPr lang="fr-FR" sz="1800" b="0" baseline="0" noProof="0" dirty="0" smtClean="0"/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15 852</a:t>
                      </a:r>
                      <a:endParaRPr lang="fr-FR" sz="1800" b="0" noProof="0" dirty="0"/>
                    </a:p>
                  </a:txBody>
                  <a:tcPr marT="45733" marB="45733"/>
                </a:tc>
              </a:tr>
              <a:tr h="370946">
                <a:tc>
                  <a:txBody>
                    <a:bodyPr/>
                    <a:lstStyle/>
                    <a:p>
                      <a:r>
                        <a:rPr lang="fr-FR" sz="1800" noProof="0" dirty="0" smtClean="0"/>
                        <a:t>Effectif de femmes </a:t>
                      </a:r>
                      <a:r>
                        <a:rPr lang="fr-FR" sz="1800" baseline="0" noProof="0" dirty="0" smtClean="0"/>
                        <a:t>éligibles enquêtées</a:t>
                      </a:r>
                      <a:endParaRPr lang="fr-FR" sz="1800" noProof="0" dirty="0" smtClean="0"/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15 426</a:t>
                      </a:r>
                      <a:endParaRPr lang="fr-FR" sz="1800" noProof="0" dirty="0"/>
                    </a:p>
                  </a:txBody>
                  <a:tcPr marT="45733" marB="45733"/>
                </a:tc>
              </a:tr>
              <a:tr h="370946">
                <a:tc>
                  <a:txBody>
                    <a:bodyPr/>
                    <a:lstStyle/>
                    <a:p>
                      <a:r>
                        <a:rPr lang="fr-FR" sz="1800" noProof="0" dirty="0" smtClean="0"/>
                        <a:t>Taux de réponse</a:t>
                      </a:r>
                      <a:r>
                        <a:rPr lang="fr-FR" sz="1800" baseline="0" noProof="0" dirty="0" smtClean="0"/>
                        <a:t> des femmes éligibles</a:t>
                      </a:r>
                      <a:endParaRPr lang="fr-FR" sz="1800" b="1" noProof="0" dirty="0"/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noProof="0" dirty="0" smtClean="0"/>
                        <a:t>97</a:t>
                      </a:r>
                      <a:r>
                        <a:rPr lang="fr-FR" sz="1800" baseline="0" noProof="0" dirty="0" smtClean="0"/>
                        <a:t> %</a:t>
                      </a:r>
                      <a:endParaRPr lang="fr-FR" sz="1800" b="1" noProof="0" dirty="0"/>
                    </a:p>
                  </a:txBody>
                  <a:tcPr marT="45733" marB="45733"/>
                </a:tc>
              </a:tr>
            </a:tbl>
          </a:graphicData>
        </a:graphic>
      </p:graphicFrame>
      <p:graphicFrame>
        <p:nvGraphicFramePr>
          <p:cNvPr id="6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98258516"/>
              </p:ext>
            </p:extLst>
          </p:nvPr>
        </p:nvGraphicFramePr>
        <p:xfrm>
          <a:off x="1879600" y="4754563"/>
          <a:ext cx="5283200" cy="1112838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3837272"/>
                <a:gridCol w="1445928"/>
              </a:tblGrid>
              <a:tr h="370946">
                <a:tc>
                  <a:txBody>
                    <a:bodyPr/>
                    <a:lstStyle/>
                    <a:p>
                      <a:r>
                        <a:rPr lang="fr-FR" sz="1800" noProof="0" dirty="0" smtClean="0"/>
                        <a:t>Effectif d’hommes</a:t>
                      </a:r>
                      <a:r>
                        <a:rPr lang="fr-FR" sz="1800" baseline="0" noProof="0" dirty="0" smtClean="0"/>
                        <a:t> éligibles</a:t>
                      </a:r>
                      <a:endParaRPr lang="fr-FR" sz="1800" b="0" baseline="0" noProof="0" dirty="0" smtClean="0"/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7 525</a:t>
                      </a:r>
                      <a:endParaRPr lang="fr-FR" sz="1800" b="0" noProof="0" dirty="0"/>
                    </a:p>
                  </a:txBody>
                  <a:tcPr marT="45733" marB="45733"/>
                </a:tc>
              </a:tr>
              <a:tr h="370946">
                <a:tc>
                  <a:txBody>
                    <a:bodyPr/>
                    <a:lstStyle/>
                    <a:p>
                      <a:r>
                        <a:rPr lang="fr-FR" sz="1800" noProof="0" dirty="0" smtClean="0"/>
                        <a:t>Effectif d’hommes </a:t>
                      </a:r>
                      <a:r>
                        <a:rPr lang="fr-FR" sz="1800" baseline="0" noProof="0" dirty="0" smtClean="0"/>
                        <a:t>éligibles enquêtés</a:t>
                      </a:r>
                      <a:endParaRPr lang="fr-FR" sz="1800" noProof="0" dirty="0" smtClean="0"/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7 191</a:t>
                      </a:r>
                      <a:endParaRPr lang="fr-FR" sz="1800" noProof="0" dirty="0"/>
                    </a:p>
                  </a:txBody>
                  <a:tcPr marT="45733" marB="45733"/>
                </a:tc>
              </a:tr>
              <a:tr h="370946">
                <a:tc>
                  <a:txBody>
                    <a:bodyPr/>
                    <a:lstStyle/>
                    <a:p>
                      <a:r>
                        <a:rPr lang="fr-FR" sz="1800" noProof="0" dirty="0" smtClean="0"/>
                        <a:t>Taux de réponse</a:t>
                      </a:r>
                      <a:r>
                        <a:rPr lang="fr-FR" sz="1800" baseline="0" noProof="0" dirty="0" smtClean="0"/>
                        <a:t> des hommes éligibles</a:t>
                      </a:r>
                      <a:endParaRPr lang="fr-FR" sz="1800" b="1" noProof="0" dirty="0"/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noProof="0" dirty="0" smtClean="0"/>
                        <a:t>96</a:t>
                      </a:r>
                      <a:r>
                        <a:rPr lang="fr-FR" sz="1800" baseline="0" noProof="0" dirty="0" smtClean="0"/>
                        <a:t> %</a:t>
                      </a:r>
                      <a:endParaRPr lang="fr-FR" sz="1800" b="1" noProof="0" dirty="0"/>
                    </a:p>
                  </a:txBody>
                  <a:tcPr marT="45733" marB="45733"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7868" y="199767"/>
            <a:ext cx="8915400" cy="66582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4000" b="0" i="0" baseline="30000" dirty="0">
                <a:solidFill>
                  <a:schemeClr val="bg1"/>
                </a:solidFill>
                <a:latin typeface="+mn-lt"/>
              </a:rPr>
              <a:t>L’Enquête Démographique et de Santé et à Indicateurs Multiples du </a:t>
            </a:r>
            <a:r>
              <a:rPr lang="fr-FR" sz="4000" b="0" i="0" baseline="30000" dirty="0" smtClean="0">
                <a:solidFill>
                  <a:schemeClr val="bg1"/>
                </a:solidFill>
                <a:latin typeface="+mn-lt"/>
              </a:rPr>
              <a:t>Cameroun 2011 </a:t>
            </a:r>
            <a:r>
              <a:rPr lang="fr-FR" sz="4000" b="0" i="0" baseline="30000" dirty="0">
                <a:solidFill>
                  <a:schemeClr val="bg1"/>
                </a:solidFill>
                <a:latin typeface="+mn-lt"/>
              </a:rPr>
              <a:t>(</a:t>
            </a:r>
            <a:r>
              <a:rPr lang="fr-FR" sz="4000" b="0" i="0" baseline="30000" dirty="0" smtClean="0">
                <a:solidFill>
                  <a:schemeClr val="bg1"/>
                </a:solidFill>
                <a:latin typeface="+mn-lt"/>
              </a:rPr>
              <a:t>EDS-MICS 2011) </a:t>
            </a:r>
            <a:r>
              <a:rPr lang="fr-FR" sz="4000" b="0" i="0" baseline="30000" dirty="0">
                <a:solidFill>
                  <a:schemeClr val="bg1"/>
                </a:solidFill>
                <a:latin typeface="+mn-lt"/>
              </a:rPr>
              <a:t>a été réalisée au Cameroun de Janvier à Août 2011 par l’Institut National de la Statistique (INS), Ministère de l’Économie de la Planification et de l’Aménagement du Territoire, en collaboration avec le Ministère de la Santé Publique. </a:t>
            </a:r>
            <a:endParaRPr lang="fr-FR" sz="4000" b="0" i="0" baseline="30000" dirty="0" smtClean="0">
              <a:solidFill>
                <a:schemeClr val="bg1"/>
              </a:solidFill>
              <a:latin typeface="+mn-lt"/>
            </a:endParaRPr>
          </a:p>
          <a:p>
            <a:pPr algn="ctr"/>
            <a:endParaRPr lang="fr-FR" sz="4000" b="0" i="0" baseline="30000" dirty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fr-FR" sz="4000" b="0" i="0" baseline="30000" dirty="0">
                <a:solidFill>
                  <a:schemeClr val="bg1"/>
                </a:solidFill>
                <a:latin typeface="+mn-lt"/>
              </a:rPr>
              <a:t>D’autres institutions ont également apporté leur expertise à la réalisation de cette opération, en particulier le Centre Pasteur du Cameroun (CPC) pour la réalisation des tests du VIH. </a:t>
            </a:r>
          </a:p>
          <a:p>
            <a:pPr algn="ctr"/>
            <a:endParaRPr lang="fr-FR" sz="4000" b="0" i="0" baseline="30000" dirty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fr-FR" sz="4000" b="0" i="0" baseline="30000" dirty="0">
                <a:solidFill>
                  <a:schemeClr val="bg1"/>
                </a:solidFill>
                <a:latin typeface="+mn-lt"/>
              </a:rPr>
              <a:t>ICF International a fourni l’assistance technique par le biais du programme MEASURE DHS, programme financé par l’USAID et dont l’objectif est de fournir un support et une assistance technique à des pays du monde entier pour la réalisation d’enquêtes sur la population et la santé.</a:t>
            </a:r>
            <a:endParaRPr lang="en-US" sz="4000" b="0" i="0" baseline="30000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0" y="4043362"/>
            <a:ext cx="9144000" cy="2814638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47431" y="327362"/>
            <a:ext cx="8382000" cy="255454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spcBef>
                <a:spcPts val="0"/>
              </a:spcBef>
            </a:pPr>
            <a:r>
              <a:rPr lang="fr-FR" sz="4000" b="0" i="0" baseline="30000" dirty="0">
                <a:solidFill>
                  <a:schemeClr val="bg1"/>
                </a:solidFill>
                <a:latin typeface="+mn-lt"/>
              </a:rPr>
              <a:t>L’EDS-MICS a été réalisée avec l’appui financier du Gouvernement du Cameroun, de l’Agence des États-Unis pour le Développement International (USAID), du Fonds des Nations Unies pour l’Enfance (UNICEF), du Fonds des Nations Unies pour la Population (UNFPA), et de la Banque Mondiale. </a:t>
            </a:r>
            <a:endParaRPr lang="en-US" sz="4000" b="0" i="0" baseline="300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8" y="4169507"/>
            <a:ext cx="1950521" cy="150669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 bwMode="auto">
          <a:xfrm>
            <a:off x="0" y="4495800"/>
            <a:ext cx="9144000" cy="23622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7" name="Imag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4296044"/>
            <a:ext cx="1000125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Imag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2655" y="4181744"/>
            <a:ext cx="9715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Image 0" descr="MINSANTELogo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4248670"/>
            <a:ext cx="1295400" cy="1161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Group 5"/>
          <p:cNvGrpSpPr>
            <a:grpSpLocks/>
          </p:cNvGrpSpPr>
          <p:nvPr/>
        </p:nvGrpSpPr>
        <p:grpSpPr bwMode="auto">
          <a:xfrm>
            <a:off x="7176587" y="4050807"/>
            <a:ext cx="1854904" cy="1587993"/>
            <a:chOff x="5201" y="1186"/>
            <a:chExt cx="2207" cy="1189"/>
          </a:xfrm>
        </p:grpSpPr>
        <p:pic>
          <p:nvPicPr>
            <p:cNvPr id="1030" name="Picture 6" descr="Logo cpc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41" y="1186"/>
              <a:ext cx="879" cy="9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 Box 7"/>
            <p:cNvSpPr txBox="1">
              <a:spLocks noChangeArrowheads="1"/>
            </p:cNvSpPr>
            <p:nvPr/>
          </p:nvSpPr>
          <p:spPr bwMode="auto">
            <a:xfrm>
              <a:off x="5201" y="2098"/>
              <a:ext cx="2207" cy="27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5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  </a:t>
              </a:r>
              <a:r>
                <a:rPr kumimoji="0" lang="en-US" sz="4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« L’Excellence en Biologie accessible à tous »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032" name="Picture 1" descr="unicef blue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600" y="5991224"/>
            <a:ext cx="2989350" cy="638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2" descr="UNFPA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0043" y="5891307"/>
            <a:ext cx="1716775" cy="771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Image 6" descr="world-bank-blue-logo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9932" y="5705974"/>
            <a:ext cx="1380718" cy="1042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7176586" y="5334000"/>
            <a:ext cx="1967413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00" b="0" i="0" dirty="0">
                <a:solidFill>
                  <a:schemeClr val="bg1"/>
                </a:solidFill>
                <a:latin typeface="Times" pitchFamily="18" charset="0"/>
              </a:rPr>
              <a:t> « L’Excellence en Biologie accessible à tous »</a:t>
            </a:r>
            <a:endParaRPr lang="en-US" sz="700" b="0" i="0" dirty="0">
              <a:solidFill>
                <a:schemeClr val="bg1"/>
              </a:solidFill>
              <a:latin typeface="Times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-20782"/>
            <a:ext cx="9144000" cy="1143000"/>
          </a:xfrm>
        </p:spPr>
        <p:txBody>
          <a:bodyPr/>
          <a:lstStyle/>
          <a:p>
            <a:r>
              <a:rPr lang="fr-SN" sz="4000" dirty="0" smtClean="0">
                <a:solidFill>
                  <a:schemeClr val="bg1"/>
                </a:solidFill>
              </a:rPr>
              <a:t>Objectif de </a:t>
            </a:r>
            <a:r>
              <a:rPr lang="fr-FR" sz="4000" dirty="0" smtClean="0"/>
              <a:t>l’EDS-MICS 2011 </a:t>
            </a:r>
            <a:endParaRPr lang="fr-SN" sz="4000" dirty="0" smtClean="0">
              <a:solidFill>
                <a:schemeClr val="bg1"/>
              </a:solidFill>
            </a:endParaRP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228600" y="1981200"/>
            <a:ext cx="8610600" cy="4343400"/>
          </a:xfrm>
        </p:spPr>
        <p:txBody>
          <a:bodyPr/>
          <a:lstStyle/>
          <a:p>
            <a:pPr algn="ctr">
              <a:buFontTx/>
              <a:buNone/>
            </a:pPr>
            <a:r>
              <a:rPr lang="fr-FR" dirty="0" smtClean="0">
                <a:solidFill>
                  <a:schemeClr val="bg1"/>
                </a:solidFill>
              </a:rPr>
              <a:t>L’objectif général est </a:t>
            </a:r>
            <a:r>
              <a:rPr lang="fr-FR" dirty="0" smtClean="0"/>
              <a:t>d’actualiser </a:t>
            </a:r>
            <a:r>
              <a:rPr lang="fr-FR" dirty="0"/>
              <a:t>les indicateurs démographiques et de santé et les indicateurs du VIH.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/>
          <a:lstStyle/>
          <a:p>
            <a:pPr eaLnBrk="1" hangingPunct="1"/>
            <a:r>
              <a:rPr lang="fr-SN" sz="4000" dirty="0" smtClean="0">
                <a:solidFill>
                  <a:schemeClr val="bg1"/>
                </a:solidFill>
              </a:rPr>
              <a:t>Échantillonnage</a:t>
            </a:r>
          </a:p>
        </p:txBody>
      </p:sp>
      <p:sp>
        <p:nvSpPr>
          <p:cNvPr id="11267" name="Content Placeholder 6"/>
          <p:cNvSpPr>
            <a:spLocks noGrp="1"/>
          </p:cNvSpPr>
          <p:nvPr>
            <p:ph idx="1"/>
          </p:nvPr>
        </p:nvSpPr>
        <p:spPr>
          <a:xfrm>
            <a:off x="152400" y="1066800"/>
            <a:ext cx="8763000" cy="5105400"/>
          </a:xfrm>
        </p:spPr>
        <p:txBody>
          <a:bodyPr/>
          <a:lstStyle/>
          <a:p>
            <a:pPr eaLnBrk="1" hangingPunct="1"/>
            <a:r>
              <a:rPr lang="fr-FR" sz="2800" dirty="0"/>
              <a:t>Cet échantillon a été stratifié de manière à être représentatif par milieu de résidence (</a:t>
            </a:r>
            <a:r>
              <a:rPr lang="fr-FR" sz="2800" dirty="0" smtClean="0"/>
              <a:t>urbain-rural) et pour </a:t>
            </a:r>
            <a:r>
              <a:rPr lang="fr-FR" sz="2800" dirty="0"/>
              <a:t>certains indicateurs, une représentativité </a:t>
            </a:r>
            <a:r>
              <a:rPr lang="fr-FR" sz="2800" dirty="0" smtClean="0"/>
              <a:t>aux 12 </a:t>
            </a:r>
            <a:r>
              <a:rPr lang="fr-FR" sz="2800" dirty="0"/>
              <a:t>domaines d’étude, correspondant aux 10 régions administratives et aux villes de Yaoundé et </a:t>
            </a:r>
            <a:r>
              <a:rPr lang="fr-FR" sz="2800" dirty="0" smtClean="0"/>
              <a:t>Douala. </a:t>
            </a:r>
            <a:endParaRPr lang="fr-FR" sz="2800" i="1" dirty="0" smtClean="0"/>
          </a:p>
          <a:p>
            <a:pPr eaLnBrk="1" hangingPunct="1"/>
            <a:r>
              <a:rPr lang="fr-SN" sz="2800" dirty="0" smtClean="0">
                <a:solidFill>
                  <a:schemeClr val="bg1"/>
                </a:solidFill>
              </a:rPr>
              <a:t>580 grappes (</a:t>
            </a:r>
            <a:r>
              <a:rPr lang="fr-FR" sz="2800" dirty="0" smtClean="0"/>
              <a:t>289 </a:t>
            </a:r>
            <a:r>
              <a:rPr lang="fr-FR" sz="2800" dirty="0"/>
              <a:t>rurales et </a:t>
            </a:r>
            <a:r>
              <a:rPr lang="fr-FR" sz="2800" dirty="0" smtClean="0"/>
              <a:t>291 urbaines)</a:t>
            </a:r>
            <a:r>
              <a:rPr lang="fr-SN" sz="2800" dirty="0" smtClean="0">
                <a:solidFill>
                  <a:schemeClr val="bg1"/>
                </a:solidFill>
              </a:rPr>
              <a:t> ont été tirées du </a:t>
            </a:r>
            <a:r>
              <a:rPr lang="fr-FR" sz="2800" dirty="0"/>
              <a:t>Recensement Général de la Population et de l’Habitat (RGPH) de </a:t>
            </a:r>
            <a:r>
              <a:rPr lang="fr-FR" sz="2800" dirty="0" smtClean="0"/>
              <a:t>2005.</a:t>
            </a:r>
            <a:endParaRPr lang="fr-SN" sz="2800" dirty="0" smtClean="0">
              <a:solidFill>
                <a:schemeClr val="bg1"/>
              </a:solidFill>
            </a:endParaRPr>
          </a:p>
          <a:p>
            <a:pPr eaLnBrk="1" hangingPunct="1"/>
            <a:r>
              <a:rPr lang="fr-SN" sz="2800" dirty="0" smtClean="0"/>
              <a:t>Ménages ont été sélectionnés dans chaque grappe </a:t>
            </a:r>
            <a:r>
              <a:rPr lang="fr-FR" sz="2800" dirty="0"/>
              <a:t>avec un tirage systématique à probabilité </a:t>
            </a:r>
            <a:r>
              <a:rPr lang="fr-FR" sz="2800" dirty="0" smtClean="0"/>
              <a:t>égale. </a:t>
            </a:r>
            <a:endParaRPr lang="fr-SN" sz="28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-5938" y="0"/>
            <a:ext cx="9149938" cy="685800"/>
          </a:xfrm>
        </p:spPr>
        <p:txBody>
          <a:bodyPr/>
          <a:lstStyle/>
          <a:p>
            <a:pPr eaLnBrk="1" hangingPunct="1"/>
            <a:r>
              <a:rPr lang="en-US" sz="4000" dirty="0" smtClean="0">
                <a:solidFill>
                  <a:schemeClr val="bg1"/>
                </a:solidFill>
              </a:rPr>
              <a:t>Questionnaires</a:t>
            </a:r>
          </a:p>
        </p:txBody>
      </p:sp>
      <p:sp>
        <p:nvSpPr>
          <p:cNvPr id="5" name="Rounded Rectangle 4"/>
          <p:cNvSpPr/>
          <p:nvPr/>
        </p:nvSpPr>
        <p:spPr bwMode="auto">
          <a:xfrm>
            <a:off x="2133600" y="914400"/>
            <a:ext cx="4800600" cy="1066800"/>
          </a:xfrm>
          <a:prstGeom prst="round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Left-Right-Up Arrow 21"/>
          <p:cNvSpPr/>
          <p:nvPr/>
        </p:nvSpPr>
        <p:spPr bwMode="auto">
          <a:xfrm>
            <a:off x="3697184" y="1759198"/>
            <a:ext cx="1673431" cy="304800"/>
          </a:xfrm>
          <a:prstGeom prst="leftRightUpArrow">
            <a:avLst>
              <a:gd name="adj1" fmla="val 50000"/>
              <a:gd name="adj2" fmla="val 25000"/>
              <a:gd name="adj3" fmla="val 25000"/>
            </a:avLst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Left-Right-Up Arrow 25"/>
          <p:cNvSpPr/>
          <p:nvPr/>
        </p:nvSpPr>
        <p:spPr bwMode="auto">
          <a:xfrm>
            <a:off x="3464131" y="4702629"/>
            <a:ext cx="1981200" cy="304800"/>
          </a:xfrm>
          <a:prstGeom prst="leftRightUpArrow">
            <a:avLst>
              <a:gd name="adj1" fmla="val 50000"/>
              <a:gd name="adj2" fmla="val 25000"/>
              <a:gd name="adj3" fmla="val 25000"/>
            </a:avLst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978231" y="685800"/>
            <a:ext cx="4953000" cy="923330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800" b="0" i="0" dirty="0" err="1" smtClean="0">
                <a:solidFill>
                  <a:schemeClr val="bg1"/>
                </a:solidFill>
                <a:latin typeface="+mn-lt"/>
              </a:rPr>
              <a:t>Enquête</a:t>
            </a:r>
            <a:r>
              <a:rPr lang="en-US" sz="1800" b="0" i="0" dirty="0" smtClean="0">
                <a:solidFill>
                  <a:schemeClr val="bg1"/>
                </a:solidFill>
                <a:latin typeface="+mn-lt"/>
              </a:rPr>
              <a:t> Ménage—100 % des ménages</a:t>
            </a:r>
          </a:p>
          <a:p>
            <a:pPr algn="ctr"/>
            <a:r>
              <a:rPr lang="fr-FR" sz="1800" b="0" dirty="0" smtClean="0">
                <a:solidFill>
                  <a:schemeClr val="bg1"/>
                </a:solidFill>
                <a:latin typeface="+mn-lt"/>
              </a:rPr>
              <a:t>Caractéristiques </a:t>
            </a:r>
            <a:r>
              <a:rPr lang="fr-FR" sz="1800" b="0" dirty="0">
                <a:solidFill>
                  <a:schemeClr val="bg1"/>
                </a:solidFill>
                <a:latin typeface="+mn-lt"/>
              </a:rPr>
              <a:t>des membres du </a:t>
            </a:r>
            <a:r>
              <a:rPr lang="fr-FR" sz="1800" b="0" dirty="0" smtClean="0">
                <a:solidFill>
                  <a:schemeClr val="bg1"/>
                </a:solidFill>
                <a:latin typeface="+mn-lt"/>
              </a:rPr>
              <a:t>ménage, Mortalité, </a:t>
            </a:r>
            <a:r>
              <a:rPr lang="fr-FR" sz="1800" b="0" dirty="0">
                <a:solidFill>
                  <a:schemeClr val="bg1"/>
                </a:solidFill>
                <a:latin typeface="+mn-lt"/>
              </a:rPr>
              <a:t>Caractéristiques du logement</a:t>
            </a:r>
            <a:endParaRPr lang="en-US" sz="1800" b="0" i="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5" name="Rounded Rectangle 24"/>
          <p:cNvSpPr/>
          <p:nvPr/>
        </p:nvSpPr>
        <p:spPr bwMode="auto">
          <a:xfrm>
            <a:off x="3314700" y="2133600"/>
            <a:ext cx="914400" cy="914400"/>
          </a:xfrm>
          <a:prstGeom prst="round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0" y="1676400"/>
            <a:ext cx="3638550" cy="1323439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0" i="0" dirty="0" err="1" smtClean="0">
                <a:solidFill>
                  <a:schemeClr val="bg1"/>
                </a:solidFill>
                <a:latin typeface="+mn-lt"/>
              </a:rPr>
              <a:t>Enquête</a:t>
            </a:r>
            <a:r>
              <a:rPr lang="en-US" sz="1600" b="0" i="0" dirty="0" smtClean="0">
                <a:solidFill>
                  <a:schemeClr val="bg1"/>
                </a:solidFill>
                <a:latin typeface="+mn-lt"/>
              </a:rPr>
              <a:t> Ménage—50 % des ménages</a:t>
            </a:r>
          </a:p>
          <a:p>
            <a:pPr algn="ctr"/>
            <a:r>
              <a:rPr lang="fr-FR" sz="1600" b="0" i="0" dirty="0">
                <a:solidFill>
                  <a:schemeClr val="bg1"/>
                </a:solidFill>
                <a:latin typeface="+mn-lt"/>
              </a:rPr>
              <a:t>Protection contre moustiques, Travail des enfants, Poids et taille: femmes et enfants, Test anémie: femmes et enfants, Test paludisme enfants</a:t>
            </a:r>
            <a:endParaRPr lang="en-US" sz="1600" b="0" i="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481081" y="1676400"/>
            <a:ext cx="3638550" cy="830997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0" i="0" dirty="0" err="1" smtClean="0">
                <a:solidFill>
                  <a:schemeClr val="bg1"/>
                </a:solidFill>
                <a:latin typeface="+mn-lt"/>
              </a:rPr>
              <a:t>Enquête</a:t>
            </a:r>
            <a:r>
              <a:rPr lang="en-US" sz="1600" b="0" i="0" dirty="0" smtClean="0">
                <a:solidFill>
                  <a:schemeClr val="bg1"/>
                </a:solidFill>
                <a:latin typeface="+mn-lt"/>
              </a:rPr>
              <a:t> Ménage—50 % des ménages</a:t>
            </a:r>
          </a:p>
          <a:p>
            <a:pPr algn="ctr"/>
            <a:r>
              <a:rPr lang="fr-FR" sz="1600" b="0" i="0" dirty="0">
                <a:solidFill>
                  <a:schemeClr val="bg1"/>
                </a:solidFill>
                <a:latin typeface="+mn-lt"/>
              </a:rPr>
              <a:t>Handicap, Dépenses de santé, Test VIH: femmes et hommes</a:t>
            </a:r>
            <a:endParaRPr lang="en-US" sz="1600" b="0" i="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913927" y="3067700"/>
            <a:ext cx="5234006" cy="1323439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0" i="0" dirty="0" err="1" smtClean="0">
                <a:solidFill>
                  <a:schemeClr val="bg1"/>
                </a:solidFill>
                <a:latin typeface="+mn-lt"/>
              </a:rPr>
              <a:t>Enquête</a:t>
            </a:r>
            <a:r>
              <a:rPr lang="en-US" sz="1600" b="0" i="0" dirty="0" smtClean="0">
                <a:solidFill>
                  <a:schemeClr val="bg1"/>
                </a:solidFill>
                <a:latin typeface="+mn-lt"/>
              </a:rPr>
              <a:t> Femme—100 % des ménages</a:t>
            </a:r>
          </a:p>
          <a:p>
            <a:pPr algn="ctr"/>
            <a:r>
              <a:rPr lang="fr-FR" sz="1600" b="0" i="0" dirty="0">
                <a:solidFill>
                  <a:schemeClr val="bg1"/>
                </a:solidFill>
                <a:latin typeface="+mn-lt"/>
              </a:rPr>
              <a:t>Caractéristiques, Reproduction, Contraception, </a:t>
            </a:r>
            <a:r>
              <a:rPr lang="fr-FR" sz="1600" b="0" i="0" dirty="0" smtClean="0">
                <a:solidFill>
                  <a:schemeClr val="bg1"/>
                </a:solidFill>
                <a:latin typeface="+mn-lt"/>
              </a:rPr>
              <a:t>Grossesse et soins postnatals, Fistule, Santé des enfants, Nutrition, Mariage et activité sexuelle, Préférences, </a:t>
            </a:r>
            <a:r>
              <a:rPr lang="fr-FR" sz="1600" b="0" i="0" dirty="0">
                <a:solidFill>
                  <a:schemeClr val="bg1"/>
                </a:solidFill>
                <a:latin typeface="+mn-lt"/>
              </a:rPr>
              <a:t>Caractéristiques du conjoint et travail, Mortalité maternelle</a:t>
            </a:r>
            <a:endParaRPr lang="en-US" sz="1600" b="0" i="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0" y="4572001"/>
            <a:ext cx="3314700" cy="830997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0" i="0" dirty="0" err="1" smtClean="0">
                <a:solidFill>
                  <a:schemeClr val="bg1"/>
                </a:solidFill>
                <a:latin typeface="+mn-lt"/>
              </a:rPr>
              <a:t>Enquête</a:t>
            </a:r>
            <a:r>
              <a:rPr lang="en-US" sz="1600" b="0" i="0" dirty="0" smtClean="0">
                <a:solidFill>
                  <a:schemeClr val="bg1"/>
                </a:solidFill>
                <a:latin typeface="+mn-lt"/>
              </a:rPr>
              <a:t> Femme—50 % des ménages</a:t>
            </a:r>
          </a:p>
          <a:p>
            <a:pPr algn="ctr"/>
            <a:r>
              <a:rPr lang="fr-FR" sz="1600" b="0" i="0" dirty="0">
                <a:solidFill>
                  <a:schemeClr val="bg1"/>
                </a:solidFill>
                <a:latin typeface="+mn-lt"/>
              </a:rPr>
              <a:t>Développement et éveil de l’enfant, Relations dans le ménage</a:t>
            </a:r>
            <a:endParaRPr lang="en-US" sz="1600" b="0" i="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1" name="Right Arrow 20"/>
          <p:cNvSpPr/>
          <p:nvPr/>
        </p:nvSpPr>
        <p:spPr bwMode="auto">
          <a:xfrm rot="2338517">
            <a:off x="1730580" y="2950817"/>
            <a:ext cx="495300" cy="341910"/>
          </a:xfrm>
          <a:prstGeom prst="rightArrow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Right Arrow 26"/>
          <p:cNvSpPr/>
          <p:nvPr/>
        </p:nvSpPr>
        <p:spPr bwMode="auto">
          <a:xfrm rot="7257605">
            <a:off x="6799100" y="2685965"/>
            <a:ext cx="890449" cy="341910"/>
          </a:xfrm>
          <a:prstGeom prst="rightArrow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43400" y="5780782"/>
            <a:ext cx="4837339" cy="1077218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0" i="0" dirty="0" err="1" smtClean="0">
                <a:solidFill>
                  <a:schemeClr val="bg1"/>
                </a:solidFill>
                <a:latin typeface="+mn-lt"/>
              </a:rPr>
              <a:t>Enquête</a:t>
            </a:r>
            <a:r>
              <a:rPr lang="en-US" sz="1600" b="0" i="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600" b="0" i="0" dirty="0" err="1" smtClean="0">
                <a:solidFill>
                  <a:schemeClr val="bg1"/>
                </a:solidFill>
                <a:latin typeface="+mn-lt"/>
              </a:rPr>
              <a:t>Homme</a:t>
            </a:r>
            <a:endParaRPr lang="en-US" sz="1600" b="0" i="0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fr-FR" sz="1600" b="0" i="0" dirty="0">
                <a:solidFill>
                  <a:schemeClr val="bg1"/>
                </a:solidFill>
                <a:latin typeface="+mn-lt"/>
              </a:rPr>
              <a:t>Caractéristiques, Fécondité, Reproduction, Mariage et activité sexuelle, Préférences, Emploi, Sida et autres IST, Autres problèmes de santé, Relations dans le ménage    </a:t>
            </a:r>
            <a:endParaRPr lang="en-US" sz="1600" b="0" i="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521530" y="4553199"/>
            <a:ext cx="3622470" cy="830997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0" i="0" dirty="0" err="1" smtClean="0">
                <a:solidFill>
                  <a:schemeClr val="bg1"/>
                </a:solidFill>
                <a:latin typeface="+mn-lt"/>
              </a:rPr>
              <a:t>Enquête</a:t>
            </a:r>
            <a:r>
              <a:rPr lang="en-US" sz="1600" b="0" i="0" dirty="0" smtClean="0">
                <a:solidFill>
                  <a:schemeClr val="bg1"/>
                </a:solidFill>
                <a:latin typeface="+mn-lt"/>
              </a:rPr>
              <a:t> Femme—50 % des ménages</a:t>
            </a:r>
          </a:p>
          <a:p>
            <a:pPr algn="ctr"/>
            <a:r>
              <a:rPr lang="fr-FR" sz="1600" b="0" i="0" dirty="0">
                <a:solidFill>
                  <a:schemeClr val="bg1"/>
                </a:solidFill>
                <a:latin typeface="+mn-lt"/>
              </a:rPr>
              <a:t>Sida et autres IST, Autres problèmes de santé, </a:t>
            </a:r>
            <a:r>
              <a:rPr lang="fr-FR" sz="1600" b="0" i="0" dirty="0" smtClean="0">
                <a:solidFill>
                  <a:schemeClr val="bg1"/>
                </a:solidFill>
                <a:latin typeface="+mn-lt"/>
              </a:rPr>
              <a:t>Participation </a:t>
            </a:r>
            <a:r>
              <a:rPr lang="fr-FR" sz="1600" b="0" i="0" dirty="0">
                <a:solidFill>
                  <a:schemeClr val="bg1"/>
                </a:solidFill>
                <a:latin typeface="+mn-lt"/>
              </a:rPr>
              <a:t>au développement</a:t>
            </a:r>
            <a:endParaRPr lang="en-US" sz="1600" b="0" i="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Down Arrow 6"/>
          <p:cNvSpPr/>
          <p:nvPr/>
        </p:nvSpPr>
        <p:spPr bwMode="auto">
          <a:xfrm>
            <a:off x="7301098" y="5334000"/>
            <a:ext cx="304800" cy="381000"/>
          </a:xfrm>
          <a:prstGeom prst="downArrow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Down Arrow 1"/>
          <p:cNvSpPr/>
          <p:nvPr/>
        </p:nvSpPr>
        <p:spPr bwMode="auto">
          <a:xfrm>
            <a:off x="141514" y="2856920"/>
            <a:ext cx="228600" cy="1733883"/>
          </a:xfrm>
          <a:prstGeom prst="downArrow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Down Arrow 2"/>
          <p:cNvSpPr/>
          <p:nvPr/>
        </p:nvSpPr>
        <p:spPr bwMode="auto">
          <a:xfrm>
            <a:off x="8787122" y="2469793"/>
            <a:ext cx="304800" cy="2083406"/>
          </a:xfrm>
          <a:prstGeom prst="downArrow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0" y="-32657"/>
            <a:ext cx="9144000" cy="1143000"/>
          </a:xfrm>
        </p:spPr>
        <p:txBody>
          <a:bodyPr/>
          <a:lstStyle/>
          <a:p>
            <a:pPr eaLnBrk="1" hangingPunct="1"/>
            <a:r>
              <a:rPr lang="fr-SN" sz="4000" smtClean="0">
                <a:solidFill>
                  <a:schemeClr val="bg1"/>
                </a:solidFill>
              </a:rPr>
              <a:t>Tests biologiques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983163"/>
          </a:xfrm>
        </p:spPr>
        <p:txBody>
          <a:bodyPr/>
          <a:lstStyle/>
          <a:p>
            <a:pPr eaLnBrk="1" hangingPunct="1"/>
            <a:r>
              <a:rPr lang="fr-SN" sz="2800" dirty="0" smtClean="0">
                <a:solidFill>
                  <a:schemeClr val="bg1"/>
                </a:solidFill>
              </a:rPr>
              <a:t>Effectués dans 50 % </a:t>
            </a:r>
            <a:r>
              <a:rPr lang="fr-FR" sz="2800" dirty="0"/>
              <a:t>des ménages sélectionnés</a:t>
            </a:r>
            <a:endParaRPr lang="fr-SN" sz="2800" dirty="0" smtClean="0">
              <a:solidFill>
                <a:schemeClr val="bg1"/>
              </a:solidFill>
            </a:endParaRPr>
          </a:p>
          <a:p>
            <a:pPr lvl="1" eaLnBrk="1" hangingPunct="1"/>
            <a:r>
              <a:rPr lang="fr-SN" dirty="0" smtClean="0">
                <a:solidFill>
                  <a:schemeClr val="bg1"/>
                </a:solidFill>
              </a:rPr>
              <a:t>Mesure de la taille et du poids (femmes 15-49 ans, </a:t>
            </a:r>
            <a:r>
              <a:rPr lang="fr-SN" dirty="0" smtClean="0"/>
              <a:t>et enfants </a:t>
            </a:r>
            <a:r>
              <a:rPr lang="fr-SN" dirty="0" smtClean="0">
                <a:solidFill>
                  <a:schemeClr val="bg1"/>
                </a:solidFill>
              </a:rPr>
              <a:t>moins de 5 ans)</a:t>
            </a:r>
          </a:p>
          <a:p>
            <a:pPr lvl="1" eaLnBrk="1" hangingPunct="1"/>
            <a:r>
              <a:rPr lang="fr-SN" dirty="0" smtClean="0">
                <a:solidFill>
                  <a:schemeClr val="bg1"/>
                </a:solidFill>
              </a:rPr>
              <a:t>Test d’hémoglobine pour la prévalence de l’anémie (femmes de 15-49 ans et enfants de 6-59 mois)</a:t>
            </a:r>
          </a:p>
          <a:p>
            <a:pPr lvl="1" eaLnBrk="1" hangingPunct="1"/>
            <a:r>
              <a:rPr lang="fr-SN" dirty="0" smtClean="0">
                <a:solidFill>
                  <a:schemeClr val="bg1"/>
                </a:solidFill>
              </a:rPr>
              <a:t>Test de VIH (femmes de 15-49 ans et hommes de 15-59 ans)</a:t>
            </a:r>
          </a:p>
          <a:p>
            <a:pPr lvl="1" eaLnBrk="1" hangingPunct="1"/>
            <a:r>
              <a:rPr lang="fr-SN" dirty="0" smtClean="0"/>
              <a:t>Test du paludisme (</a:t>
            </a:r>
            <a:r>
              <a:rPr lang="fr-SN" dirty="0"/>
              <a:t>enfants de 6-59 mois)</a:t>
            </a:r>
            <a:endParaRPr lang="fr-SN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fr-SN" sz="4000" smtClean="0">
                <a:solidFill>
                  <a:schemeClr val="bg1"/>
                </a:solidFill>
              </a:rPr>
              <a:t>Préparation de la collecte des données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pPr eaLnBrk="1" hangingPunct="1"/>
            <a:r>
              <a:rPr lang="fr-SN" sz="3000" dirty="0" smtClean="0">
                <a:solidFill>
                  <a:schemeClr val="bg1"/>
                </a:solidFill>
              </a:rPr>
              <a:t>L’enquête pilote – 40 agents ont suivi une formation de 3 semaines et l’enquête pilote a été effectuée dans 4 zones.</a:t>
            </a:r>
            <a:r>
              <a:rPr lang="fr-SN" sz="3000" dirty="0" smtClean="0"/>
              <a:t> </a:t>
            </a:r>
            <a:endParaRPr lang="fr-SN" sz="3000" dirty="0" smtClean="0">
              <a:solidFill>
                <a:schemeClr val="bg1"/>
              </a:solidFill>
            </a:endParaRPr>
          </a:p>
          <a:p>
            <a:pPr eaLnBrk="1" hangingPunct="1"/>
            <a:r>
              <a:rPr lang="fr-FR" sz="2800" dirty="0" smtClean="0"/>
              <a:t>L’enquête principale: </a:t>
            </a:r>
            <a:r>
              <a:rPr lang="fr-SN" sz="3000" dirty="0" smtClean="0">
                <a:solidFill>
                  <a:schemeClr val="bg1"/>
                </a:solidFill>
              </a:rPr>
              <a:t>Formation du personnel de terrain: 4 semaines, y compris la formation pour les tests </a:t>
            </a:r>
            <a:r>
              <a:rPr lang="fr-SN" sz="3000" dirty="0" smtClean="0"/>
              <a:t>biologiques</a:t>
            </a:r>
            <a:endParaRPr lang="fr-SN" sz="30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/>
            <a:r>
              <a:rPr lang="fr-SN" sz="4000" dirty="0" smtClean="0">
                <a:solidFill>
                  <a:schemeClr val="bg1"/>
                </a:solidFill>
              </a:rPr>
              <a:t>Collecte des données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fr-SN" dirty="0" smtClean="0">
                <a:solidFill>
                  <a:schemeClr val="bg1"/>
                </a:solidFill>
              </a:rPr>
              <a:t>L’enquête s’est déroulée </a:t>
            </a:r>
            <a:r>
              <a:rPr lang="fr-FR" dirty="0" smtClean="0"/>
              <a:t>janvier 2011 </a:t>
            </a:r>
            <a:r>
              <a:rPr lang="fr-FR" dirty="0"/>
              <a:t>au </a:t>
            </a:r>
            <a:r>
              <a:rPr lang="fr-FR" dirty="0" smtClean="0"/>
              <a:t>août 2011 </a:t>
            </a:r>
          </a:p>
          <a:p>
            <a:pPr lvl="1" eaLnBrk="1" hangingPunct="1"/>
            <a:r>
              <a:rPr lang="fr-SN" dirty="0" smtClean="0">
                <a:solidFill>
                  <a:schemeClr val="bg1"/>
                </a:solidFill>
              </a:rPr>
              <a:t>20 équipes (</a:t>
            </a:r>
            <a:r>
              <a:rPr lang="fr-FR" dirty="0"/>
              <a:t>chef d’équipe, d’une contrôleuse, de </a:t>
            </a:r>
            <a:r>
              <a:rPr lang="fr-FR"/>
              <a:t>trois </a:t>
            </a:r>
            <a:r>
              <a:rPr lang="fr-FR" smtClean="0"/>
              <a:t>enquêtrices</a:t>
            </a:r>
            <a:r>
              <a:rPr lang="fr-SN" smtClean="0">
                <a:solidFill>
                  <a:schemeClr val="bg1"/>
                </a:solidFill>
              </a:rPr>
              <a:t>)</a:t>
            </a:r>
            <a:endParaRPr lang="fr-SN" dirty="0" smtClean="0">
              <a:solidFill>
                <a:schemeClr val="bg1"/>
              </a:solidFill>
            </a:endParaRPr>
          </a:p>
          <a:p>
            <a:pPr eaLnBrk="1" hangingPunct="1"/>
            <a:r>
              <a:rPr lang="fr-SN" dirty="0" smtClean="0"/>
              <a:t>Le traitement des données </a:t>
            </a:r>
            <a:r>
              <a:rPr lang="fr-FR" dirty="0"/>
              <a:t>se faisait au fur et à mesure de la réception des dossiers des grappes achevées.</a:t>
            </a:r>
            <a:endParaRPr lang="fr-SN" dirty="0" smtClean="0">
              <a:solidFill>
                <a:schemeClr val="bg1"/>
              </a:solidFill>
            </a:endParaRPr>
          </a:p>
          <a:p>
            <a:pPr lvl="1" eaLnBrk="1" hangingPunct="1"/>
            <a:endParaRPr lang="fr-SN" dirty="0" smtClean="0">
              <a:solidFill>
                <a:schemeClr val="bg1"/>
              </a:solidFill>
            </a:endParaRPr>
          </a:p>
          <a:p>
            <a:pPr lvl="1" eaLnBrk="1" hangingPunct="1"/>
            <a:endParaRPr lang="fr-SN" dirty="0" smtClean="0">
              <a:solidFill>
                <a:schemeClr val="bg1"/>
              </a:solidFill>
            </a:endParaRPr>
          </a:p>
          <a:p>
            <a:pPr lvl="1" eaLnBrk="1" hangingPunct="1"/>
            <a:endParaRPr lang="fr-SN" dirty="0" smtClean="0">
              <a:solidFill>
                <a:schemeClr val="bg1"/>
              </a:solidFill>
            </a:endParaRPr>
          </a:p>
          <a:p>
            <a:pPr lvl="1" eaLnBrk="1" hangingPunct="1"/>
            <a:endParaRPr lang="fr-SN" dirty="0" smtClean="0">
              <a:solidFill>
                <a:schemeClr val="bg1"/>
              </a:solidFill>
            </a:endParaRPr>
          </a:p>
          <a:p>
            <a:pPr lvl="1" eaLnBrk="1" hangingPunct="1"/>
            <a:endParaRPr lang="fr-SN" dirty="0" smtClean="0">
              <a:solidFill>
                <a:schemeClr val="bg1"/>
              </a:solidFill>
            </a:endParaRPr>
          </a:p>
          <a:p>
            <a:pPr eaLnBrk="1" hangingPunct="1"/>
            <a:endParaRPr lang="fr-SN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EDSC-MICS">
      <a:dk1>
        <a:srgbClr val="000000"/>
      </a:dk1>
      <a:lt1>
        <a:srgbClr val="FFFFFF"/>
      </a:lt1>
      <a:dk2>
        <a:srgbClr val="007A5E"/>
      </a:dk2>
      <a:lt2>
        <a:srgbClr val="FBD018"/>
      </a:lt2>
      <a:accent1>
        <a:srgbClr val="CF2028"/>
      </a:accent1>
      <a:accent2>
        <a:srgbClr val="FFC000"/>
      </a:accent2>
      <a:accent3>
        <a:srgbClr val="561067"/>
      </a:accent3>
      <a:accent4>
        <a:srgbClr val="75A98C"/>
      </a:accent4>
      <a:accent5>
        <a:srgbClr val="00820B"/>
      </a:accent5>
      <a:accent6>
        <a:srgbClr val="FEE49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.po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.po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.po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.po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.po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.po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.po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EDSC-MICS">
      <a:dk1>
        <a:srgbClr val="000000"/>
      </a:dk1>
      <a:lt1>
        <a:srgbClr val="FFFFFF"/>
      </a:lt1>
      <a:dk2>
        <a:srgbClr val="007A5E"/>
      </a:dk2>
      <a:lt2>
        <a:srgbClr val="FBD018"/>
      </a:lt2>
      <a:accent1>
        <a:srgbClr val="CF2028"/>
      </a:accent1>
      <a:accent2>
        <a:srgbClr val="FFC000"/>
      </a:accent2>
      <a:accent3>
        <a:srgbClr val="561067"/>
      </a:accent3>
      <a:accent4>
        <a:srgbClr val="75A98C"/>
      </a:accent4>
      <a:accent5>
        <a:srgbClr val="00820B"/>
      </a:accent5>
      <a:accent6>
        <a:srgbClr val="FEE49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Office\Templates\Blank Presentation.pot</Template>
  <TotalTime>4498</TotalTime>
  <Words>698</Words>
  <Application>Microsoft Office PowerPoint</Application>
  <PresentationFormat>On-screen Show (4:3)</PresentationFormat>
  <Paragraphs>68</Paragraphs>
  <Slides>10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Blank Presentation</vt:lpstr>
      <vt:lpstr>Custom Design</vt:lpstr>
      <vt:lpstr>PowerPoint Presentation</vt:lpstr>
      <vt:lpstr>PowerPoint Presentation</vt:lpstr>
      <vt:lpstr>PowerPoint Presentation</vt:lpstr>
      <vt:lpstr>Objectif de l’EDS-MICS 2011 </vt:lpstr>
      <vt:lpstr>Échantillonnage</vt:lpstr>
      <vt:lpstr>Questionnaires</vt:lpstr>
      <vt:lpstr>Tests biologiques</vt:lpstr>
      <vt:lpstr>Préparation de la collecte des données</vt:lpstr>
      <vt:lpstr>Collecte des données</vt:lpstr>
      <vt:lpstr>Résultats de l'enquête ménage et de l'enquête individuelle</vt:lpstr>
    </vt:vector>
  </TitlesOfParts>
  <Company>Macro International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Macro</dc:creator>
  <cp:lastModifiedBy>ICFI</cp:lastModifiedBy>
  <cp:revision>172</cp:revision>
  <dcterms:created xsi:type="dcterms:W3CDTF">2001-08-28T14:54:35Z</dcterms:created>
  <dcterms:modified xsi:type="dcterms:W3CDTF">2012-11-28T15:05:51Z</dcterms:modified>
</cp:coreProperties>
</file>