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16"/>
  </p:notesMasterIdLst>
  <p:handoutMasterIdLst>
    <p:handoutMasterId r:id="rId17"/>
  </p:handoutMasterIdLst>
  <p:sldIdLst>
    <p:sldId id="257" r:id="rId3"/>
    <p:sldId id="356" r:id="rId4"/>
    <p:sldId id="363" r:id="rId5"/>
    <p:sldId id="388" r:id="rId6"/>
    <p:sldId id="373" r:id="rId7"/>
    <p:sldId id="387" r:id="rId8"/>
    <p:sldId id="389" r:id="rId9"/>
    <p:sldId id="366" r:id="rId10"/>
    <p:sldId id="375" r:id="rId11"/>
    <p:sldId id="390" r:id="rId12"/>
    <p:sldId id="391" r:id="rId13"/>
    <p:sldId id="382" r:id="rId14"/>
    <p:sldId id="384" r:id="rId1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49" autoAdjust="0"/>
  </p:normalViewPr>
  <p:slideViewPr>
    <p:cSldViewPr>
      <p:cViewPr>
        <p:scale>
          <a:sx n="70" d="100"/>
          <a:sy n="70" d="100"/>
        </p:scale>
        <p:origin x="-1164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40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39</c:v>
                </c:pt>
                <c:pt idx="1">
                  <c:v>50</c:v>
                </c:pt>
                <c:pt idx="2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39</c:v>
                </c:pt>
                <c:pt idx="1">
                  <c:v>55</c:v>
                </c:pt>
                <c:pt idx="2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47236352"/>
        <c:axId val="147237888"/>
      </c:barChart>
      <c:catAx>
        <c:axId val="1472363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47237888"/>
        <c:crosses val="autoZero"/>
        <c:auto val="1"/>
        <c:lblAlgn val="ctr"/>
        <c:lblOffset val="100"/>
        <c:noMultiLvlLbl val="0"/>
      </c:catAx>
      <c:valAx>
        <c:axId val="1472378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723635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64</c:v>
                </c:pt>
                <c:pt idx="1">
                  <c:v>80</c:v>
                </c:pt>
                <c:pt idx="2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77</c:v>
                </c:pt>
                <c:pt idx="1">
                  <c:v>88</c:v>
                </c:pt>
                <c:pt idx="2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77080192"/>
        <c:axId val="177081728"/>
      </c:barChart>
      <c:catAx>
        <c:axId val="1770801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77081728"/>
        <c:crosses val="autoZero"/>
        <c:auto val="1"/>
        <c:lblAlgn val="ctr"/>
        <c:lblOffset val="100"/>
        <c:noMultiLvlLbl val="0"/>
      </c:catAx>
      <c:valAx>
        <c:axId val="1770817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708019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35</c:v>
                </c:pt>
                <c:pt idx="1">
                  <c:v>53</c:v>
                </c:pt>
                <c:pt idx="2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Uganda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34</c:v>
                </c:pt>
                <c:pt idx="1">
                  <c:v>50</c:v>
                </c:pt>
                <c:pt idx="2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83785344"/>
        <c:axId val="183786880"/>
      </c:barChart>
      <c:catAx>
        <c:axId val="183785344"/>
        <c:scaling>
          <c:orientation val="minMax"/>
        </c:scaling>
        <c:delete val="0"/>
        <c:axPos val="b"/>
        <c:majorTickMark val="none"/>
        <c:minorTickMark val="none"/>
        <c:tickLblPos val="nextTo"/>
        <c:crossAx val="183786880"/>
        <c:crosses val="autoZero"/>
        <c:auto val="1"/>
        <c:lblAlgn val="ctr"/>
        <c:lblOffset val="100"/>
        <c:noMultiLvlLbl val="0"/>
      </c:catAx>
      <c:valAx>
        <c:axId val="1837868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37853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27210908295553965"/>
          <c:w val="0.96604938271604934"/>
          <c:h val="0.460651594687027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Never had sexual intercourse</c:v>
                </c:pt>
                <c:pt idx="1">
                  <c:v>Had sexual intercourse in the past 12 months</c:v>
                </c:pt>
                <c:pt idx="3">
                  <c:v>Used a condom at last sexual intercourse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31</c:v>
                </c:pt>
                <c:pt idx="3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Never had sexual intercourse</c:v>
                </c:pt>
                <c:pt idx="1">
                  <c:v>Had sexual intercourse in the past 12 months</c:v>
                </c:pt>
                <c:pt idx="3">
                  <c:v>Used a condom at last sexual intercourse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53</c:v>
                </c:pt>
                <c:pt idx="1">
                  <c:v>32</c:v>
                </c:pt>
                <c:pt idx="3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83879552"/>
        <c:axId val="183881088"/>
      </c:barChart>
      <c:catAx>
        <c:axId val="183879552"/>
        <c:scaling>
          <c:orientation val="minMax"/>
        </c:scaling>
        <c:delete val="0"/>
        <c:axPos val="b"/>
        <c:majorTickMark val="none"/>
        <c:minorTickMark val="none"/>
        <c:tickLblPos val="nextTo"/>
        <c:crossAx val="183881088"/>
        <c:crosses val="autoZero"/>
        <c:auto val="1"/>
        <c:lblAlgn val="ctr"/>
        <c:lblOffset val="100"/>
        <c:noMultiLvlLbl val="0"/>
      </c:catAx>
      <c:valAx>
        <c:axId val="1838810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387955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24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31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85905920"/>
        <c:axId val="185907456"/>
      </c:barChart>
      <c:catAx>
        <c:axId val="1859059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85907456"/>
        <c:crosses val="autoZero"/>
        <c:auto val="1"/>
        <c:lblAlgn val="ctr"/>
        <c:lblOffset val="100"/>
        <c:noMultiLvlLbl val="0"/>
      </c:catAx>
      <c:valAx>
        <c:axId val="1859074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590592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54</c:v>
                </c:pt>
                <c:pt idx="1">
                  <c:v>54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39</c:v>
                </c:pt>
                <c:pt idx="1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42</c:v>
                </c:pt>
                <c:pt idx="1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96454272"/>
        <c:axId val="196455808"/>
      </c:barChart>
      <c:catAx>
        <c:axId val="1964542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96455808"/>
        <c:crosses val="autoZero"/>
        <c:auto val="1"/>
        <c:lblAlgn val="ctr"/>
        <c:lblOffset val="100"/>
        <c:noMultiLvlLbl val="0"/>
      </c:catAx>
      <c:valAx>
        <c:axId val="1964558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9645427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27210908295553965"/>
          <c:w val="0.96604938271604934"/>
          <c:h val="0.460651594687027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2+ partners in the past 12 months</c:v>
                </c:pt>
                <c:pt idx="1">
                  <c:v>Reported using a condom at last sexual intercourse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2+ partners in the past 12 months</c:v>
                </c:pt>
                <c:pt idx="1">
                  <c:v>Reported using a condom at last sexual intercourse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97105536"/>
        <c:axId val="197107072"/>
      </c:barChart>
      <c:catAx>
        <c:axId val="1971055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97107072"/>
        <c:crosses val="autoZero"/>
        <c:auto val="1"/>
        <c:lblAlgn val="ctr"/>
        <c:lblOffset val="100"/>
        <c:noMultiLvlLbl val="0"/>
      </c:catAx>
      <c:valAx>
        <c:axId val="19710707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9710553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51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11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69125" y="5658036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Uganda AIDS Indicator </a:t>
            </a:r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Survey 2011</a:t>
            </a:r>
          </a:p>
          <a:p>
            <a:pPr algn="ctr"/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#UAIS</a:t>
            </a:r>
            <a:endParaRPr lang="en-US" sz="3200" b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22860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8006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228600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D8C4-F443-407C-98DA-0BC1A55D1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36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5C0F-5C99-433E-9820-261B42CFD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94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01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72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57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5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4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78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2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45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1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12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513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D22F144-DA13-45B9-BF6C-7E5CE11773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74" r:id="rId13"/>
    <p:sldLayoutId id="2147483775" r:id="rId1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n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3B314E8-792B-44B9-A5D5-91853268B707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B1A60F8-05BD-4CE6-BACE-7C80FD155A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3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asuredhs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facebook.com/MEASUREDHS" TargetMode="External"/><Relationship Id="rId4" Type="http://schemas.openxmlformats.org/officeDocument/2006/relationships/hyperlink" Target="http://www.statcompile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-17813" y="457200"/>
            <a:ext cx="9144000" cy="1066800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HIV and Youth</a:t>
            </a:r>
          </a:p>
          <a:p>
            <a:pPr marL="0" indent="0" eaLnBrk="1" hangingPunct="1"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9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Condom Use at Last Sex Among Never-Married Youth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1064271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never-married women and men age 15-24 who had sexual intercourse in the last 12 months, percent who used a condom at last sex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1774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Sexual Partners</a:t>
            </a:r>
            <a:endParaRPr lang="en-US" sz="40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4927388"/>
              </p:ext>
            </p:extLst>
          </p:nvPr>
        </p:nvGraphicFramePr>
        <p:xfrm>
          <a:off x="457200" y="1143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4810" y="2477363"/>
            <a:ext cx="3353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Percent of women and men age 15-24 who had: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2500" y="2015698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Among women and men age 15-24 who had 2+ sexual partners in the past 12 months, percent who:</a:t>
            </a:r>
            <a:endParaRPr lang="en-US" dirty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85800" y="3124178"/>
            <a:ext cx="3352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76800" y="3122198"/>
            <a:ext cx="3276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27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16764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Among women age 15-19 who had sexual intercourse in the past 12 months,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bg2"/>
                </a:solidFill>
              </a:rPr>
              <a:t>13%</a:t>
            </a:r>
            <a:r>
              <a:rPr lang="en-US" dirty="0" smtClean="0"/>
              <a:t> had sexual intercourse with a man </a:t>
            </a:r>
            <a:r>
              <a:rPr lang="en-US" b="1" dirty="0" smtClean="0">
                <a:solidFill>
                  <a:schemeClr val="bg2"/>
                </a:solidFill>
              </a:rPr>
              <a:t>10+ years older</a:t>
            </a:r>
            <a:r>
              <a:rPr lang="en-US" dirty="0" smtClean="0"/>
              <a:t>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Age-Mixing in Sexual Relationships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303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27709"/>
            <a:ext cx="9144000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914400"/>
            <a:ext cx="8763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39%</a:t>
            </a:r>
            <a:r>
              <a:rPr lang="en-US" sz="2800" dirty="0" smtClean="0">
                <a:latin typeface="+mn-lt"/>
              </a:rPr>
              <a:t> of women </a:t>
            </a:r>
            <a:r>
              <a:rPr lang="en-US" sz="2800" smtClean="0">
                <a:latin typeface="+mn-lt"/>
              </a:rPr>
              <a:t>and men </a:t>
            </a:r>
            <a:r>
              <a:rPr lang="en-US" sz="2800" dirty="0" smtClean="0">
                <a:latin typeface="+mn-lt"/>
              </a:rPr>
              <a:t>age 15-24 have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comprehensive knowledge of HIV</a:t>
            </a:r>
            <a:r>
              <a:rPr lang="en-US" sz="28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/>
                </a:solidFill>
                <a:latin typeface="+mn-lt"/>
              </a:rPr>
              <a:t>64% </a:t>
            </a:r>
            <a:r>
              <a:rPr lang="en-US" sz="2800" dirty="0">
                <a:latin typeface="+mn-lt"/>
              </a:rPr>
              <a:t>of women and </a:t>
            </a:r>
            <a:r>
              <a:rPr lang="en-US" sz="2800" b="1" dirty="0">
                <a:solidFill>
                  <a:schemeClr val="bg2"/>
                </a:solidFill>
                <a:latin typeface="+mn-lt"/>
              </a:rPr>
              <a:t>77%</a:t>
            </a:r>
            <a:r>
              <a:rPr lang="en-US" sz="2800" dirty="0">
                <a:latin typeface="+mn-lt"/>
              </a:rPr>
              <a:t> of men age 15-24 </a:t>
            </a:r>
            <a:r>
              <a:rPr lang="en-US" sz="2800" dirty="0" smtClean="0">
                <a:latin typeface="+mn-lt"/>
              </a:rPr>
              <a:t>know a condom source.</a:t>
            </a:r>
            <a:endParaRPr lang="en-US" sz="2800" dirty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/>
                </a:solidFill>
                <a:latin typeface="+mn-lt"/>
              </a:rPr>
              <a:t>13%</a:t>
            </a:r>
            <a:r>
              <a:rPr lang="en-US" sz="2800" dirty="0">
                <a:latin typeface="+mn-lt"/>
              </a:rPr>
              <a:t> of young women and </a:t>
            </a:r>
            <a:r>
              <a:rPr lang="en-US" sz="2800" b="1" dirty="0">
                <a:solidFill>
                  <a:schemeClr val="bg2"/>
                </a:solidFill>
                <a:latin typeface="+mn-lt"/>
              </a:rPr>
              <a:t>12%</a:t>
            </a:r>
            <a:r>
              <a:rPr lang="en-US" sz="2800" dirty="0">
                <a:latin typeface="+mn-lt"/>
              </a:rPr>
              <a:t> of young men age 15-24 had sexual intercourse </a:t>
            </a:r>
            <a:r>
              <a:rPr lang="en-US" sz="2800" b="1" dirty="0">
                <a:solidFill>
                  <a:schemeClr val="bg2"/>
                </a:solidFill>
                <a:latin typeface="+mn-lt"/>
              </a:rPr>
              <a:t>before age 15</a:t>
            </a:r>
            <a:r>
              <a:rPr lang="en-US" sz="28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35% </a:t>
            </a:r>
            <a:r>
              <a:rPr lang="en-US" sz="2800" dirty="0">
                <a:latin typeface="+mn-lt"/>
              </a:rPr>
              <a:t>of women and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34%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of men age 15-24 </a:t>
            </a:r>
            <a:r>
              <a:rPr lang="en-US" sz="2800" dirty="0" smtClean="0">
                <a:latin typeface="+mn-lt"/>
              </a:rPr>
              <a:t>who have ever had sex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used a condom at first sexual intercourse</a:t>
            </a:r>
            <a:r>
              <a:rPr lang="en-US" sz="2800" dirty="0" smtClean="0">
                <a:latin typeface="+mn-lt"/>
              </a:rPr>
              <a:t>.</a:t>
            </a:r>
            <a:endParaRPr lang="en-US" sz="2800" dirty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59%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of </a:t>
            </a:r>
            <a:r>
              <a:rPr lang="en-US" sz="2800" dirty="0" smtClean="0">
                <a:latin typeface="+mn-lt"/>
              </a:rPr>
              <a:t>never-married women </a:t>
            </a:r>
            <a:r>
              <a:rPr lang="en-US" sz="2800" dirty="0">
                <a:latin typeface="+mn-lt"/>
              </a:rPr>
              <a:t>and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53%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of </a:t>
            </a:r>
            <a:r>
              <a:rPr lang="en-US" sz="2800" dirty="0" smtClean="0">
                <a:latin typeface="+mn-lt"/>
              </a:rPr>
              <a:t>never-married men </a:t>
            </a:r>
            <a:r>
              <a:rPr lang="en-US" sz="2800" dirty="0">
                <a:latin typeface="+mn-lt"/>
              </a:rPr>
              <a:t>age 15-24 have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never had sexual intercourse</a:t>
            </a:r>
            <a:r>
              <a:rPr lang="en-US" sz="2800" dirty="0" smtClean="0">
                <a:latin typeface="+mn-lt"/>
              </a:rPr>
              <a:t>.</a:t>
            </a:r>
            <a:endParaRPr lang="en-US" sz="2800" dirty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3%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of women and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10%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of men </a:t>
            </a:r>
            <a:r>
              <a:rPr lang="en-US" sz="2800" dirty="0" smtClean="0">
                <a:latin typeface="+mn-lt"/>
              </a:rPr>
              <a:t>age 15-24 report </a:t>
            </a:r>
            <a:r>
              <a:rPr lang="en-US" sz="2800" b="1" dirty="0" smtClean="0">
                <a:solidFill>
                  <a:schemeClr val="bg2"/>
                </a:solidFill>
                <a:latin typeface="+mn-lt"/>
              </a:rPr>
              <a:t>having two or more sexual partners </a:t>
            </a:r>
            <a:r>
              <a:rPr lang="en-US" sz="2800" dirty="0" smtClean="0">
                <a:latin typeface="+mn-lt"/>
              </a:rPr>
              <a:t>in the past 12 months.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5834" y="6242447"/>
            <a:ext cx="91756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 smtClean="0">
                <a:latin typeface="+mn-lt"/>
              </a:rPr>
              <a:t>Connect with us:</a:t>
            </a:r>
          </a:p>
          <a:p>
            <a:r>
              <a:rPr lang="en-US" sz="1700" dirty="0" smtClean="0">
                <a:solidFill>
                  <a:srgbClr val="0070C0"/>
                </a:solidFill>
                <a:latin typeface="+mn-lt"/>
                <a:hlinkClick r:id="rId3"/>
              </a:rPr>
              <a:t>www.measuredhs.com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solidFill>
                  <a:srgbClr val="0070C0"/>
                </a:solidFill>
                <a:latin typeface="+mn-lt"/>
                <a:hlinkClick r:id="rId4"/>
              </a:rPr>
              <a:t>www.statcompiler.com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latin typeface="+mn-lt"/>
                <a:hlinkClick r:id="rId5"/>
              </a:rPr>
              <a:t>www.facebook.com/MEASUREDHS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>
                <a:latin typeface="+mn-lt"/>
              </a:rPr>
              <a:t>@</a:t>
            </a:r>
            <a:r>
              <a:rPr lang="en-US" sz="1700" dirty="0" smtClean="0">
                <a:latin typeface="+mn-lt"/>
              </a:rPr>
              <a:t>MEASUREDHS</a:t>
            </a:r>
            <a:endParaRPr lang="en-US" sz="17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6599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err="1" smtClean="0">
                <a:latin typeface="+mn-lt"/>
              </a:rPr>
              <a:t>Behaviour</a:t>
            </a:r>
            <a:endParaRPr lang="en-US" sz="24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1033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9"/>
            <a:ext cx="91440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Comprehensive Knowledge of HIV among Youth by Residence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9701329"/>
              </p:ext>
            </p:extLst>
          </p:nvPr>
        </p:nvGraphicFramePr>
        <p:xfrm>
          <a:off x="457200" y="17526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19336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7305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15-24 with comprehensive knowledge* of HIV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764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9"/>
            <a:ext cx="91440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Knowledge of a Condom Source among Youth by Residence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2047804"/>
              </p:ext>
            </p:extLst>
          </p:nvPr>
        </p:nvGraphicFramePr>
        <p:xfrm>
          <a:off x="457200" y="2057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5772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15-24 who know a condom source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5354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err="1" smtClean="0">
                <a:latin typeface="+mn-lt"/>
              </a:rPr>
              <a:t>Behaviour</a:t>
            </a:r>
            <a:endParaRPr lang="en-US" sz="24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8080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2"/>
                </a:solidFill>
              </a:rPr>
              <a:t>13%</a:t>
            </a:r>
            <a:r>
              <a:rPr lang="en-US" dirty="0" smtClean="0"/>
              <a:t> of young women and </a:t>
            </a:r>
            <a:r>
              <a:rPr lang="en-US" b="1" dirty="0" smtClean="0">
                <a:solidFill>
                  <a:schemeClr val="bg2"/>
                </a:solidFill>
              </a:rPr>
              <a:t>12%</a:t>
            </a:r>
            <a:r>
              <a:rPr lang="en-US" dirty="0" smtClean="0"/>
              <a:t> of young men age 15-24 had sexual intercourse </a:t>
            </a:r>
            <a:r>
              <a:rPr lang="en-US" b="1" dirty="0" smtClean="0">
                <a:solidFill>
                  <a:schemeClr val="bg2"/>
                </a:solidFill>
              </a:rPr>
              <a:t>before age 15</a:t>
            </a:r>
            <a:r>
              <a:rPr lang="en-US" dirty="0" smtClean="0"/>
              <a:t>.</a:t>
            </a:r>
          </a:p>
          <a:p>
            <a:pPr marL="0" indent="0" eaLnBrk="1" hangingPunct="1">
              <a:buNone/>
            </a:pPr>
            <a:endParaRPr lang="en-US" b="1" dirty="0" smtClean="0"/>
          </a:p>
          <a:p>
            <a:r>
              <a:rPr lang="en-US" b="1" dirty="0" smtClean="0">
                <a:solidFill>
                  <a:schemeClr val="bg2"/>
                </a:solidFill>
              </a:rPr>
              <a:t>60%</a:t>
            </a:r>
            <a:r>
              <a:rPr lang="en-US" dirty="0" smtClean="0"/>
              <a:t> </a:t>
            </a:r>
            <a:r>
              <a:rPr lang="en-US" dirty="0"/>
              <a:t>of young women and </a:t>
            </a:r>
            <a:r>
              <a:rPr lang="en-US" b="1" dirty="0" smtClean="0">
                <a:solidFill>
                  <a:schemeClr val="bg2"/>
                </a:solidFill>
              </a:rPr>
              <a:t>47%</a:t>
            </a:r>
            <a:r>
              <a:rPr lang="en-US" dirty="0" smtClean="0"/>
              <a:t> </a:t>
            </a:r>
            <a:r>
              <a:rPr lang="en-US" dirty="0"/>
              <a:t>of young men age </a:t>
            </a:r>
            <a:r>
              <a:rPr lang="en-US" dirty="0" smtClean="0"/>
              <a:t>18-24 </a:t>
            </a:r>
            <a:r>
              <a:rPr lang="en-US" dirty="0"/>
              <a:t>had sexual intercourse </a:t>
            </a:r>
            <a:r>
              <a:rPr lang="en-US" b="1" dirty="0">
                <a:solidFill>
                  <a:schemeClr val="bg2"/>
                </a:solidFill>
              </a:rPr>
              <a:t>before age </a:t>
            </a:r>
            <a:r>
              <a:rPr lang="en-US" b="1" dirty="0" smtClean="0">
                <a:solidFill>
                  <a:schemeClr val="bg2"/>
                </a:solidFill>
              </a:rPr>
              <a:t>18</a:t>
            </a:r>
            <a:r>
              <a:rPr lang="en-US" dirty="0" smtClean="0"/>
              <a:t>.</a:t>
            </a:r>
            <a:endParaRPr lang="en-US" dirty="0"/>
          </a:p>
          <a:p>
            <a:pPr marL="0" indent="0" eaLnBrk="1" hangingPunct="1">
              <a:buNone/>
            </a:pPr>
            <a:endParaRPr lang="en-US" dirty="0" smtClean="0"/>
          </a:p>
        </p:txBody>
      </p:sp>
      <p:sp>
        <p:nvSpPr>
          <p:cNvPr id="5529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Age at First Sexual Intercourse</a:t>
            </a:r>
          </a:p>
        </p:txBody>
      </p:sp>
    </p:spTree>
    <p:extLst>
      <p:ext uri="{BB962C8B-B14F-4D97-AF65-F5344CB8AC3E}">
        <p14:creationId xmlns:p14="http://schemas.microsoft.com/office/powerpoint/2010/main" val="1203349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9"/>
            <a:ext cx="91440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Condom Use at First Sex by Residence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0378360"/>
              </p:ext>
            </p:extLst>
          </p:nvPr>
        </p:nvGraphicFramePr>
        <p:xfrm>
          <a:off x="457200" y="2057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women and men age 15-24 who have ever had sex, percent who used a condom at first sex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7906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Premarital Sexual Intercourse and Condom Use</a:t>
            </a:r>
            <a:endParaRPr lang="en-US" sz="40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3935136"/>
              </p:ext>
            </p:extLst>
          </p:nvPr>
        </p:nvGraphicFramePr>
        <p:xfrm>
          <a:off x="1" y="1143000"/>
          <a:ext cx="91440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419" y="2474371"/>
            <a:ext cx="5259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Percent of never-married women and men age 15-24 who:</a:t>
            </a:r>
            <a:endParaRPr lang="en-US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1646366"/>
            <a:ext cx="297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Among never-married women and men age 15-24 who had sexual intercourse in the past 12 months, percent who :</a:t>
            </a:r>
            <a:endParaRPr lang="en-US" dirty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81000" y="3120702"/>
            <a:ext cx="5029200" cy="29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19800" y="3120702"/>
            <a:ext cx="2895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5715000" y="3505200"/>
            <a:ext cx="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0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Premarital Sex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8664486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never-married women and men age 15-24 who had sexual intercourse in the last 12 months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23560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3474</TotalTime>
  <Words>458</Words>
  <Application>Microsoft Office PowerPoint</Application>
  <PresentationFormat>On-screen Show (4:3)</PresentationFormat>
  <Paragraphs>46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Custom Design</vt:lpstr>
      <vt:lpstr>PowerPoint Presentation</vt:lpstr>
      <vt:lpstr>PowerPoint Presentation</vt:lpstr>
      <vt:lpstr>Comprehensive Knowledge of HIV among Youth by Residence</vt:lpstr>
      <vt:lpstr>Knowledge of a Condom Source among Youth by Residence</vt:lpstr>
      <vt:lpstr>PowerPoint Presentation</vt:lpstr>
      <vt:lpstr>Age at First Sexual Intercourse</vt:lpstr>
      <vt:lpstr>Condom Use at First Sex by Residence</vt:lpstr>
      <vt:lpstr>Premarital Sexual Intercourse and Condom Use</vt:lpstr>
      <vt:lpstr>PowerPoint Presentation</vt:lpstr>
      <vt:lpstr>PowerPoint Presentation</vt:lpstr>
      <vt:lpstr>Multiple Sexual Partners</vt:lpstr>
      <vt:lpstr>Age-Mixing in Sexual Relationships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ICFI</cp:lastModifiedBy>
  <cp:revision>263</cp:revision>
  <cp:lastPrinted>2012-09-05T15:52:16Z</cp:lastPrinted>
  <dcterms:created xsi:type="dcterms:W3CDTF">2005-03-10T20:13:19Z</dcterms:created>
  <dcterms:modified xsi:type="dcterms:W3CDTF">2012-09-27T12:53:39Z</dcterms:modified>
</cp:coreProperties>
</file>