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29"/>
  </p:notesMasterIdLst>
  <p:handoutMasterIdLst>
    <p:handoutMasterId r:id="rId30"/>
  </p:handoutMasterIdLst>
  <p:sldIdLst>
    <p:sldId id="257" r:id="rId3"/>
    <p:sldId id="356" r:id="rId4"/>
    <p:sldId id="360" r:id="rId5"/>
    <p:sldId id="362" r:id="rId6"/>
    <p:sldId id="363" r:id="rId7"/>
    <p:sldId id="361" r:id="rId8"/>
    <p:sldId id="364" r:id="rId9"/>
    <p:sldId id="373" r:id="rId10"/>
    <p:sldId id="365" r:id="rId11"/>
    <p:sldId id="375" r:id="rId12"/>
    <p:sldId id="376" r:id="rId13"/>
    <p:sldId id="377" r:id="rId14"/>
    <p:sldId id="378" r:id="rId15"/>
    <p:sldId id="379" r:id="rId16"/>
    <p:sldId id="374" r:id="rId17"/>
    <p:sldId id="380" r:id="rId18"/>
    <p:sldId id="366" r:id="rId19"/>
    <p:sldId id="387" r:id="rId20"/>
    <p:sldId id="381" r:id="rId21"/>
    <p:sldId id="369" r:id="rId22"/>
    <p:sldId id="388" r:id="rId23"/>
    <p:sldId id="382" r:id="rId24"/>
    <p:sldId id="383" r:id="rId25"/>
    <p:sldId id="385" r:id="rId26"/>
    <p:sldId id="386" r:id="rId27"/>
    <p:sldId id="384" r:id="rId2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99CC00"/>
    <a:srgbClr val="CCFF99"/>
    <a:srgbClr val="99FF66"/>
    <a:srgbClr val="339933"/>
    <a:srgbClr val="008080"/>
    <a:srgbClr val="CC330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849" autoAdjust="0"/>
  </p:normalViewPr>
  <p:slideViewPr>
    <p:cSldViewPr>
      <p:cViewPr>
        <p:scale>
          <a:sx n="70" d="100"/>
          <a:sy n="70" d="100"/>
        </p:scale>
        <p:origin x="-1164" y="-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40" y="-9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554E-2"/>
          <c:y val="0.13762865071842925"/>
          <c:w val="0.96604938271604934"/>
          <c:h val="0.67976343539234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79</c:v>
                </c:pt>
                <c:pt idx="1">
                  <c:v>90</c:v>
                </c:pt>
                <c:pt idx="2">
                  <c:v>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84</c:v>
                </c:pt>
                <c:pt idx="1">
                  <c:v>91</c:v>
                </c:pt>
                <c:pt idx="2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5"/>
        <c:axId val="200710784"/>
        <c:axId val="200716672"/>
      </c:barChart>
      <c:catAx>
        <c:axId val="200710784"/>
        <c:scaling>
          <c:orientation val="minMax"/>
        </c:scaling>
        <c:delete val="0"/>
        <c:axPos val="b"/>
        <c:majorTickMark val="none"/>
        <c:minorTickMark val="none"/>
        <c:tickLblPos val="nextTo"/>
        <c:crossAx val="200716672"/>
        <c:crosses val="autoZero"/>
        <c:auto val="1"/>
        <c:lblAlgn val="ctr"/>
        <c:lblOffset val="100"/>
        <c:noMultiLvlLbl val="0"/>
      </c:catAx>
      <c:valAx>
        <c:axId val="200716672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20071078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Refusing to have sexual intercourse with her husband if she knows he has an STI</c:v>
                </c:pt>
                <c:pt idx="1">
                  <c:v>Asking that they use a condom if she knows that her husband has an STI</c:v>
                </c:pt>
                <c:pt idx="2">
                  <c:v>Refusing to have sexual intercourse with her husband if she is tired or not in the mood</c:v>
                </c:pt>
                <c:pt idx="3">
                  <c:v>Refusing to have sexual intercourse with her husband if she knows he has sex with other women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78</c:v>
                </c:pt>
                <c:pt idx="1">
                  <c:v>83</c:v>
                </c:pt>
                <c:pt idx="2">
                  <c:v>79</c:v>
                </c:pt>
                <c:pt idx="3">
                  <c:v>74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Refusing to have sexual intercourse with her husband if she knows he has an STI</c:v>
                </c:pt>
                <c:pt idx="1">
                  <c:v>Asking that they use a condom if she knows that her husband has an STI</c:v>
                </c:pt>
                <c:pt idx="2">
                  <c:v>Refusing to have sexual intercourse with her husband if she is tired or not in the mood</c:v>
                </c:pt>
                <c:pt idx="3">
                  <c:v>Refusing to have sexual intercourse with her husband if she knows he has sex with other women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81</c:v>
                </c:pt>
                <c:pt idx="1">
                  <c:v>87</c:v>
                </c:pt>
                <c:pt idx="2">
                  <c:v>83</c:v>
                </c:pt>
                <c:pt idx="3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6877440"/>
        <c:axId val="146883328"/>
      </c:barChart>
      <c:catAx>
        <c:axId val="146877440"/>
        <c:scaling>
          <c:orientation val="minMax"/>
        </c:scaling>
        <c:delete val="0"/>
        <c:axPos val="b"/>
        <c:majorTickMark val="none"/>
        <c:minorTickMark val="none"/>
        <c:tickLblPos val="nextTo"/>
        <c:crossAx val="146883328"/>
        <c:crosses val="autoZero"/>
        <c:auto val="1"/>
        <c:lblAlgn val="ctr"/>
        <c:lblOffset val="100"/>
        <c:noMultiLvlLbl val="0"/>
      </c:catAx>
      <c:valAx>
        <c:axId val="1468833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4687744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Taught to use condoms</c:v>
                </c:pt>
                <c:pt idx="1">
                  <c:v>Taught to wait until marriage to have sex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63</c:v>
                </c:pt>
                <c:pt idx="1">
                  <c:v>94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Taught to use condoms</c:v>
                </c:pt>
                <c:pt idx="1">
                  <c:v>Taught to wait until marriage to have sex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67</c:v>
                </c:pt>
                <c:pt idx="1">
                  <c:v>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46623488"/>
        <c:axId val="146633472"/>
      </c:barChart>
      <c:catAx>
        <c:axId val="1466234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46633472"/>
        <c:crosses val="autoZero"/>
        <c:auto val="1"/>
        <c:lblAlgn val="ctr"/>
        <c:lblOffset val="100"/>
        <c:noMultiLvlLbl val="0"/>
      </c:catAx>
      <c:valAx>
        <c:axId val="14663347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4662348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6698095377602531"/>
                  <c:y val="4.7647535605388092E-2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3621187228496784"/>
                  <c:y val="7.803491465411960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Within the past 4 weeks</c:v>
                </c:pt>
                <c:pt idx="1">
                  <c:v>Within 1 year</c:v>
                </c:pt>
                <c:pt idx="2">
                  <c:v>One or more years</c:v>
                </c:pt>
                <c:pt idx="3">
                  <c:v>Never had sexual intercourse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53</c:v>
                </c:pt>
                <c:pt idx="1">
                  <c:v>22</c:v>
                </c:pt>
                <c:pt idx="2">
                  <c:v>12</c:v>
                </c:pt>
                <c:pt idx="3">
                  <c:v>13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5430764628686119"/>
                  <c:y val="3.5631374611549867E-2"/>
                </c:manualLayout>
              </c:layout>
              <c:tx>
                <c:rich>
                  <a:bodyPr/>
                  <a:lstStyle/>
                  <a:p>
                    <a:pPr>
                      <a:defRPr sz="1600" b="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6Within </a:t>
                    </a:r>
                    <a:r>
                      <a:rPr lang="en-US" dirty="0"/>
                      <a:t>the past 4 weeks
55%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600" b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18834278987185427"/>
                  <c:y val="0.20005976971516956"/>
                </c:manualLayout>
              </c:layout>
              <c:spPr/>
              <c:txPr>
                <a:bodyPr/>
                <a:lstStyle/>
                <a:p>
                  <a:pPr>
                    <a:defRPr sz="1600" b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Within the past 4 weeks</c:v>
                </c:pt>
                <c:pt idx="1">
                  <c:v>Within 1 year</c:v>
                </c:pt>
                <c:pt idx="2">
                  <c:v>One or more years</c:v>
                </c:pt>
                <c:pt idx="3">
                  <c:v>Never had sexual intercourse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18</c:v>
                </c:pt>
                <c:pt idx="2">
                  <c:v>9</c:v>
                </c:pt>
                <c:pt idx="3">
                  <c:v>18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0.27210908295553965"/>
          <c:w val="0.96604938271604934"/>
          <c:h val="0.460651594687027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2+ partners in the past 12 months</c:v>
                </c:pt>
                <c:pt idx="2">
                  <c:v>Reported using a condom at last sexual intercourse</c:v>
                </c:pt>
                <c:pt idx="4">
                  <c:v>Mean number of sexual partners in lifetime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2">
                  <c:v>16</c:v>
                </c:pt>
                <c:pt idx="4">
                  <c:v>2.4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2+ partners in the past 12 months</c:v>
                </c:pt>
                <c:pt idx="2">
                  <c:v>Reported using a condom at last sexual intercourse</c:v>
                </c:pt>
                <c:pt idx="4">
                  <c:v>Mean number of sexual partners in lifetime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19</c:v>
                </c:pt>
                <c:pt idx="2">
                  <c:v>15</c:v>
                </c:pt>
                <c:pt idx="4">
                  <c:v>7.1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46467456"/>
        <c:axId val="146477440"/>
      </c:barChart>
      <c:catAx>
        <c:axId val="146467456"/>
        <c:scaling>
          <c:orientation val="minMax"/>
        </c:scaling>
        <c:delete val="0"/>
        <c:axPos val="b"/>
        <c:majorTickMark val="none"/>
        <c:minorTickMark val="none"/>
        <c:tickLblPos val="nextTo"/>
        <c:crossAx val="146477440"/>
        <c:crosses val="autoZero"/>
        <c:auto val="1"/>
        <c:lblAlgn val="ctr"/>
        <c:lblOffset val="100"/>
        <c:noMultiLvlLbl val="0"/>
      </c:catAx>
      <c:valAx>
        <c:axId val="146477440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14646745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</c:v>
                </c:pt>
                <c:pt idx="1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46709120"/>
        <c:axId val="146719104"/>
      </c:barChart>
      <c:catAx>
        <c:axId val="146709120"/>
        <c:scaling>
          <c:orientation val="minMax"/>
        </c:scaling>
        <c:delete val="0"/>
        <c:axPos val="b"/>
        <c:majorTickMark val="none"/>
        <c:minorTickMark val="none"/>
        <c:tickLblPos val="nextTo"/>
        <c:crossAx val="146719104"/>
        <c:crosses val="autoZero"/>
        <c:auto val="1"/>
        <c:lblAlgn val="ctr"/>
        <c:lblOffset val="100"/>
        <c:noMultiLvlLbl val="0"/>
      </c:catAx>
      <c:valAx>
        <c:axId val="1467191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4670912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Goods or services</c:v>
                </c:pt>
                <c:pt idx="1">
                  <c:v>Goods or services in the past 12 months</c:v>
                </c:pt>
                <c:pt idx="2">
                  <c:v>Money</c:v>
                </c:pt>
                <c:pt idx="3">
                  <c:v>Money in the past 12 months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6551168"/>
        <c:axId val="146553856"/>
      </c:barChart>
      <c:catAx>
        <c:axId val="146551168"/>
        <c:scaling>
          <c:orientation val="minMax"/>
        </c:scaling>
        <c:delete val="0"/>
        <c:axPos val="b"/>
        <c:majorTickMark val="none"/>
        <c:minorTickMark val="none"/>
        <c:tickLblPos val="nextTo"/>
        <c:crossAx val="146553856"/>
        <c:crosses val="autoZero"/>
        <c:auto val="1"/>
        <c:lblAlgn val="ctr"/>
        <c:lblOffset val="100"/>
        <c:noMultiLvlLbl val="0"/>
      </c:catAx>
      <c:valAx>
        <c:axId val="146553856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146551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46738560"/>
        <c:axId val="146744448"/>
      </c:barChart>
      <c:catAx>
        <c:axId val="146738560"/>
        <c:scaling>
          <c:orientation val="minMax"/>
        </c:scaling>
        <c:delete val="1"/>
        <c:axPos val="b"/>
        <c:majorTickMark val="none"/>
        <c:minorTickMark val="none"/>
        <c:tickLblPos val="nextTo"/>
        <c:crossAx val="146744448"/>
        <c:crosses val="autoZero"/>
        <c:auto val="1"/>
        <c:lblAlgn val="ctr"/>
        <c:lblOffset val="100"/>
        <c:noMultiLvlLbl val="0"/>
      </c:catAx>
      <c:valAx>
        <c:axId val="146744448"/>
        <c:scaling>
          <c:orientation val="minMax"/>
          <c:max val="75"/>
        </c:scaling>
        <c:delete val="1"/>
        <c:axPos val="l"/>
        <c:numFmt formatCode="General" sourceLinked="1"/>
        <c:majorTickMark val="out"/>
        <c:minorTickMark val="none"/>
        <c:tickLblPos val="nextTo"/>
        <c:crossAx val="14673856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Ever physically forced to have sex against her will</c:v>
                </c:pt>
                <c:pt idx="1">
                  <c:v>Physically forced to have sex against her will in the past 12 months</c:v>
                </c:pt>
                <c:pt idx="2">
                  <c:v>Ever coerced to have sex against her will but without physical force</c:v>
                </c:pt>
                <c:pt idx="3">
                  <c:v>Coerced to have sex against her will but without physical force in the past 12 months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15</c:v>
                </c:pt>
                <c:pt idx="1">
                  <c:v>6</c:v>
                </c:pt>
                <c:pt idx="2">
                  <c:v>16</c:v>
                </c:pt>
                <c:pt idx="3">
                  <c:v>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6811136"/>
        <c:axId val="146822272"/>
      </c:barChart>
      <c:catAx>
        <c:axId val="1468111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46822272"/>
        <c:crosses val="autoZero"/>
        <c:auto val="1"/>
        <c:lblAlgn val="ctr"/>
        <c:lblOffset val="100"/>
        <c:noMultiLvlLbl val="0"/>
      </c:catAx>
      <c:valAx>
        <c:axId val="146822272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146811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43</c:v>
                </c:pt>
                <c:pt idx="1">
                  <c:v>80</c:v>
                </c:pt>
                <c:pt idx="2">
                  <c:v>84</c:v>
                </c:pt>
                <c:pt idx="3">
                  <c:v>59</c:v>
                </c:pt>
                <c:pt idx="4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36</c:v>
                </c:pt>
                <c:pt idx="1">
                  <c:v>74</c:v>
                </c:pt>
                <c:pt idx="2">
                  <c:v>81</c:v>
                </c:pt>
                <c:pt idx="3">
                  <c:v>55</c:v>
                </c:pt>
                <c:pt idx="4">
                  <c:v>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5"/>
        <c:axId val="201920512"/>
        <c:axId val="201922048"/>
      </c:barChart>
      <c:catAx>
        <c:axId val="201920512"/>
        <c:scaling>
          <c:orientation val="minMax"/>
        </c:scaling>
        <c:delete val="0"/>
        <c:axPos val="l"/>
        <c:majorTickMark val="none"/>
        <c:minorTickMark val="none"/>
        <c:tickLblPos val="nextTo"/>
        <c:crossAx val="201922048"/>
        <c:crosses val="autoZero"/>
        <c:auto val="1"/>
        <c:lblAlgn val="ctr"/>
        <c:lblOffset val="100"/>
        <c:noMultiLvlLbl val="0"/>
      </c:catAx>
      <c:valAx>
        <c:axId val="201922048"/>
        <c:scaling>
          <c:orientation val="minMax"/>
          <c:max val="100"/>
          <c:min val="0"/>
        </c:scaling>
        <c:delete val="1"/>
        <c:axPos val="b"/>
        <c:numFmt formatCode="0" sourceLinked="1"/>
        <c:majorTickMark val="out"/>
        <c:minorTickMark val="none"/>
        <c:tickLblPos val="none"/>
        <c:crossAx val="2019205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7052103284386747"/>
          <c:y val="3.1108217242075558E-2"/>
          <c:w val="0.40190075902674338"/>
          <c:h val="7.7881988871760552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31</c:v>
                </c:pt>
                <c:pt idx="1">
                  <c:v>42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36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202287744"/>
        <c:axId val="202297728"/>
      </c:barChart>
      <c:catAx>
        <c:axId val="202287744"/>
        <c:scaling>
          <c:orientation val="minMax"/>
        </c:scaling>
        <c:delete val="0"/>
        <c:axPos val="b"/>
        <c:majorTickMark val="none"/>
        <c:minorTickMark val="none"/>
        <c:tickLblPos val="nextTo"/>
        <c:crossAx val="202297728"/>
        <c:crosses val="autoZero"/>
        <c:auto val="1"/>
        <c:lblAlgn val="ctr"/>
        <c:lblOffset val="100"/>
        <c:noMultiLvlLbl val="0"/>
      </c:catAx>
      <c:valAx>
        <c:axId val="2022977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0228774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HIV can be transmitted by breastfeeding AND reduced by taking special drugs during pregnancy</c:v>
                </c:pt>
                <c:pt idx="1">
                  <c:v>Risk of MTCT can be reduced by taking special drugs during pregnancy</c:v>
                </c:pt>
                <c:pt idx="2">
                  <c:v>HIV can be transmitted by breastfeeding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55</c:v>
                </c:pt>
                <c:pt idx="1">
                  <c:v>63</c:v>
                </c:pt>
                <c:pt idx="2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HIV can be transmitted by breastfeeding AND reduced by taking special drugs during pregnancy</c:v>
                </c:pt>
                <c:pt idx="1">
                  <c:v>Risk of MTCT can be reduced by taking special drugs during pregnancy</c:v>
                </c:pt>
                <c:pt idx="2">
                  <c:v>HIV can be transmitted by breastfeeding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67</c:v>
                </c:pt>
                <c:pt idx="1">
                  <c:v>73</c:v>
                </c:pt>
                <c:pt idx="2">
                  <c:v>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5"/>
        <c:axId val="202722304"/>
        <c:axId val="202732288"/>
      </c:barChart>
      <c:catAx>
        <c:axId val="202722304"/>
        <c:scaling>
          <c:orientation val="minMax"/>
        </c:scaling>
        <c:delete val="0"/>
        <c:axPos val="l"/>
        <c:majorTickMark val="none"/>
        <c:minorTickMark val="none"/>
        <c:tickLblPos val="nextTo"/>
        <c:crossAx val="202732288"/>
        <c:crosses val="autoZero"/>
        <c:auto val="1"/>
        <c:lblAlgn val="ctr"/>
        <c:lblOffset val="100"/>
        <c:noMultiLvlLbl val="0"/>
      </c:catAx>
      <c:valAx>
        <c:axId val="202732288"/>
        <c:scaling>
          <c:orientation val="minMax"/>
          <c:max val="100"/>
          <c:min val="0"/>
        </c:scaling>
        <c:delete val="1"/>
        <c:axPos val="b"/>
        <c:numFmt formatCode="0" sourceLinked="1"/>
        <c:majorTickMark val="out"/>
        <c:minorTickMark val="none"/>
        <c:tickLblPos val="none"/>
        <c:crossAx val="20272230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7052103284386747"/>
          <c:y val="3.1108217242075565E-2"/>
          <c:w val="0.40190075902674338"/>
          <c:h val="7.7881988871760552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52</c:v>
                </c:pt>
                <c:pt idx="1">
                  <c:v>43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67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205194752"/>
        <c:axId val="205196288"/>
      </c:barChart>
      <c:catAx>
        <c:axId val="205194752"/>
        <c:scaling>
          <c:orientation val="minMax"/>
        </c:scaling>
        <c:delete val="0"/>
        <c:axPos val="b"/>
        <c:majorTickMark val="none"/>
        <c:minorTickMark val="none"/>
        <c:tickLblPos val="nextTo"/>
        <c:crossAx val="205196288"/>
        <c:crosses val="autoZero"/>
        <c:auto val="1"/>
        <c:lblAlgn val="ctr"/>
        <c:lblOffset val="100"/>
        <c:noMultiLvlLbl val="0"/>
      </c:catAx>
      <c:valAx>
        <c:axId val="2051962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0519475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31</c:v>
                </c:pt>
                <c:pt idx="1">
                  <c:v>44</c:v>
                </c:pt>
                <c:pt idx="2">
                  <c:v>80</c:v>
                </c:pt>
                <c:pt idx="3">
                  <c:v>80</c:v>
                </c:pt>
                <c:pt idx="4">
                  <c:v>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20</c:v>
                </c:pt>
                <c:pt idx="1">
                  <c:v>32</c:v>
                </c:pt>
                <c:pt idx="2">
                  <c:v>78</c:v>
                </c:pt>
                <c:pt idx="3">
                  <c:v>72</c:v>
                </c:pt>
                <c:pt idx="4">
                  <c:v>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5"/>
        <c:axId val="210616704"/>
        <c:axId val="210618240"/>
      </c:barChart>
      <c:catAx>
        <c:axId val="2106167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210618240"/>
        <c:crosses val="autoZero"/>
        <c:auto val="1"/>
        <c:lblAlgn val="ctr"/>
        <c:lblOffset val="100"/>
        <c:noMultiLvlLbl val="0"/>
      </c:catAx>
      <c:valAx>
        <c:axId val="210618240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21061670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9261648486599756"/>
          <c:y val="3.1123806305352643E-2"/>
          <c:w val="0.40190075902674338"/>
          <c:h val="7.7881988871760552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19</c:v>
                </c:pt>
                <c:pt idx="1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26</c:v>
                </c:pt>
                <c:pt idx="1">
                  <c:v>36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210659968"/>
        <c:axId val="210694528"/>
      </c:barChart>
      <c:catAx>
        <c:axId val="210659968"/>
        <c:scaling>
          <c:orientation val="minMax"/>
        </c:scaling>
        <c:delete val="0"/>
        <c:axPos val="b"/>
        <c:majorTickMark val="none"/>
        <c:minorTickMark val="none"/>
        <c:tickLblPos val="nextTo"/>
        <c:crossAx val="210694528"/>
        <c:crosses val="autoZero"/>
        <c:auto val="1"/>
        <c:lblAlgn val="ctr"/>
        <c:lblOffset val="100"/>
        <c:noMultiLvlLbl val="0"/>
      </c:catAx>
      <c:valAx>
        <c:axId val="2106945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1065996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People with HIV should be ashamed of themselves</c:v>
                </c:pt>
                <c:pt idx="1">
                  <c:v>People with HIV should be blamed for bringing the disease to the community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17</c:v>
                </c:pt>
                <c:pt idx="1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People with HIV should be ashamed of themselves</c:v>
                </c:pt>
                <c:pt idx="1">
                  <c:v>People with HIV should be blamed for bringing the disease to the community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22</c:v>
                </c:pt>
                <c:pt idx="1">
                  <c:v>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210786944"/>
        <c:axId val="210796928"/>
      </c:barChart>
      <c:catAx>
        <c:axId val="210786944"/>
        <c:scaling>
          <c:orientation val="minMax"/>
        </c:scaling>
        <c:delete val="0"/>
        <c:axPos val="b"/>
        <c:majorTickMark val="none"/>
        <c:minorTickMark val="none"/>
        <c:tickLblPos val="nextTo"/>
        <c:crossAx val="210796928"/>
        <c:crosses val="autoZero"/>
        <c:auto val="1"/>
        <c:lblAlgn val="ctr"/>
        <c:lblOffset val="100"/>
        <c:noMultiLvlLbl val="0"/>
      </c:catAx>
      <c:valAx>
        <c:axId val="2107969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1078694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Know someone who is suspected to have or has HIV</c:v>
                </c:pt>
                <c:pt idx="1">
                  <c:v>Was denied health services because he/she is suspected to have or has HIV</c:v>
                </c:pt>
                <c:pt idx="2">
                  <c:v>Was denied involvement in social, religious or community events because he/she is suspected to have or has HIV</c:v>
                </c:pt>
                <c:pt idx="3">
                  <c:v>Was verbally abused or teased because he/she is suspected to have or has HIV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65</c:v>
                </c:pt>
                <c:pt idx="1">
                  <c:v>7</c:v>
                </c:pt>
                <c:pt idx="2">
                  <c:v>4</c:v>
                </c:pt>
                <c:pt idx="3">
                  <c:v>19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Know someone who is suspected to have or has HIV</c:v>
                </c:pt>
                <c:pt idx="1">
                  <c:v>Was denied health services because he/she is suspected to have or has HIV</c:v>
                </c:pt>
                <c:pt idx="2">
                  <c:v>Was denied involvement in social, religious or community events because he/she is suspected to have or has HIV</c:v>
                </c:pt>
                <c:pt idx="3">
                  <c:v>Was verbally abused or teased because he/she is suspected to have or has HIV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64</c:v>
                </c:pt>
                <c:pt idx="1">
                  <c:v>6</c:v>
                </c:pt>
                <c:pt idx="2">
                  <c:v>4</c:v>
                </c:pt>
                <c:pt idx="3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0856576"/>
        <c:axId val="210866560"/>
      </c:barChart>
      <c:catAx>
        <c:axId val="210856576"/>
        <c:scaling>
          <c:orientation val="minMax"/>
        </c:scaling>
        <c:delete val="0"/>
        <c:axPos val="b"/>
        <c:majorTickMark val="none"/>
        <c:minorTickMark val="none"/>
        <c:tickLblPos val="nextTo"/>
        <c:crossAx val="210866560"/>
        <c:crosses val="autoZero"/>
        <c:auto val="1"/>
        <c:lblAlgn val="ctr"/>
        <c:lblOffset val="100"/>
        <c:noMultiLvlLbl val="0"/>
      </c:catAx>
      <c:valAx>
        <c:axId val="2108665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1085657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0.31667</cdr:x>
      <cdr:y>0.21837</cdr:y>
    </cdr:from>
    <cdr:to>
      <cdr:x>0.91667</cdr:x>
      <cdr:y>0.28076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95600" y="1066800"/>
          <a:ext cx="54864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600" b="1" u="sng" dirty="0" smtClean="0"/>
            <a:t>Percent who know someone in the previous 12 months  who:</a:t>
          </a:r>
          <a:endParaRPr lang="en-US" sz="1600" b="1" u="sng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8E701-2B78-4186-A8B4-A757B4244C24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133A5-FA2D-4E0C-AE62-D28F8EB207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51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60B43EA-A8D5-4934-85D0-D0B28498A5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11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3C457-81AC-4EF1-9E4D-613C05C02548}" type="slidenum">
              <a:rPr lang="en-US" smtClean="0">
                <a:latin typeface="Arial" pitchFamily="34" charset="0"/>
                <a:cs typeface="Arial" pitchFamily="34" charset="0"/>
              </a:rPr>
              <a:pPr/>
              <a:t>26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369125" y="5651212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Uganda AIDS Indicator </a:t>
            </a:r>
            <a:r>
              <a:rPr lang="en-US" sz="3200" b="0" baseline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Survey 2011</a:t>
            </a:r>
          </a:p>
          <a:p>
            <a:pPr algn="ctr"/>
            <a:r>
              <a:rPr lang="en-US" sz="3200" b="0" baseline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#UAIS</a:t>
            </a:r>
            <a:endParaRPr lang="en-US" sz="3200" b="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0" y="2286000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800600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4600"/>
            <a:ext cx="9144000" cy="2286000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DD51-ABEA-4DEE-B088-0C3E678DE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2E860-5386-4B51-8A5E-FE4DA7CF1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1E9A3-2EF2-4ACD-83C6-CB42F6327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1D8C4-F443-407C-98DA-0BC1A55D1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1363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25C0F-5C99-433E-9820-261B42CFD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994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501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72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557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51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47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FDC11-9CE8-474B-A06A-F8D7CF0FA2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784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72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45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718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4128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5130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1F718-3D01-415B-9042-D5B4A1E1D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D7713-DEE1-4453-BA24-3BDF20625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1B3AC-2D04-4EF1-96F2-F5BBF7D75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06533-F661-4B42-8745-2E6C4A2C5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5131B-8001-40A8-9A0A-4ECADA85F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7E3-B163-458F-975D-21C73A8E5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D10E4-B7A9-4AA9-B94E-A3EB04D9BD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6EFEE-DA30-4903-9E96-77CC9B61E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4D22F144-DA13-45B9-BF6C-7E5CE117730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74" r:id="rId13"/>
    <p:sldLayoutId id="2147483775" r:id="rId1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0">
          <a:solidFill>
            <a:schemeClr val="tx1"/>
          </a:solidFill>
          <a:latin typeface="+mn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73B314E8-792B-44B9-A5D5-91853268B707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CB1A60F8-05BD-4CE6-BACE-7C80FD155A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30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asuredhs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www.facebook.com/MEASUREDHS" TargetMode="External"/><Relationship Id="rId4" Type="http://schemas.openxmlformats.org/officeDocument/2006/relationships/hyperlink" Target="http://www.statcompiler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-17813" y="457200"/>
            <a:ext cx="9144000" cy="1066800"/>
          </a:xfrm>
          <a:noFill/>
          <a:ln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Knowledge, Attitudes, and </a:t>
            </a:r>
            <a:r>
              <a:rPr lang="en-US" sz="4400" b="1" dirty="0" err="1" smtClean="0">
                <a:solidFill>
                  <a:schemeClr val="bg1"/>
                </a:solidFill>
              </a:rPr>
              <a:t>Behaviour</a:t>
            </a:r>
            <a:endParaRPr lang="en-US" sz="4400" b="1" dirty="0" smtClean="0">
              <a:solidFill>
                <a:schemeClr val="bg1"/>
              </a:solidFill>
            </a:endParaRPr>
          </a:p>
          <a:p>
            <a:pPr marL="0" indent="0" eaLnBrk="1" hangingPunct="1">
              <a:buNone/>
            </a:pPr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24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0" y="2969"/>
            <a:ext cx="7696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Trends in Accepting Attitudes Towards Those Living with HIV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107460"/>
              </p:ext>
            </p:extLst>
          </p:nvPr>
        </p:nvGraphicFramePr>
        <p:xfrm>
          <a:off x="457200" y="24384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express accepting attitudes on all 4 indicators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5235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0" y="2969"/>
            <a:ext cx="7696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Negative Attitudes Towards Those Living with HIV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398025"/>
              </p:ext>
            </p:extLst>
          </p:nvPr>
        </p:nvGraphicFramePr>
        <p:xfrm>
          <a:off x="457200" y="24384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who agree that: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985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969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Personal Knowledge of Discrimination Related to HIV/AIDS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8978210"/>
              </p:ext>
            </p:extLst>
          </p:nvPr>
        </p:nvGraphicFramePr>
        <p:xfrm>
          <a:off x="0" y="1905000"/>
          <a:ext cx="9144000" cy="4885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who 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2220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969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Attitudes Towards Negotiating Safer Sexual Relations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9807213"/>
              </p:ext>
            </p:extLst>
          </p:nvPr>
        </p:nvGraphicFramePr>
        <p:xfrm>
          <a:off x="0" y="1905000"/>
          <a:ext cx="9144000" cy="4885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who </a:t>
            </a:r>
            <a:r>
              <a:rPr lang="en-US" i="1" dirty="0">
                <a:latin typeface="+mn-lt"/>
              </a:rPr>
              <a:t>believe that a woman is justified in </a:t>
            </a:r>
            <a:r>
              <a:rPr lang="en-US" i="1" dirty="0" smtClean="0">
                <a:latin typeface="+mn-lt"/>
              </a:rPr>
              <a:t>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907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0" y="2969"/>
            <a:ext cx="7696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Adult Support of Education for Youth to Prevent AIDS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5479612"/>
              </p:ext>
            </p:extLst>
          </p:nvPr>
        </p:nvGraphicFramePr>
        <p:xfrm>
          <a:off x="457200" y="24384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who agree that children age 12-14 should be: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3015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Knowledge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Attitudes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err="1" smtClean="0">
                <a:latin typeface="+mn-lt"/>
              </a:rPr>
              <a:t>Behaviour</a:t>
            </a:r>
            <a:endParaRPr lang="en-US" sz="2400" b="1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38080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Recent Sexual Activity: Timing of Last Sexual Intercourse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903627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Women</a:t>
            </a:r>
            <a:endParaRPr lang="en-US" sz="2400" b="1" dirty="0">
              <a:latin typeface="+mn-lt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71185475"/>
              </p:ext>
            </p:extLst>
          </p:nvPr>
        </p:nvGraphicFramePr>
        <p:xfrm>
          <a:off x="-381000" y="1365292"/>
          <a:ext cx="5327073" cy="5492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946073" y="895294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Men</a:t>
            </a:r>
            <a:endParaRPr lang="en-US" sz="2400" b="1" dirty="0">
              <a:latin typeface="+mn-lt"/>
            </a:endParaRPr>
          </a:p>
        </p:txBody>
      </p:sp>
      <p:graphicFrame>
        <p:nvGraphicFramePr>
          <p:cNvPr id="8" name="Content Placeholder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35803274"/>
              </p:ext>
            </p:extLst>
          </p:nvPr>
        </p:nvGraphicFramePr>
        <p:xfrm>
          <a:off x="4343400" y="1219201"/>
          <a:ext cx="5181600" cy="5658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1916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Multiple Sexual Partners</a:t>
            </a:r>
            <a:endParaRPr lang="en-US" sz="4000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6707879"/>
              </p:ext>
            </p:extLst>
          </p:nvPr>
        </p:nvGraphicFramePr>
        <p:xfrm>
          <a:off x="457200" y="1143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0421" y="2477363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Percent of women and men age 15-49 who had:</a:t>
            </a: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98421" y="1923365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Among women and men age 15-49 who had 2+ sexual partners in the past 12 months, percent who:</a:t>
            </a:r>
            <a:endParaRPr lang="en-US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8400" y="2200364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Among women and men age 15-49 who have ever had sexual intercourse</a:t>
            </a:r>
            <a:endParaRPr lang="en-US" dirty="0">
              <a:latin typeface="+mn-lt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50421" y="3123694"/>
            <a:ext cx="2667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198421" y="3122198"/>
            <a:ext cx="2667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248400" y="3120702"/>
            <a:ext cx="2667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3000499" y="3505200"/>
            <a:ext cx="0" cy="1828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6096000" y="3505200"/>
            <a:ext cx="0" cy="1828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50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0" y="2969"/>
            <a:ext cx="7696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Trends in Multiple Sexual Partners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9096840"/>
              </p:ext>
            </p:extLst>
          </p:nvPr>
        </p:nvGraphicFramePr>
        <p:xfrm>
          <a:off x="457200" y="24384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Among women and men age 15-49 who had sex in the past 12 months, percent who had 2+ partners in the past 12 months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3674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969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Transactional Sex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1347985"/>
              </p:ext>
            </p:extLst>
          </p:nvPr>
        </p:nvGraphicFramePr>
        <p:xfrm>
          <a:off x="0" y="1905000"/>
          <a:ext cx="9144000" cy="4885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246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n-lt"/>
              </a:rPr>
              <a:t>Among women age 15-49 who had sexual intercourse in the past 12 months, percentage who ever gave sex in exchange </a:t>
            </a:r>
            <a:r>
              <a:rPr lang="en-US" i="1" dirty="0" smtClean="0">
                <a:latin typeface="+mn-lt"/>
              </a:rPr>
              <a:t>for: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489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latin typeface="+mn-lt"/>
              </a:rPr>
              <a:t>Knowledge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Attitudes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err="1" smtClean="0">
                <a:latin typeface="+mn-lt"/>
              </a:rPr>
              <a:t>Behaviour</a:t>
            </a:r>
            <a:endParaRPr lang="en-US" sz="24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10337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bg2"/>
                </a:solidFill>
              </a:rPr>
              <a:t>2%</a:t>
            </a:r>
            <a:r>
              <a:rPr lang="en-US" dirty="0" smtClean="0"/>
              <a:t> of all men age 15-49 report </a:t>
            </a:r>
            <a:r>
              <a:rPr lang="en-US" b="1" dirty="0" smtClean="0">
                <a:solidFill>
                  <a:schemeClr val="bg2"/>
                </a:solidFill>
              </a:rPr>
              <a:t>paying for sexual intercourse</a:t>
            </a:r>
            <a:r>
              <a:rPr lang="en-US" b="1" dirty="0" smtClean="0"/>
              <a:t> </a:t>
            </a:r>
            <a:r>
              <a:rPr lang="en-US" dirty="0" smtClean="0"/>
              <a:t>in the last 12 months.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Among those who reported paying for sexual intercourse in the past 12 months, </a:t>
            </a:r>
            <a:r>
              <a:rPr lang="en-US" b="1" dirty="0" smtClean="0">
                <a:solidFill>
                  <a:schemeClr val="bg2"/>
                </a:solidFill>
              </a:rPr>
              <a:t>49%</a:t>
            </a:r>
            <a:r>
              <a:rPr lang="en-US" dirty="0" smtClean="0"/>
              <a:t> reported </a:t>
            </a:r>
            <a:r>
              <a:rPr lang="en-US" b="1" dirty="0" smtClean="0">
                <a:solidFill>
                  <a:schemeClr val="bg2"/>
                </a:solidFill>
              </a:rPr>
              <a:t>using a condom </a:t>
            </a:r>
            <a:r>
              <a:rPr lang="en-US" dirty="0" smtClean="0"/>
              <a:t>at last paid sexual intercourse.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Payment for Sexual Intercourse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241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0" y="2969"/>
            <a:ext cx="7696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Trends in Paid Sex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9732380"/>
              </p:ext>
            </p:extLst>
          </p:nvPr>
        </p:nvGraphicFramePr>
        <p:xfrm>
          <a:off x="457200" y="20574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men age 15-49 who reported paying for sex in the past 12 months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1185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Among women and men age 15-49 who had sexual intercourse in the past 12 months, </a:t>
            </a:r>
            <a:r>
              <a:rPr lang="en-US" b="1" dirty="0" smtClean="0">
                <a:solidFill>
                  <a:schemeClr val="bg2"/>
                </a:solidFill>
              </a:rPr>
              <a:t>24%</a:t>
            </a:r>
            <a:r>
              <a:rPr lang="en-US" dirty="0" smtClean="0"/>
              <a:t> of women and </a:t>
            </a:r>
            <a:r>
              <a:rPr lang="en-US" b="1" dirty="0" smtClean="0">
                <a:solidFill>
                  <a:schemeClr val="bg2"/>
                </a:solidFill>
              </a:rPr>
              <a:t>25%</a:t>
            </a:r>
            <a:r>
              <a:rPr lang="en-US" dirty="0" smtClean="0"/>
              <a:t> of men report they either they or their partner </a:t>
            </a:r>
            <a:r>
              <a:rPr lang="en-US" b="1" dirty="0" smtClean="0">
                <a:solidFill>
                  <a:schemeClr val="bg2"/>
                </a:solidFill>
              </a:rPr>
              <a:t>drank alcohol</a:t>
            </a:r>
            <a:r>
              <a:rPr lang="en-US" dirty="0" smtClean="0"/>
              <a:t>. 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bg2"/>
                </a:solidFill>
              </a:rPr>
              <a:t>18%</a:t>
            </a:r>
            <a:r>
              <a:rPr lang="en-US" dirty="0" smtClean="0"/>
              <a:t> of women and </a:t>
            </a:r>
            <a:r>
              <a:rPr lang="en-US" b="1" dirty="0" smtClean="0">
                <a:solidFill>
                  <a:schemeClr val="bg2"/>
                </a:solidFill>
              </a:rPr>
              <a:t>17%</a:t>
            </a:r>
            <a:r>
              <a:rPr lang="en-US" dirty="0" smtClean="0"/>
              <a:t> report they either they or their partner </a:t>
            </a:r>
            <a:r>
              <a:rPr lang="en-US" b="1" dirty="0" smtClean="0">
                <a:solidFill>
                  <a:schemeClr val="bg2"/>
                </a:solidFill>
              </a:rPr>
              <a:t>was drunk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Alcohol Use During Sex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303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969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Coerced Sex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9063187"/>
              </p:ext>
            </p:extLst>
          </p:nvPr>
        </p:nvGraphicFramePr>
        <p:xfrm>
          <a:off x="0" y="1905000"/>
          <a:ext cx="9144000" cy="4885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246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age 15-49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51231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Among women and men age 15-49 who had sexual intercourse in the past 12 months, </a:t>
            </a:r>
            <a:r>
              <a:rPr lang="en-US" b="1" dirty="0" smtClean="0">
                <a:solidFill>
                  <a:schemeClr val="bg2"/>
                </a:solidFill>
              </a:rPr>
              <a:t>36%</a:t>
            </a:r>
            <a:r>
              <a:rPr lang="en-US" dirty="0" smtClean="0"/>
              <a:t> of women and </a:t>
            </a:r>
            <a:r>
              <a:rPr lang="en-US" b="1" dirty="0" smtClean="0">
                <a:solidFill>
                  <a:schemeClr val="bg2"/>
                </a:solidFill>
              </a:rPr>
              <a:t>18%</a:t>
            </a:r>
            <a:r>
              <a:rPr lang="en-US" dirty="0" smtClean="0"/>
              <a:t> of men report they had an </a:t>
            </a:r>
            <a:r>
              <a:rPr lang="en-US" b="1" dirty="0" smtClean="0">
                <a:solidFill>
                  <a:schemeClr val="bg2"/>
                </a:solidFill>
              </a:rPr>
              <a:t>STI, abnormal genital discharge or a genital sore or ulcer</a:t>
            </a:r>
            <a:r>
              <a:rPr lang="en-US" dirty="0" smtClean="0"/>
              <a:t>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Self-reported Prevalence of Sexually Transmitted Infections (STI)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290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bg2"/>
                </a:solidFill>
              </a:rPr>
              <a:t>40%</a:t>
            </a:r>
            <a:r>
              <a:rPr lang="en-US" dirty="0" smtClean="0"/>
              <a:t> of women and </a:t>
            </a:r>
            <a:r>
              <a:rPr lang="en-US" b="1" dirty="0" smtClean="0">
                <a:solidFill>
                  <a:schemeClr val="bg2"/>
                </a:solidFill>
              </a:rPr>
              <a:t>25%</a:t>
            </a:r>
            <a:r>
              <a:rPr lang="en-US" dirty="0" smtClean="0"/>
              <a:t> of men report they had a </a:t>
            </a:r>
            <a:r>
              <a:rPr lang="en-US" b="1" dirty="0" smtClean="0">
                <a:solidFill>
                  <a:schemeClr val="bg2"/>
                </a:solidFill>
              </a:rPr>
              <a:t>medical injection </a:t>
            </a:r>
            <a:r>
              <a:rPr lang="en-US" dirty="0" smtClean="0"/>
              <a:t>in the past 12 months. 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 smtClean="0">
                <a:solidFill>
                  <a:schemeClr val="bg2"/>
                </a:solidFill>
              </a:rPr>
              <a:t>96%</a:t>
            </a:r>
            <a:r>
              <a:rPr lang="en-US" dirty="0" smtClean="0"/>
              <a:t> of those who had an injection report that for the last </a:t>
            </a:r>
            <a:r>
              <a:rPr lang="en-US" dirty="0"/>
              <a:t>injection, </a:t>
            </a:r>
            <a:r>
              <a:rPr lang="en-US" b="1" dirty="0" smtClean="0">
                <a:solidFill>
                  <a:schemeClr val="bg2"/>
                </a:solidFill>
              </a:rPr>
              <a:t>the syringe </a:t>
            </a:r>
            <a:r>
              <a:rPr lang="en-US" b="1" dirty="0">
                <a:solidFill>
                  <a:schemeClr val="bg2"/>
                </a:solidFill>
              </a:rPr>
              <a:t>and needle taken from a new, unopened </a:t>
            </a:r>
            <a:r>
              <a:rPr lang="en-US" b="1" dirty="0" smtClean="0">
                <a:solidFill>
                  <a:schemeClr val="bg2"/>
                </a:solidFill>
              </a:rPr>
              <a:t>package</a:t>
            </a:r>
            <a:r>
              <a:rPr lang="en-US" dirty="0" smtClean="0"/>
              <a:t>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Prevalence of Medical Injections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6352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27709"/>
            <a:ext cx="9144000" cy="762000"/>
          </a:xfrm>
        </p:spPr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914400"/>
            <a:ext cx="8763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74%</a:t>
            </a:r>
            <a:r>
              <a:rPr lang="en-US" sz="2400" dirty="0" smtClean="0">
                <a:latin typeface="+mn-lt"/>
              </a:rPr>
              <a:t> of women and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80%</a:t>
            </a:r>
            <a:r>
              <a:rPr lang="en-US" sz="2400" dirty="0" smtClean="0">
                <a:latin typeface="+mn-lt"/>
              </a:rPr>
              <a:t> of men know that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using condoms and limiting sex to one uninfected partner </a:t>
            </a:r>
            <a:r>
              <a:rPr lang="en-US" sz="2400" dirty="0" smtClean="0">
                <a:latin typeface="+mn-lt"/>
              </a:rPr>
              <a:t>reduce the risk of contracting HIV.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67%</a:t>
            </a:r>
            <a:r>
              <a:rPr lang="en-US" sz="2400" dirty="0" smtClean="0">
                <a:latin typeface="+mn-lt"/>
              </a:rPr>
              <a:t> of women and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55%</a:t>
            </a:r>
            <a:r>
              <a:rPr lang="en-US" sz="2400" dirty="0" smtClean="0">
                <a:latin typeface="+mn-lt"/>
              </a:rPr>
              <a:t> of men know that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HIV can be transmitted by breastfeeding and the risk of MTCT can be reduced by the mother taking special drugs during pregnancy.</a:t>
            </a:r>
            <a:endParaRPr lang="en-US" sz="2400" dirty="0" smtClean="0"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latin typeface="+mn-lt"/>
              </a:rPr>
              <a:t>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20%</a:t>
            </a:r>
            <a:r>
              <a:rPr lang="en-US" sz="2400" dirty="0" smtClean="0">
                <a:latin typeface="+mn-lt"/>
              </a:rPr>
              <a:t> of women and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31%</a:t>
            </a:r>
            <a:r>
              <a:rPr lang="en-US" sz="2400" dirty="0" smtClean="0">
                <a:latin typeface="+mn-lt"/>
              </a:rPr>
              <a:t> of men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express accepting attitudes </a:t>
            </a:r>
            <a:r>
              <a:rPr lang="en-US" sz="2400" dirty="0" smtClean="0">
                <a:latin typeface="+mn-lt"/>
              </a:rPr>
              <a:t>towards people living with HIV on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all 4 indicators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>
                <a:latin typeface="+mn-lt"/>
              </a:rPr>
              <a:t>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3%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>
                <a:latin typeface="+mn-lt"/>
              </a:rPr>
              <a:t>of women and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19%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>
                <a:latin typeface="+mn-lt"/>
              </a:rPr>
              <a:t>of men </a:t>
            </a:r>
            <a:r>
              <a:rPr lang="en-US" sz="2400" dirty="0" smtClean="0">
                <a:latin typeface="+mn-lt"/>
              </a:rPr>
              <a:t>report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having two or more sexual partners </a:t>
            </a:r>
            <a:r>
              <a:rPr lang="en-US" sz="2400" dirty="0" smtClean="0">
                <a:latin typeface="+mn-lt"/>
              </a:rPr>
              <a:t>in the past 12 months.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15%</a:t>
            </a:r>
            <a:r>
              <a:rPr lang="en-US" sz="2400" dirty="0" smtClean="0">
                <a:latin typeface="+mn-lt"/>
              </a:rPr>
              <a:t> of women report ever having been 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physically forced to have sex against her will</a:t>
            </a:r>
            <a:r>
              <a:rPr lang="en-US" sz="2400" dirty="0" smtClean="0">
                <a:latin typeface="+mn-lt"/>
              </a:rPr>
              <a:t>.</a:t>
            </a:r>
            <a:endParaRPr lang="en-US" sz="2400" dirty="0">
              <a:latin typeface="+mn-lt"/>
            </a:endParaRPr>
          </a:p>
          <a:p>
            <a:endParaRPr lang="en-US" sz="2400" dirty="0" smtClean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5834" y="6242447"/>
            <a:ext cx="91756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 smtClean="0">
                <a:latin typeface="+mn-lt"/>
              </a:rPr>
              <a:t>Connect with us:</a:t>
            </a:r>
          </a:p>
          <a:p>
            <a:r>
              <a:rPr lang="en-US" sz="1700" dirty="0" smtClean="0">
                <a:solidFill>
                  <a:srgbClr val="0070C0"/>
                </a:solidFill>
                <a:latin typeface="+mn-lt"/>
                <a:hlinkClick r:id="rId3"/>
              </a:rPr>
              <a:t>www.measuredhs.com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 smtClean="0">
                <a:solidFill>
                  <a:srgbClr val="0070C0"/>
                </a:solidFill>
                <a:latin typeface="+mn-lt"/>
                <a:hlinkClick r:id="rId4"/>
              </a:rPr>
              <a:t>www.statcompiler.com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 smtClean="0">
                <a:latin typeface="+mn-lt"/>
                <a:hlinkClick r:id="rId5"/>
              </a:rPr>
              <a:t>www.facebook.com/MEASUREDHS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>
                <a:latin typeface="+mn-lt"/>
              </a:rPr>
              <a:t>@</a:t>
            </a:r>
            <a:r>
              <a:rPr lang="en-US" sz="1700" dirty="0" smtClean="0">
                <a:latin typeface="+mn-lt"/>
              </a:rPr>
              <a:t>MEASUREDHS</a:t>
            </a:r>
            <a:endParaRPr lang="en-US" sz="17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6599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HIV Prevention Methods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2708246"/>
              </p:ext>
            </p:extLst>
          </p:nvPr>
        </p:nvGraphicFramePr>
        <p:xfrm>
          <a:off x="457200" y="1874837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5938" y="1092714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who know HIV can be prevented by: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321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Beliefs About HIV &amp; AIDS</a:t>
            </a:r>
            <a:endParaRPr lang="en-US" sz="4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4353229"/>
              </p:ext>
            </p:extLst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14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who say that:</a:t>
            </a:r>
            <a:endParaRPr lang="en-US" i="1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119336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843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969"/>
            <a:ext cx="76962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Trends in Comprehensive Knowledge of HIV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2406086"/>
              </p:ext>
            </p:extLst>
          </p:nvPr>
        </p:nvGraphicFramePr>
        <p:xfrm>
          <a:off x="457200" y="17526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119336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7305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with comprehensive knowledge* of HIV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3764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Knowledge of Mother to Child Transmission (MTCT) of HIV &amp; AIDS</a:t>
            </a:r>
            <a:endParaRPr lang="en-US" sz="4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65455725"/>
              </p:ext>
            </p:extLst>
          </p:nvPr>
        </p:nvGraphicFramePr>
        <p:xfrm>
          <a:off x="381000" y="1600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1154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who say that: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14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0" y="2969"/>
            <a:ext cx="7696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Trends in Knowledge of Prevention of Mother-to-Child Transmission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229247"/>
              </p:ext>
            </p:extLst>
          </p:nvPr>
        </p:nvGraphicFramePr>
        <p:xfrm>
          <a:off x="457200" y="2438400"/>
          <a:ext cx="8229600" cy="435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64238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who know that HIV can be transmitted by breastfeeding and that the risk of MTCT can be reduced by the mother taking drugs during pregnancy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9060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Knowledge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latin typeface="+mn-lt"/>
              </a:rPr>
              <a:t>Attitudes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err="1" smtClean="0">
                <a:latin typeface="+mn-lt"/>
              </a:rPr>
              <a:t>Behaviour</a:t>
            </a:r>
            <a:endParaRPr lang="en-US" sz="24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38080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Accepting Attitudes Towards Those Living With HIV</a:t>
            </a:r>
            <a:endParaRPr lang="en-US" sz="40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09828406"/>
              </p:ext>
            </p:extLst>
          </p:nvPr>
        </p:nvGraphicFramePr>
        <p:xfrm>
          <a:off x="381000" y="1874837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865" y="1219200"/>
            <a:ext cx="906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Among women and men age 15-49 who have heard of HIV/AIDS, percentage expressing specific attitudes towards people living with HIV/AIDS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637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2011 UAIS">
      <a:dk1>
        <a:sysClr val="windowText" lastClr="000000"/>
      </a:dk1>
      <a:lt1>
        <a:srgbClr val="F8F8F8"/>
      </a:lt1>
      <a:dk2>
        <a:srgbClr val="ECDBC2"/>
      </a:dk2>
      <a:lt2>
        <a:srgbClr val="719ED1"/>
      </a:lt2>
      <a:accent1>
        <a:srgbClr val="B42331"/>
      </a:accent1>
      <a:accent2>
        <a:srgbClr val="1AB39F"/>
      </a:accent2>
      <a:accent3>
        <a:srgbClr val="DEC094"/>
      </a:accent3>
      <a:accent4>
        <a:srgbClr val="4A698A"/>
      </a:accent4>
      <a:accent5>
        <a:srgbClr val="CC2229"/>
      </a:accent5>
      <a:accent6>
        <a:srgbClr val="00ACEC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2011 UAIS">
      <a:dk1>
        <a:sysClr val="windowText" lastClr="000000"/>
      </a:dk1>
      <a:lt1>
        <a:srgbClr val="F8F8F8"/>
      </a:lt1>
      <a:dk2>
        <a:srgbClr val="ECDBC2"/>
      </a:dk2>
      <a:lt2>
        <a:srgbClr val="719ED1"/>
      </a:lt2>
      <a:accent1>
        <a:srgbClr val="B42331"/>
      </a:accent1>
      <a:accent2>
        <a:srgbClr val="1AB39F"/>
      </a:accent2>
      <a:accent3>
        <a:srgbClr val="DEC094"/>
      </a:accent3>
      <a:accent4>
        <a:srgbClr val="4A698A"/>
      </a:accent4>
      <a:accent5>
        <a:srgbClr val="CC2229"/>
      </a:accent5>
      <a:accent6>
        <a:srgbClr val="00ACEC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3492</TotalTime>
  <Words>899</Words>
  <Application>Microsoft Office PowerPoint</Application>
  <PresentationFormat>On-screen Show (4:3)</PresentationFormat>
  <Paragraphs>93</Paragraphs>
  <Slides>26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Default Design</vt:lpstr>
      <vt:lpstr>Custom Design</vt:lpstr>
      <vt:lpstr>PowerPoint Presentation</vt:lpstr>
      <vt:lpstr>PowerPoint Presentation</vt:lpstr>
      <vt:lpstr>Knowledge of HIV Prevention Methods</vt:lpstr>
      <vt:lpstr>Beliefs About HIV &amp; AIDS</vt:lpstr>
      <vt:lpstr>Trends in Comprehensive Knowledge of HIV</vt:lpstr>
      <vt:lpstr>Knowledge of Mother to Child Transmission (MTCT) of HIV &amp; AIDS</vt:lpstr>
      <vt:lpstr>PowerPoint Presentation</vt:lpstr>
      <vt:lpstr>PowerPoint Presentation</vt:lpstr>
      <vt:lpstr>Accepting Attitudes Towards Those Living With HIV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Recent Sexual Activity: Timing of Last Sexual Intercourse</vt:lpstr>
      <vt:lpstr>Multiple Sexual Partners</vt:lpstr>
      <vt:lpstr>PowerPoint Presentation</vt:lpstr>
      <vt:lpstr>PowerPoint Presentation</vt:lpstr>
      <vt:lpstr>Payment for Sexual Intercourse</vt:lpstr>
      <vt:lpstr>PowerPoint Presentation</vt:lpstr>
      <vt:lpstr>Alcohol Use During Sex</vt:lpstr>
      <vt:lpstr>PowerPoint Presentation</vt:lpstr>
      <vt:lpstr>Self-reported Prevalence of Sexually Transmitted Infections (STI)</vt:lpstr>
      <vt:lpstr>Prevalence of Medical Injections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ICFI</cp:lastModifiedBy>
  <cp:revision>259</cp:revision>
  <cp:lastPrinted>2012-09-05T14:59:30Z</cp:lastPrinted>
  <dcterms:created xsi:type="dcterms:W3CDTF">2005-03-10T20:13:19Z</dcterms:created>
  <dcterms:modified xsi:type="dcterms:W3CDTF">2012-09-27T12:51:52Z</dcterms:modified>
</cp:coreProperties>
</file>