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Default Extension="gif" ContentType="image/gif"/>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3.xml" ContentType="application/vnd.openxmlformats-officedocument.drawingml.chart+xml"/>
  <Override PartName="/ppt/notesSlides/notesSlide12.xml" ContentType="application/vnd.openxmlformats-officedocument.presentationml.notesSlide+xml"/>
  <Override PartName="/ppt/charts/chart4.xml" ContentType="application/vnd.openxmlformats-officedocument.drawingml.chart+xml"/>
  <Override PartName="/ppt/charts/chart5.xml" ContentType="application/vnd.openxmlformats-officedocument.drawingml.chart+xml"/>
  <Override PartName="/ppt/notesSlides/notesSlide13.xml" ContentType="application/vnd.openxmlformats-officedocument.presentationml.notesSlide+xml"/>
  <Override PartName="/ppt/charts/chart6.xml" ContentType="application/vnd.openxmlformats-officedocument.drawingml.chart+xml"/>
  <Override PartName="/ppt/charts/chart7.xml" ContentType="application/vnd.openxmlformats-officedocument.drawingml.chart+xml"/>
  <Override PartName="/ppt/notesSlides/notesSlide14.xml" ContentType="application/vnd.openxmlformats-officedocument.presentationml.notesSlide+xml"/>
  <Override PartName="/ppt/charts/chart8.xml" ContentType="application/vnd.openxmlformats-officedocument.drawingml.chart+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760" r:id="rId2"/>
  </p:sldMasterIdLst>
  <p:notesMasterIdLst>
    <p:notesMasterId r:id="rId40"/>
  </p:notesMasterIdLst>
  <p:handoutMasterIdLst>
    <p:handoutMasterId r:id="rId41"/>
  </p:handoutMasterIdLst>
  <p:sldIdLst>
    <p:sldId id="257" r:id="rId3"/>
    <p:sldId id="356" r:id="rId4"/>
    <p:sldId id="334" r:id="rId5"/>
    <p:sldId id="335" r:id="rId6"/>
    <p:sldId id="380" r:id="rId7"/>
    <p:sldId id="348" r:id="rId8"/>
    <p:sldId id="337" r:id="rId9"/>
    <p:sldId id="346" r:id="rId10"/>
    <p:sldId id="338" r:id="rId11"/>
    <p:sldId id="339" r:id="rId12"/>
    <p:sldId id="340" r:id="rId13"/>
    <p:sldId id="343" r:id="rId14"/>
    <p:sldId id="349" r:id="rId15"/>
    <p:sldId id="350" r:id="rId16"/>
    <p:sldId id="351" r:id="rId17"/>
    <p:sldId id="371" r:id="rId18"/>
    <p:sldId id="352" r:id="rId19"/>
    <p:sldId id="353" r:id="rId20"/>
    <p:sldId id="355" r:id="rId21"/>
    <p:sldId id="354" r:id="rId22"/>
    <p:sldId id="341" r:id="rId23"/>
    <p:sldId id="342" r:id="rId24"/>
    <p:sldId id="345" r:id="rId25"/>
    <p:sldId id="314" r:id="rId26"/>
    <p:sldId id="372" r:id="rId27"/>
    <p:sldId id="359" r:id="rId28"/>
    <p:sldId id="373" r:id="rId29"/>
    <p:sldId id="374" r:id="rId30"/>
    <p:sldId id="362" r:id="rId31"/>
    <p:sldId id="375" r:id="rId32"/>
    <p:sldId id="376" r:id="rId33"/>
    <p:sldId id="377" r:id="rId34"/>
    <p:sldId id="363" r:id="rId35"/>
    <p:sldId id="361" r:id="rId36"/>
    <p:sldId id="378" r:id="rId37"/>
    <p:sldId id="364" r:id="rId38"/>
    <p:sldId id="379" r:id="rId39"/>
  </p:sldIdLst>
  <p:sldSz cx="9144000" cy="6858000" type="screen4x3"/>
  <p:notesSz cx="6858000" cy="92964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FFFF00"/>
    <a:srgbClr val="99CC00"/>
    <a:srgbClr val="CCFF99"/>
    <a:srgbClr val="99FF66"/>
    <a:srgbClr val="339933"/>
    <a:srgbClr val="008080"/>
    <a:srgbClr val="CC3300"/>
    <a:srgbClr val="EAEA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5849" autoAdjust="0"/>
  </p:normalViewPr>
  <p:slideViewPr>
    <p:cSldViewPr>
      <p:cViewPr>
        <p:scale>
          <a:sx n="80" d="100"/>
          <a:sy n="80" d="100"/>
        </p:scale>
        <p:origin x="-864" y="-61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81" d="100"/>
          <a:sy n="81" d="100"/>
        </p:scale>
        <p:origin x="-2040" y="-96"/>
      </p:cViewPr>
      <p:guideLst>
        <p:guide orient="horz" pos="2928"/>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percentStacked"/>
        <c:varyColors val="0"/>
        <c:ser>
          <c:idx val="0"/>
          <c:order val="0"/>
          <c:tx>
            <c:strRef>
              <c:f>Sheet1!$B$1</c:f>
              <c:strCache>
                <c:ptCount val="1"/>
                <c:pt idx="0">
                  <c:v>Improved Source</c:v>
                </c:pt>
              </c:strCache>
            </c:strRef>
          </c:tx>
          <c:spPr>
            <a:solidFill>
              <a:schemeClr val="accent1"/>
            </a:solidFill>
          </c:spPr>
          <c:invertIfNegative val="0"/>
          <c:dLbls>
            <c:txPr>
              <a:bodyPr/>
              <a:lstStyle/>
              <a:p>
                <a:pPr>
                  <a:defRPr b="1">
                    <a:solidFill>
                      <a:schemeClr val="bg1"/>
                    </a:solidFill>
                  </a:defRPr>
                </a:pPr>
                <a:endParaRPr lang="en-US"/>
              </a:p>
            </c:txPr>
            <c:showLegendKey val="0"/>
            <c:showVal val="1"/>
            <c:showCatName val="0"/>
            <c:showSerName val="0"/>
            <c:showPercent val="0"/>
            <c:showBubbleSize val="0"/>
            <c:showLeaderLines val="0"/>
          </c:dLbls>
          <c:cat>
            <c:strRef>
              <c:f>Sheet1!$A$2:$A$4</c:f>
              <c:strCache>
                <c:ptCount val="3"/>
                <c:pt idx="0">
                  <c:v>Total</c:v>
                </c:pt>
                <c:pt idx="1">
                  <c:v>Urban</c:v>
                </c:pt>
                <c:pt idx="2">
                  <c:v>Rural</c:v>
                </c:pt>
              </c:strCache>
            </c:strRef>
          </c:cat>
          <c:val>
            <c:numRef>
              <c:f>Sheet1!$B$2:$B$4</c:f>
              <c:numCache>
                <c:formatCode>General</c:formatCode>
                <c:ptCount val="3"/>
                <c:pt idx="0">
                  <c:v>72</c:v>
                </c:pt>
                <c:pt idx="1">
                  <c:v>94</c:v>
                </c:pt>
                <c:pt idx="2">
                  <c:v>67</c:v>
                </c:pt>
              </c:numCache>
            </c:numRef>
          </c:val>
        </c:ser>
        <c:ser>
          <c:idx val="1"/>
          <c:order val="1"/>
          <c:tx>
            <c:strRef>
              <c:f>Sheet1!$C$1</c:f>
              <c:strCache>
                <c:ptCount val="1"/>
                <c:pt idx="0">
                  <c:v>Non-improved source</c:v>
                </c:pt>
              </c:strCache>
            </c:strRef>
          </c:tx>
          <c:spPr>
            <a:solidFill>
              <a:schemeClr val="bg2"/>
            </a:solidFill>
          </c:spPr>
          <c:invertIfNegative val="0"/>
          <c:dLbls>
            <c:txPr>
              <a:bodyPr/>
              <a:lstStyle/>
              <a:p>
                <a:pPr>
                  <a:defRPr b="1"/>
                </a:pPr>
                <a:endParaRPr lang="en-US"/>
              </a:p>
            </c:txPr>
            <c:showLegendKey val="0"/>
            <c:showVal val="1"/>
            <c:showCatName val="0"/>
            <c:showSerName val="0"/>
            <c:showPercent val="0"/>
            <c:showBubbleSize val="0"/>
            <c:showLeaderLines val="0"/>
          </c:dLbls>
          <c:cat>
            <c:strRef>
              <c:f>Sheet1!$A$2:$A$4</c:f>
              <c:strCache>
                <c:ptCount val="3"/>
                <c:pt idx="0">
                  <c:v>Total</c:v>
                </c:pt>
                <c:pt idx="1">
                  <c:v>Urban</c:v>
                </c:pt>
                <c:pt idx="2">
                  <c:v>Rural</c:v>
                </c:pt>
              </c:strCache>
            </c:strRef>
          </c:cat>
          <c:val>
            <c:numRef>
              <c:f>Sheet1!$C$2:$C$4</c:f>
              <c:numCache>
                <c:formatCode>General</c:formatCode>
                <c:ptCount val="3"/>
                <c:pt idx="0">
                  <c:v>27</c:v>
                </c:pt>
                <c:pt idx="1">
                  <c:v>5</c:v>
                </c:pt>
                <c:pt idx="2">
                  <c:v>32</c:v>
                </c:pt>
              </c:numCache>
            </c:numRef>
          </c:val>
        </c:ser>
        <c:ser>
          <c:idx val="2"/>
          <c:order val="2"/>
          <c:tx>
            <c:strRef>
              <c:f>Sheet1!$D$1</c:f>
              <c:strCache>
                <c:ptCount val="1"/>
                <c:pt idx="0">
                  <c:v>Other</c:v>
                </c:pt>
              </c:strCache>
            </c:strRef>
          </c:tx>
          <c:spPr>
            <a:solidFill>
              <a:schemeClr val="tx2">
                <a:lumMod val="25000"/>
              </a:schemeClr>
            </a:solidFill>
          </c:spPr>
          <c:invertIfNegative val="0"/>
          <c:dLbls>
            <c:txPr>
              <a:bodyPr/>
              <a:lstStyle/>
              <a:p>
                <a:pPr>
                  <a:defRPr b="1"/>
                </a:pPr>
                <a:endParaRPr lang="en-US"/>
              </a:p>
            </c:txPr>
            <c:showLegendKey val="0"/>
            <c:showVal val="1"/>
            <c:showCatName val="0"/>
            <c:showSerName val="0"/>
            <c:showPercent val="0"/>
            <c:showBubbleSize val="0"/>
            <c:showLeaderLines val="0"/>
          </c:dLbls>
          <c:cat>
            <c:strRef>
              <c:f>Sheet1!$A$2:$A$4</c:f>
              <c:strCache>
                <c:ptCount val="3"/>
                <c:pt idx="0">
                  <c:v>Total</c:v>
                </c:pt>
                <c:pt idx="1">
                  <c:v>Urban</c:v>
                </c:pt>
                <c:pt idx="2">
                  <c:v>Rural</c:v>
                </c:pt>
              </c:strCache>
            </c:strRef>
          </c:cat>
          <c:val>
            <c:numRef>
              <c:f>Sheet1!$D$2:$D$4</c:f>
              <c:numCache>
                <c:formatCode>General</c:formatCode>
                <c:ptCount val="3"/>
                <c:pt idx="0">
                  <c:v>1</c:v>
                </c:pt>
                <c:pt idx="1">
                  <c:v>1</c:v>
                </c:pt>
                <c:pt idx="2">
                  <c:v>1</c:v>
                </c:pt>
              </c:numCache>
            </c:numRef>
          </c:val>
        </c:ser>
        <c:dLbls>
          <c:showLegendKey val="0"/>
          <c:showVal val="1"/>
          <c:showCatName val="0"/>
          <c:showSerName val="0"/>
          <c:showPercent val="0"/>
          <c:showBubbleSize val="0"/>
        </c:dLbls>
        <c:gapWidth val="95"/>
        <c:overlap val="100"/>
        <c:axId val="37058432"/>
        <c:axId val="37059968"/>
      </c:barChart>
      <c:catAx>
        <c:axId val="37058432"/>
        <c:scaling>
          <c:orientation val="minMax"/>
        </c:scaling>
        <c:delete val="0"/>
        <c:axPos val="b"/>
        <c:majorTickMark val="none"/>
        <c:minorTickMark val="none"/>
        <c:tickLblPos val="nextTo"/>
        <c:crossAx val="37059968"/>
        <c:crosses val="autoZero"/>
        <c:auto val="1"/>
        <c:lblAlgn val="ctr"/>
        <c:lblOffset val="100"/>
        <c:noMultiLvlLbl val="0"/>
      </c:catAx>
      <c:valAx>
        <c:axId val="37059968"/>
        <c:scaling>
          <c:orientation val="minMax"/>
        </c:scaling>
        <c:delete val="1"/>
        <c:axPos val="l"/>
        <c:numFmt formatCode="0%" sourceLinked="1"/>
        <c:majorTickMark val="out"/>
        <c:minorTickMark val="none"/>
        <c:tickLblPos val="nextTo"/>
        <c:crossAx val="37058432"/>
        <c:crosses val="autoZero"/>
        <c:crossBetween val="between"/>
      </c:valAx>
    </c:plotArea>
    <c:legend>
      <c:legendPos val="r"/>
      <c:layout/>
      <c:overlay val="0"/>
    </c:legend>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percentStacked"/>
        <c:varyColors val="0"/>
        <c:ser>
          <c:idx val="0"/>
          <c:order val="0"/>
          <c:tx>
            <c:strRef>
              <c:f>Sheet1!$B$1</c:f>
              <c:strCache>
                <c:ptCount val="1"/>
                <c:pt idx="0">
                  <c:v>Improved, not shared facility</c:v>
                </c:pt>
              </c:strCache>
            </c:strRef>
          </c:tx>
          <c:spPr>
            <a:solidFill>
              <a:schemeClr val="accent1"/>
            </a:solidFill>
          </c:spPr>
          <c:invertIfNegative val="0"/>
          <c:dLbls>
            <c:txPr>
              <a:bodyPr/>
              <a:lstStyle/>
              <a:p>
                <a:pPr>
                  <a:defRPr b="1">
                    <a:solidFill>
                      <a:schemeClr val="bg1"/>
                    </a:solidFill>
                  </a:defRPr>
                </a:pPr>
                <a:endParaRPr lang="en-US"/>
              </a:p>
            </c:txPr>
            <c:showLegendKey val="0"/>
            <c:showVal val="1"/>
            <c:showCatName val="0"/>
            <c:showSerName val="0"/>
            <c:showPercent val="0"/>
            <c:showBubbleSize val="0"/>
            <c:showLeaderLines val="0"/>
          </c:dLbls>
          <c:cat>
            <c:strRef>
              <c:f>Sheet1!$A$2:$A$4</c:f>
              <c:strCache>
                <c:ptCount val="3"/>
                <c:pt idx="0">
                  <c:v>Total</c:v>
                </c:pt>
                <c:pt idx="1">
                  <c:v>Urban</c:v>
                </c:pt>
                <c:pt idx="2">
                  <c:v>Rural</c:v>
                </c:pt>
              </c:strCache>
            </c:strRef>
          </c:cat>
          <c:val>
            <c:numRef>
              <c:f>Sheet1!$B$2:$B$4</c:f>
              <c:numCache>
                <c:formatCode>General</c:formatCode>
                <c:ptCount val="3"/>
                <c:pt idx="0">
                  <c:v>16</c:v>
                </c:pt>
                <c:pt idx="1">
                  <c:v>20</c:v>
                </c:pt>
                <c:pt idx="2">
                  <c:v>15</c:v>
                </c:pt>
              </c:numCache>
            </c:numRef>
          </c:val>
        </c:ser>
        <c:ser>
          <c:idx val="1"/>
          <c:order val="1"/>
          <c:tx>
            <c:strRef>
              <c:f>Sheet1!$C$1</c:f>
              <c:strCache>
                <c:ptCount val="1"/>
                <c:pt idx="0">
                  <c:v>Shared facility</c:v>
                </c:pt>
              </c:strCache>
            </c:strRef>
          </c:tx>
          <c:spPr>
            <a:solidFill>
              <a:schemeClr val="bg2"/>
            </a:solidFill>
          </c:spPr>
          <c:invertIfNegative val="0"/>
          <c:dLbls>
            <c:txPr>
              <a:bodyPr/>
              <a:lstStyle/>
              <a:p>
                <a:pPr>
                  <a:defRPr b="1"/>
                </a:pPr>
                <a:endParaRPr lang="en-US"/>
              </a:p>
            </c:txPr>
            <c:showLegendKey val="0"/>
            <c:showVal val="1"/>
            <c:showCatName val="0"/>
            <c:showSerName val="0"/>
            <c:showPercent val="0"/>
            <c:showBubbleSize val="0"/>
            <c:showLeaderLines val="0"/>
          </c:dLbls>
          <c:cat>
            <c:strRef>
              <c:f>Sheet1!$A$2:$A$4</c:f>
              <c:strCache>
                <c:ptCount val="3"/>
                <c:pt idx="0">
                  <c:v>Total</c:v>
                </c:pt>
                <c:pt idx="1">
                  <c:v>Urban</c:v>
                </c:pt>
                <c:pt idx="2">
                  <c:v>Rural</c:v>
                </c:pt>
              </c:strCache>
            </c:strRef>
          </c:cat>
          <c:val>
            <c:numRef>
              <c:f>Sheet1!$C$2:$C$4</c:f>
              <c:numCache>
                <c:formatCode>General</c:formatCode>
                <c:ptCount val="3"/>
                <c:pt idx="0">
                  <c:v>21</c:v>
                </c:pt>
                <c:pt idx="1">
                  <c:v>60</c:v>
                </c:pt>
                <c:pt idx="2">
                  <c:v>11</c:v>
                </c:pt>
              </c:numCache>
            </c:numRef>
          </c:val>
        </c:ser>
        <c:ser>
          <c:idx val="2"/>
          <c:order val="2"/>
          <c:tx>
            <c:strRef>
              <c:f>Sheet1!$D$1</c:f>
              <c:strCache>
                <c:ptCount val="1"/>
                <c:pt idx="0">
                  <c:v>Non-improved facility</c:v>
                </c:pt>
              </c:strCache>
            </c:strRef>
          </c:tx>
          <c:spPr>
            <a:solidFill>
              <a:schemeClr val="tx2">
                <a:lumMod val="25000"/>
              </a:schemeClr>
            </a:solidFill>
          </c:spPr>
          <c:invertIfNegative val="0"/>
          <c:dLbls>
            <c:txPr>
              <a:bodyPr/>
              <a:lstStyle/>
              <a:p>
                <a:pPr>
                  <a:defRPr b="1">
                    <a:solidFill>
                      <a:schemeClr val="bg1"/>
                    </a:solidFill>
                  </a:defRPr>
                </a:pPr>
                <a:endParaRPr lang="en-US"/>
              </a:p>
            </c:txPr>
            <c:showLegendKey val="0"/>
            <c:showVal val="1"/>
            <c:showCatName val="0"/>
            <c:showSerName val="0"/>
            <c:showPercent val="0"/>
            <c:showBubbleSize val="0"/>
            <c:showLeaderLines val="0"/>
          </c:dLbls>
          <c:cat>
            <c:strRef>
              <c:f>Sheet1!$A$2:$A$4</c:f>
              <c:strCache>
                <c:ptCount val="3"/>
                <c:pt idx="0">
                  <c:v>Total</c:v>
                </c:pt>
                <c:pt idx="1">
                  <c:v>Urban</c:v>
                </c:pt>
                <c:pt idx="2">
                  <c:v>Rural</c:v>
                </c:pt>
              </c:strCache>
            </c:strRef>
          </c:cat>
          <c:val>
            <c:numRef>
              <c:f>Sheet1!$D$2:$D$4</c:f>
              <c:numCache>
                <c:formatCode>General</c:formatCode>
                <c:ptCount val="3"/>
                <c:pt idx="0">
                  <c:v>63</c:v>
                </c:pt>
                <c:pt idx="1">
                  <c:v>20</c:v>
                </c:pt>
                <c:pt idx="2">
                  <c:v>74</c:v>
                </c:pt>
              </c:numCache>
            </c:numRef>
          </c:val>
        </c:ser>
        <c:dLbls>
          <c:showLegendKey val="0"/>
          <c:showVal val="1"/>
          <c:showCatName val="0"/>
          <c:showSerName val="0"/>
          <c:showPercent val="0"/>
          <c:showBubbleSize val="0"/>
        </c:dLbls>
        <c:gapWidth val="95"/>
        <c:overlap val="100"/>
        <c:axId val="37374976"/>
        <c:axId val="37384960"/>
      </c:barChart>
      <c:catAx>
        <c:axId val="37374976"/>
        <c:scaling>
          <c:orientation val="minMax"/>
        </c:scaling>
        <c:delete val="0"/>
        <c:axPos val="b"/>
        <c:majorTickMark val="none"/>
        <c:minorTickMark val="none"/>
        <c:tickLblPos val="nextTo"/>
        <c:crossAx val="37384960"/>
        <c:crosses val="autoZero"/>
        <c:auto val="1"/>
        <c:lblAlgn val="ctr"/>
        <c:lblOffset val="100"/>
        <c:noMultiLvlLbl val="0"/>
      </c:catAx>
      <c:valAx>
        <c:axId val="37384960"/>
        <c:scaling>
          <c:orientation val="minMax"/>
        </c:scaling>
        <c:delete val="1"/>
        <c:axPos val="l"/>
        <c:numFmt formatCode="0%" sourceLinked="1"/>
        <c:majorTickMark val="out"/>
        <c:minorTickMark val="none"/>
        <c:tickLblPos val="nextTo"/>
        <c:crossAx val="37374976"/>
        <c:crosses val="autoZero"/>
        <c:crossBetween val="between"/>
      </c:valAx>
    </c:plotArea>
    <c:legend>
      <c:legendPos val="r"/>
      <c:layout/>
      <c:overlay val="0"/>
    </c:legend>
    <c:plotVisOnly val="1"/>
    <c:dispBlanksAs val="gap"/>
    <c:showDLblsOverMax val="0"/>
  </c:chart>
  <c:txPr>
    <a:bodyPr/>
    <a:lstStyle/>
    <a:p>
      <a:pPr>
        <a:defRPr sz="1800"/>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bar"/>
        <c:grouping val="clustered"/>
        <c:varyColors val="0"/>
        <c:ser>
          <c:idx val="0"/>
          <c:order val="0"/>
          <c:tx>
            <c:strRef>
              <c:f>Sheet1!$B$1</c:f>
              <c:strCache>
                <c:ptCount val="1"/>
                <c:pt idx="0">
                  <c:v>Rural</c:v>
                </c:pt>
              </c:strCache>
            </c:strRef>
          </c:tx>
          <c:spPr>
            <a:solidFill>
              <a:schemeClr val="bg2"/>
            </a:solidFill>
          </c:spPr>
          <c:invertIfNegative val="0"/>
          <c:dLbls>
            <c:txPr>
              <a:bodyPr/>
              <a:lstStyle/>
              <a:p>
                <a:pPr>
                  <a:defRPr b="1"/>
                </a:pPr>
                <a:endParaRPr lang="en-US"/>
              </a:p>
            </c:txPr>
            <c:showLegendKey val="0"/>
            <c:showVal val="1"/>
            <c:showCatName val="0"/>
            <c:showSerName val="0"/>
            <c:showPercent val="0"/>
            <c:showBubbleSize val="0"/>
            <c:showLeaderLines val="0"/>
          </c:dLbls>
          <c:cat>
            <c:strRef>
              <c:f>Sheet1!$A$2:$A$7</c:f>
              <c:strCache>
                <c:ptCount val="6"/>
                <c:pt idx="0">
                  <c:v>Radio</c:v>
                </c:pt>
                <c:pt idx="1">
                  <c:v>Television</c:v>
                </c:pt>
                <c:pt idx="2">
                  <c:v>Mobile telephone</c:v>
                </c:pt>
                <c:pt idx="3">
                  <c:v>Car/truck</c:v>
                </c:pt>
                <c:pt idx="4">
                  <c:v>Bicycle</c:v>
                </c:pt>
                <c:pt idx="5">
                  <c:v>Agricultural land</c:v>
                </c:pt>
              </c:strCache>
            </c:strRef>
          </c:cat>
          <c:val>
            <c:numRef>
              <c:f>Sheet1!$B$2:$B$7</c:f>
              <c:numCache>
                <c:formatCode>0</c:formatCode>
                <c:ptCount val="6"/>
                <c:pt idx="0">
                  <c:v>63</c:v>
                </c:pt>
                <c:pt idx="1">
                  <c:v>3</c:v>
                </c:pt>
                <c:pt idx="2">
                  <c:v>49</c:v>
                </c:pt>
                <c:pt idx="3">
                  <c:v>1</c:v>
                </c:pt>
                <c:pt idx="4">
                  <c:v>42</c:v>
                </c:pt>
                <c:pt idx="5">
                  <c:v>80</c:v>
                </c:pt>
              </c:numCache>
            </c:numRef>
          </c:val>
        </c:ser>
        <c:ser>
          <c:idx val="1"/>
          <c:order val="1"/>
          <c:tx>
            <c:strRef>
              <c:f>Sheet1!$C$1</c:f>
              <c:strCache>
                <c:ptCount val="1"/>
                <c:pt idx="0">
                  <c:v>Urban</c:v>
                </c:pt>
              </c:strCache>
            </c:strRef>
          </c:tx>
          <c:spPr>
            <a:solidFill>
              <a:schemeClr val="accent1"/>
            </a:solidFill>
          </c:spPr>
          <c:invertIfNegative val="0"/>
          <c:dLbls>
            <c:txPr>
              <a:bodyPr/>
              <a:lstStyle/>
              <a:p>
                <a:pPr>
                  <a:defRPr b="1"/>
                </a:pPr>
                <a:endParaRPr lang="en-US"/>
              </a:p>
            </c:txPr>
            <c:showLegendKey val="0"/>
            <c:showVal val="1"/>
            <c:showCatName val="0"/>
            <c:showSerName val="0"/>
            <c:showPercent val="0"/>
            <c:showBubbleSize val="0"/>
            <c:showLeaderLines val="0"/>
          </c:dLbls>
          <c:cat>
            <c:strRef>
              <c:f>Sheet1!$A$2:$A$7</c:f>
              <c:strCache>
                <c:ptCount val="6"/>
                <c:pt idx="0">
                  <c:v>Radio</c:v>
                </c:pt>
                <c:pt idx="1">
                  <c:v>Television</c:v>
                </c:pt>
                <c:pt idx="2">
                  <c:v>Mobile telephone</c:v>
                </c:pt>
                <c:pt idx="3">
                  <c:v>Car/truck</c:v>
                </c:pt>
                <c:pt idx="4">
                  <c:v>Bicycle</c:v>
                </c:pt>
                <c:pt idx="5">
                  <c:v>Agricultural land</c:v>
                </c:pt>
              </c:strCache>
            </c:strRef>
          </c:cat>
          <c:val>
            <c:numRef>
              <c:f>Sheet1!$C$2:$C$7</c:f>
              <c:numCache>
                <c:formatCode>0</c:formatCode>
                <c:ptCount val="6"/>
                <c:pt idx="0">
                  <c:v>76</c:v>
                </c:pt>
                <c:pt idx="1">
                  <c:v>46</c:v>
                </c:pt>
                <c:pt idx="2">
                  <c:v>86</c:v>
                </c:pt>
                <c:pt idx="3">
                  <c:v>7</c:v>
                </c:pt>
                <c:pt idx="4">
                  <c:v>18</c:v>
                </c:pt>
                <c:pt idx="5">
                  <c:v>25</c:v>
                </c:pt>
              </c:numCache>
            </c:numRef>
          </c:val>
        </c:ser>
        <c:dLbls>
          <c:showLegendKey val="0"/>
          <c:showVal val="1"/>
          <c:showCatName val="0"/>
          <c:showSerName val="0"/>
          <c:showPercent val="0"/>
          <c:showBubbleSize val="0"/>
        </c:dLbls>
        <c:gapWidth val="75"/>
        <c:overlap val="-5"/>
        <c:axId val="37148160"/>
        <c:axId val="37149696"/>
      </c:barChart>
      <c:catAx>
        <c:axId val="37148160"/>
        <c:scaling>
          <c:orientation val="minMax"/>
        </c:scaling>
        <c:delete val="0"/>
        <c:axPos val="l"/>
        <c:majorTickMark val="none"/>
        <c:minorTickMark val="none"/>
        <c:tickLblPos val="nextTo"/>
        <c:crossAx val="37149696"/>
        <c:crosses val="autoZero"/>
        <c:auto val="1"/>
        <c:lblAlgn val="ctr"/>
        <c:lblOffset val="100"/>
        <c:noMultiLvlLbl val="0"/>
      </c:catAx>
      <c:valAx>
        <c:axId val="37149696"/>
        <c:scaling>
          <c:orientation val="minMax"/>
          <c:max val="100"/>
          <c:min val="0"/>
        </c:scaling>
        <c:delete val="1"/>
        <c:axPos val="b"/>
        <c:numFmt formatCode="0" sourceLinked="1"/>
        <c:majorTickMark val="out"/>
        <c:minorTickMark val="none"/>
        <c:tickLblPos val="none"/>
        <c:crossAx val="37148160"/>
        <c:crosses val="autoZero"/>
        <c:crossBetween val="between"/>
      </c:valAx>
    </c:plotArea>
    <c:legend>
      <c:legendPos val="t"/>
      <c:layout>
        <c:manualLayout>
          <c:xMode val="edge"/>
          <c:yMode val="edge"/>
          <c:x val="0.27052103284386747"/>
          <c:y val="3.1108217242075558E-2"/>
          <c:w val="0.40190075902674338"/>
          <c:h val="7.7881988871760552E-2"/>
        </c:manualLayout>
      </c:layout>
      <c:overlay val="0"/>
    </c:legend>
    <c:plotVisOnly val="1"/>
    <c:dispBlanksAs val="gap"/>
    <c:showDLblsOverMax val="0"/>
  </c:chart>
  <c:txPr>
    <a:bodyPr/>
    <a:lstStyle/>
    <a:p>
      <a:pPr>
        <a:defRPr sz="1800"/>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percentStacked"/>
        <c:varyColors val="0"/>
        <c:ser>
          <c:idx val="0"/>
          <c:order val="0"/>
          <c:tx>
            <c:strRef>
              <c:f>Sheet1!$B$1</c:f>
              <c:strCache>
                <c:ptCount val="1"/>
                <c:pt idx="0">
                  <c:v>No education</c:v>
                </c:pt>
              </c:strCache>
            </c:strRef>
          </c:tx>
          <c:spPr>
            <a:solidFill>
              <a:schemeClr val="accent4">
                <a:lumMod val="50000"/>
              </a:schemeClr>
            </a:solidFill>
          </c:spPr>
          <c:invertIfNegative val="0"/>
          <c:dLbls>
            <c:txPr>
              <a:bodyPr/>
              <a:lstStyle/>
              <a:p>
                <a:pPr>
                  <a:defRPr b="1">
                    <a:solidFill>
                      <a:schemeClr val="bg1"/>
                    </a:solidFill>
                  </a:defRPr>
                </a:pPr>
                <a:endParaRPr lang="en-US"/>
              </a:p>
            </c:txPr>
            <c:showLegendKey val="0"/>
            <c:showVal val="1"/>
            <c:showCatName val="0"/>
            <c:showSerName val="0"/>
            <c:showPercent val="0"/>
            <c:showBubbleSize val="0"/>
            <c:showLeaderLines val="0"/>
          </c:dLbls>
          <c:cat>
            <c:strRef>
              <c:f>Sheet1!$A$2:$A$5</c:f>
              <c:strCache>
                <c:ptCount val="4"/>
                <c:pt idx="0">
                  <c:v>Female</c:v>
                </c:pt>
                <c:pt idx="1">
                  <c:v>Male</c:v>
                </c:pt>
                <c:pt idx="2">
                  <c:v>Female</c:v>
                </c:pt>
                <c:pt idx="3">
                  <c:v>Male</c:v>
                </c:pt>
              </c:strCache>
            </c:strRef>
          </c:cat>
          <c:val>
            <c:numRef>
              <c:f>Sheet1!$B$2:$B$5</c:f>
              <c:numCache>
                <c:formatCode>General</c:formatCode>
                <c:ptCount val="4"/>
                <c:pt idx="0">
                  <c:v>14</c:v>
                </c:pt>
                <c:pt idx="1">
                  <c:v>6</c:v>
                </c:pt>
                <c:pt idx="2">
                  <c:v>15</c:v>
                </c:pt>
              </c:numCache>
            </c:numRef>
          </c:val>
        </c:ser>
        <c:ser>
          <c:idx val="1"/>
          <c:order val="1"/>
          <c:tx>
            <c:strRef>
              <c:f>Sheet1!$C$1</c:f>
              <c:strCache>
                <c:ptCount val="1"/>
                <c:pt idx="0">
                  <c:v>Some primary</c:v>
                </c:pt>
              </c:strCache>
            </c:strRef>
          </c:tx>
          <c:spPr>
            <a:solidFill>
              <a:schemeClr val="bg2">
                <a:lumMod val="50000"/>
              </a:schemeClr>
            </a:solidFill>
          </c:spPr>
          <c:invertIfNegative val="0"/>
          <c:dLbls>
            <c:txPr>
              <a:bodyPr/>
              <a:lstStyle/>
              <a:p>
                <a:pPr>
                  <a:defRPr b="1">
                    <a:solidFill>
                      <a:schemeClr val="bg1"/>
                    </a:solidFill>
                  </a:defRPr>
                </a:pPr>
                <a:endParaRPr lang="en-US"/>
              </a:p>
            </c:txPr>
            <c:showLegendKey val="0"/>
            <c:showVal val="1"/>
            <c:showCatName val="0"/>
            <c:showSerName val="0"/>
            <c:showPercent val="0"/>
            <c:showBubbleSize val="0"/>
            <c:showLeaderLines val="0"/>
          </c:dLbls>
          <c:cat>
            <c:strRef>
              <c:f>Sheet1!$A$2:$A$5</c:f>
              <c:strCache>
                <c:ptCount val="4"/>
                <c:pt idx="0">
                  <c:v>Female</c:v>
                </c:pt>
                <c:pt idx="1">
                  <c:v>Male</c:v>
                </c:pt>
                <c:pt idx="2">
                  <c:v>Female</c:v>
                </c:pt>
                <c:pt idx="3">
                  <c:v>Male</c:v>
                </c:pt>
              </c:strCache>
            </c:strRef>
          </c:cat>
          <c:val>
            <c:numRef>
              <c:f>Sheet1!$C$2:$C$5</c:f>
              <c:numCache>
                <c:formatCode>General</c:formatCode>
                <c:ptCount val="4"/>
                <c:pt idx="0">
                  <c:v>47</c:v>
                </c:pt>
                <c:pt idx="1">
                  <c:v>43</c:v>
                </c:pt>
                <c:pt idx="2">
                  <c:v>11</c:v>
                </c:pt>
              </c:numCache>
            </c:numRef>
          </c:val>
        </c:ser>
        <c:ser>
          <c:idx val="2"/>
          <c:order val="2"/>
          <c:tx>
            <c:strRef>
              <c:f>Sheet1!$D$1</c:f>
              <c:strCache>
                <c:ptCount val="1"/>
                <c:pt idx="0">
                  <c:v>Completed primary</c:v>
                </c:pt>
              </c:strCache>
            </c:strRef>
          </c:tx>
          <c:spPr>
            <a:solidFill>
              <a:schemeClr val="bg2">
                <a:lumMod val="75000"/>
              </a:schemeClr>
            </a:solidFill>
          </c:spPr>
          <c:invertIfNegative val="0"/>
          <c:dLbls>
            <c:txPr>
              <a:bodyPr/>
              <a:lstStyle/>
              <a:p>
                <a:pPr>
                  <a:defRPr b="1">
                    <a:solidFill>
                      <a:schemeClr val="bg1"/>
                    </a:solidFill>
                  </a:defRPr>
                </a:pPr>
                <a:endParaRPr lang="en-US"/>
              </a:p>
            </c:txPr>
            <c:showLegendKey val="0"/>
            <c:showVal val="1"/>
            <c:showCatName val="0"/>
            <c:showSerName val="0"/>
            <c:showPercent val="0"/>
            <c:showBubbleSize val="0"/>
            <c:showLeaderLines val="0"/>
          </c:dLbls>
          <c:cat>
            <c:strRef>
              <c:f>Sheet1!$A$2:$A$5</c:f>
              <c:strCache>
                <c:ptCount val="4"/>
                <c:pt idx="0">
                  <c:v>Female</c:v>
                </c:pt>
                <c:pt idx="1">
                  <c:v>Male</c:v>
                </c:pt>
                <c:pt idx="2">
                  <c:v>Female</c:v>
                </c:pt>
                <c:pt idx="3">
                  <c:v>Male</c:v>
                </c:pt>
              </c:strCache>
            </c:strRef>
          </c:cat>
          <c:val>
            <c:numRef>
              <c:f>Sheet1!$D$2:$D$5</c:f>
              <c:numCache>
                <c:formatCode>General</c:formatCode>
                <c:ptCount val="4"/>
                <c:pt idx="0">
                  <c:v>12</c:v>
                </c:pt>
                <c:pt idx="1">
                  <c:v>14</c:v>
                </c:pt>
                <c:pt idx="2">
                  <c:v>74</c:v>
                </c:pt>
              </c:numCache>
            </c:numRef>
          </c:val>
        </c:ser>
        <c:ser>
          <c:idx val="3"/>
          <c:order val="3"/>
          <c:tx>
            <c:strRef>
              <c:f>Sheet1!$E$1</c:f>
              <c:strCache>
                <c:ptCount val="1"/>
                <c:pt idx="0">
                  <c:v>Some secondary</c:v>
                </c:pt>
              </c:strCache>
            </c:strRef>
          </c:tx>
          <c:spPr>
            <a:solidFill>
              <a:schemeClr val="bg2"/>
            </a:solidFill>
          </c:spPr>
          <c:invertIfNegative val="0"/>
          <c:dLbls>
            <c:txPr>
              <a:bodyPr/>
              <a:lstStyle/>
              <a:p>
                <a:pPr>
                  <a:defRPr b="1"/>
                </a:pPr>
                <a:endParaRPr lang="en-US"/>
              </a:p>
            </c:txPr>
            <c:showLegendKey val="0"/>
            <c:showVal val="1"/>
            <c:showCatName val="0"/>
            <c:showSerName val="0"/>
            <c:showPercent val="0"/>
            <c:showBubbleSize val="0"/>
            <c:showLeaderLines val="0"/>
          </c:dLbls>
          <c:cat>
            <c:strRef>
              <c:f>Sheet1!$A$2:$A$5</c:f>
              <c:strCache>
                <c:ptCount val="4"/>
                <c:pt idx="0">
                  <c:v>Female</c:v>
                </c:pt>
                <c:pt idx="1">
                  <c:v>Male</c:v>
                </c:pt>
                <c:pt idx="2">
                  <c:v>Female</c:v>
                </c:pt>
                <c:pt idx="3">
                  <c:v>Male</c:v>
                </c:pt>
              </c:strCache>
            </c:strRef>
          </c:cat>
          <c:val>
            <c:numRef>
              <c:f>Sheet1!$E$2:$E$5</c:f>
              <c:numCache>
                <c:formatCode>General</c:formatCode>
                <c:ptCount val="4"/>
                <c:pt idx="0">
                  <c:v>21</c:v>
                </c:pt>
                <c:pt idx="1">
                  <c:v>27</c:v>
                </c:pt>
                <c:pt idx="2">
                  <c:v>100</c:v>
                </c:pt>
                <c:pt idx="3">
                  <c:v>0</c:v>
                </c:pt>
              </c:numCache>
            </c:numRef>
          </c:val>
        </c:ser>
        <c:ser>
          <c:idx val="4"/>
          <c:order val="4"/>
          <c:tx>
            <c:strRef>
              <c:f>Sheet1!$F$1</c:f>
              <c:strCache>
                <c:ptCount val="1"/>
                <c:pt idx="0">
                  <c:v>Completed secondary</c:v>
                </c:pt>
              </c:strCache>
            </c:strRef>
          </c:tx>
          <c:spPr>
            <a:solidFill>
              <a:schemeClr val="accent4">
                <a:lumMod val="60000"/>
                <a:lumOff val="40000"/>
              </a:schemeClr>
            </a:solidFill>
          </c:spPr>
          <c:invertIfNegative val="0"/>
          <c:dLbls>
            <c:txPr>
              <a:bodyPr/>
              <a:lstStyle/>
              <a:p>
                <a:pPr>
                  <a:defRPr b="1"/>
                </a:pPr>
                <a:endParaRPr lang="en-US"/>
              </a:p>
            </c:txPr>
            <c:showLegendKey val="0"/>
            <c:showVal val="1"/>
            <c:showCatName val="0"/>
            <c:showSerName val="0"/>
            <c:showPercent val="0"/>
            <c:showBubbleSize val="0"/>
            <c:showLeaderLines val="0"/>
          </c:dLbls>
          <c:cat>
            <c:strRef>
              <c:f>Sheet1!$A$2:$A$5</c:f>
              <c:strCache>
                <c:ptCount val="4"/>
                <c:pt idx="0">
                  <c:v>Female</c:v>
                </c:pt>
                <c:pt idx="1">
                  <c:v>Male</c:v>
                </c:pt>
                <c:pt idx="2">
                  <c:v>Female</c:v>
                </c:pt>
                <c:pt idx="3">
                  <c:v>Male</c:v>
                </c:pt>
              </c:strCache>
            </c:strRef>
          </c:cat>
          <c:val>
            <c:numRef>
              <c:f>Sheet1!$F$2:$F$5</c:f>
              <c:numCache>
                <c:formatCode>General</c:formatCode>
                <c:ptCount val="4"/>
                <c:pt idx="0">
                  <c:v>1</c:v>
                </c:pt>
                <c:pt idx="1">
                  <c:v>3</c:v>
                </c:pt>
              </c:numCache>
            </c:numRef>
          </c:val>
        </c:ser>
        <c:ser>
          <c:idx val="5"/>
          <c:order val="5"/>
          <c:tx>
            <c:strRef>
              <c:f>Sheet1!$G$1</c:f>
              <c:strCache>
                <c:ptCount val="1"/>
                <c:pt idx="0">
                  <c:v>More than secondary</c:v>
                </c:pt>
              </c:strCache>
            </c:strRef>
          </c:tx>
          <c:spPr>
            <a:solidFill>
              <a:schemeClr val="bg2">
                <a:lumMod val="20000"/>
                <a:lumOff val="80000"/>
              </a:schemeClr>
            </a:solidFill>
          </c:spPr>
          <c:invertIfNegative val="0"/>
          <c:dLbls>
            <c:txPr>
              <a:bodyPr/>
              <a:lstStyle/>
              <a:p>
                <a:pPr>
                  <a:defRPr b="1"/>
                </a:pPr>
                <a:endParaRPr lang="en-US"/>
              </a:p>
            </c:txPr>
            <c:showLegendKey val="0"/>
            <c:showVal val="1"/>
            <c:showCatName val="0"/>
            <c:showSerName val="0"/>
            <c:showPercent val="0"/>
            <c:showBubbleSize val="0"/>
            <c:showLeaderLines val="0"/>
          </c:dLbls>
          <c:cat>
            <c:strRef>
              <c:f>Sheet1!$A$2:$A$5</c:f>
              <c:strCache>
                <c:ptCount val="4"/>
                <c:pt idx="0">
                  <c:v>Female</c:v>
                </c:pt>
                <c:pt idx="1">
                  <c:v>Male</c:v>
                </c:pt>
                <c:pt idx="2">
                  <c:v>Female</c:v>
                </c:pt>
                <c:pt idx="3">
                  <c:v>Male</c:v>
                </c:pt>
              </c:strCache>
            </c:strRef>
          </c:cat>
          <c:val>
            <c:numRef>
              <c:f>Sheet1!$G$2:$G$5</c:f>
              <c:numCache>
                <c:formatCode>General</c:formatCode>
                <c:ptCount val="4"/>
                <c:pt idx="0">
                  <c:v>5</c:v>
                </c:pt>
                <c:pt idx="1">
                  <c:v>8</c:v>
                </c:pt>
              </c:numCache>
            </c:numRef>
          </c:val>
        </c:ser>
        <c:dLbls>
          <c:showLegendKey val="0"/>
          <c:showVal val="1"/>
          <c:showCatName val="0"/>
          <c:showSerName val="0"/>
          <c:showPercent val="0"/>
          <c:showBubbleSize val="0"/>
        </c:dLbls>
        <c:gapWidth val="95"/>
        <c:overlap val="100"/>
        <c:axId val="37253120"/>
        <c:axId val="37254656"/>
      </c:barChart>
      <c:catAx>
        <c:axId val="37253120"/>
        <c:scaling>
          <c:orientation val="minMax"/>
        </c:scaling>
        <c:delete val="0"/>
        <c:axPos val="b"/>
        <c:majorTickMark val="none"/>
        <c:minorTickMark val="none"/>
        <c:tickLblPos val="nextTo"/>
        <c:crossAx val="37254656"/>
        <c:crosses val="autoZero"/>
        <c:auto val="1"/>
        <c:lblAlgn val="ctr"/>
        <c:lblOffset val="100"/>
        <c:noMultiLvlLbl val="0"/>
      </c:catAx>
      <c:valAx>
        <c:axId val="37254656"/>
        <c:scaling>
          <c:orientation val="minMax"/>
        </c:scaling>
        <c:delete val="1"/>
        <c:axPos val="l"/>
        <c:numFmt formatCode="0%" sourceLinked="1"/>
        <c:majorTickMark val="out"/>
        <c:minorTickMark val="none"/>
        <c:tickLblPos val="nextTo"/>
        <c:crossAx val="37253120"/>
        <c:crosses val="autoZero"/>
        <c:crossBetween val="between"/>
      </c:valAx>
    </c:plotArea>
    <c:legend>
      <c:legendPos val="r"/>
      <c:layout/>
      <c:overlay val="0"/>
    </c:legend>
    <c:plotVisOnly val="1"/>
    <c:dispBlanksAs val="gap"/>
    <c:showDLblsOverMax val="0"/>
  </c:chart>
  <c:txPr>
    <a:bodyPr/>
    <a:lstStyle/>
    <a:p>
      <a:pPr>
        <a:defRPr sz="1800"/>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Sheet1!$A$2</c:f>
              <c:strCache>
                <c:ptCount val="1"/>
                <c:pt idx="0">
                  <c:v>Women</c:v>
                </c:pt>
              </c:strCache>
            </c:strRef>
          </c:tx>
          <c:spPr>
            <a:solidFill>
              <a:schemeClr val="accent4">
                <a:lumMod val="60000"/>
                <a:lumOff val="40000"/>
              </a:schemeClr>
            </a:solidFill>
          </c:spPr>
          <c:invertIfNegative val="0"/>
          <c:dLbls>
            <c:txPr>
              <a:bodyPr/>
              <a:lstStyle/>
              <a:p>
                <a:pPr>
                  <a:defRPr b="1"/>
                </a:pPr>
                <a:endParaRPr lang="en-US"/>
              </a:p>
            </c:txPr>
            <c:showLegendKey val="0"/>
            <c:showVal val="1"/>
            <c:showCatName val="0"/>
            <c:showSerName val="0"/>
            <c:showPercent val="0"/>
            <c:showBubbleSize val="0"/>
            <c:showLeaderLines val="0"/>
          </c:dLbls>
          <c:cat>
            <c:strRef>
              <c:f>Sheet1!$B$1:$F$1</c:f>
              <c:strCache>
                <c:ptCount val="5"/>
                <c:pt idx="0">
                  <c:v>Newspaper</c:v>
                </c:pt>
                <c:pt idx="1">
                  <c:v>Television</c:v>
                </c:pt>
                <c:pt idx="2">
                  <c:v>Radio</c:v>
                </c:pt>
                <c:pt idx="3">
                  <c:v>All three</c:v>
                </c:pt>
                <c:pt idx="4">
                  <c:v>None of the three</c:v>
                </c:pt>
              </c:strCache>
            </c:strRef>
          </c:cat>
          <c:val>
            <c:numRef>
              <c:f>Sheet1!$B$2:$F$2</c:f>
              <c:numCache>
                <c:formatCode>General</c:formatCode>
                <c:ptCount val="5"/>
                <c:pt idx="0">
                  <c:v>13</c:v>
                </c:pt>
                <c:pt idx="1">
                  <c:v>17</c:v>
                </c:pt>
                <c:pt idx="2">
                  <c:v>72</c:v>
                </c:pt>
                <c:pt idx="3">
                  <c:v>6</c:v>
                </c:pt>
                <c:pt idx="4">
                  <c:v>25</c:v>
                </c:pt>
              </c:numCache>
            </c:numRef>
          </c:val>
        </c:ser>
        <c:ser>
          <c:idx val="1"/>
          <c:order val="1"/>
          <c:tx>
            <c:strRef>
              <c:f>Sheet1!$A$3</c:f>
              <c:strCache>
                <c:ptCount val="1"/>
                <c:pt idx="0">
                  <c:v>Men</c:v>
                </c:pt>
              </c:strCache>
            </c:strRef>
          </c:tx>
          <c:spPr>
            <a:solidFill>
              <a:schemeClr val="accent1"/>
            </a:solidFill>
          </c:spPr>
          <c:invertIfNegative val="0"/>
          <c:dLbls>
            <c:txPr>
              <a:bodyPr/>
              <a:lstStyle/>
              <a:p>
                <a:pPr>
                  <a:defRPr b="1"/>
                </a:pPr>
                <a:endParaRPr lang="en-US"/>
              </a:p>
            </c:txPr>
            <c:showLegendKey val="0"/>
            <c:showVal val="1"/>
            <c:showCatName val="0"/>
            <c:showSerName val="0"/>
            <c:showPercent val="0"/>
            <c:showBubbleSize val="0"/>
            <c:showLeaderLines val="0"/>
          </c:dLbls>
          <c:cat>
            <c:strRef>
              <c:f>Sheet1!$B$1:$F$1</c:f>
              <c:strCache>
                <c:ptCount val="5"/>
                <c:pt idx="0">
                  <c:v>Newspaper</c:v>
                </c:pt>
                <c:pt idx="1">
                  <c:v>Television</c:v>
                </c:pt>
                <c:pt idx="2">
                  <c:v>Radio</c:v>
                </c:pt>
                <c:pt idx="3">
                  <c:v>All three</c:v>
                </c:pt>
                <c:pt idx="4">
                  <c:v>None of the three</c:v>
                </c:pt>
              </c:strCache>
            </c:strRef>
          </c:cat>
          <c:val>
            <c:numRef>
              <c:f>Sheet1!$B$3:$F$3</c:f>
              <c:numCache>
                <c:formatCode>General</c:formatCode>
                <c:ptCount val="5"/>
                <c:pt idx="0">
                  <c:v>23</c:v>
                </c:pt>
                <c:pt idx="1">
                  <c:v>27</c:v>
                </c:pt>
                <c:pt idx="2">
                  <c:v>87</c:v>
                </c:pt>
                <c:pt idx="3">
                  <c:v>13</c:v>
                </c:pt>
                <c:pt idx="4">
                  <c:v>11</c:v>
                </c:pt>
              </c:numCache>
            </c:numRef>
          </c:val>
        </c:ser>
        <c:dLbls>
          <c:showLegendKey val="0"/>
          <c:showVal val="1"/>
          <c:showCatName val="0"/>
          <c:showSerName val="0"/>
          <c:showPercent val="0"/>
          <c:showBubbleSize val="0"/>
        </c:dLbls>
        <c:gapWidth val="70"/>
        <c:axId val="37272960"/>
        <c:axId val="37434496"/>
      </c:barChart>
      <c:catAx>
        <c:axId val="37272960"/>
        <c:scaling>
          <c:orientation val="minMax"/>
        </c:scaling>
        <c:delete val="0"/>
        <c:axPos val="b"/>
        <c:majorTickMark val="none"/>
        <c:minorTickMark val="none"/>
        <c:tickLblPos val="nextTo"/>
        <c:crossAx val="37434496"/>
        <c:crosses val="autoZero"/>
        <c:auto val="1"/>
        <c:lblAlgn val="ctr"/>
        <c:lblOffset val="100"/>
        <c:noMultiLvlLbl val="0"/>
      </c:catAx>
      <c:valAx>
        <c:axId val="37434496"/>
        <c:scaling>
          <c:orientation val="minMax"/>
          <c:max val="100"/>
        </c:scaling>
        <c:delete val="1"/>
        <c:axPos val="l"/>
        <c:numFmt formatCode="General" sourceLinked="1"/>
        <c:majorTickMark val="out"/>
        <c:minorTickMark val="none"/>
        <c:tickLblPos val="nextTo"/>
        <c:crossAx val="37272960"/>
        <c:crosses val="autoZero"/>
        <c:crossBetween val="between"/>
      </c:valAx>
    </c:plotArea>
    <c:legend>
      <c:legendPos val="t"/>
      <c:layout/>
      <c:overlay val="0"/>
    </c:legend>
    <c:plotVisOnly val="1"/>
    <c:dispBlanksAs val="gap"/>
    <c:showDLblsOverMax val="0"/>
  </c:chart>
  <c:txPr>
    <a:bodyPr/>
    <a:lstStyle/>
    <a:p>
      <a:pPr>
        <a:defRPr sz="1800"/>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pieChart>
        <c:varyColors val="1"/>
        <c:ser>
          <c:idx val="0"/>
          <c:order val="0"/>
          <c:tx>
            <c:strRef>
              <c:f>Sheet1!$B$1</c:f>
              <c:strCache>
                <c:ptCount val="1"/>
                <c:pt idx="0">
                  <c:v>Sales</c:v>
                </c:pt>
              </c:strCache>
            </c:strRef>
          </c:tx>
          <c:dLbls>
            <c:dLbl>
              <c:idx val="0"/>
              <c:spPr/>
              <c:txPr>
                <a:bodyPr/>
                <a:lstStyle/>
                <a:p>
                  <a:pPr>
                    <a:defRPr sz="1600">
                      <a:solidFill>
                        <a:schemeClr val="bg1"/>
                      </a:solidFill>
                    </a:defRPr>
                  </a:pPr>
                  <a:endParaRPr lang="en-US"/>
                </a:p>
              </c:txPr>
              <c:showLegendKey val="0"/>
              <c:showVal val="0"/>
              <c:showCatName val="1"/>
              <c:showSerName val="0"/>
              <c:showPercent val="1"/>
              <c:showBubbleSize val="0"/>
            </c:dLbl>
            <c:dLbl>
              <c:idx val="1"/>
              <c:layout/>
              <c:tx>
                <c:rich>
                  <a:bodyPr/>
                  <a:lstStyle/>
                  <a:p>
                    <a:pPr>
                      <a:defRPr sz="1600">
                        <a:solidFill>
                          <a:schemeClr val="bg1"/>
                        </a:solidFill>
                      </a:defRPr>
                    </a:pPr>
                    <a:r>
                      <a:rPr lang="en-US" dirty="0" smtClean="0"/>
                      <a:t>Married</a:t>
                    </a:r>
                    <a:r>
                      <a:rPr lang="en-US" dirty="0"/>
                      <a:t>/ Living together
</a:t>
                    </a:r>
                    <a:r>
                      <a:rPr lang="en-US" dirty="0" smtClean="0"/>
                      <a:t>64%</a:t>
                    </a:r>
                    <a:endParaRPr lang="en-US" dirty="0"/>
                  </a:p>
                </c:rich>
              </c:tx>
              <c:spPr/>
              <c:showLegendKey val="0"/>
              <c:showVal val="0"/>
              <c:showCatName val="1"/>
              <c:showSerName val="0"/>
              <c:showPercent val="1"/>
              <c:showBubbleSize val="0"/>
            </c:dLbl>
            <c:dLbl>
              <c:idx val="2"/>
              <c:layout>
                <c:manualLayout>
                  <c:x val="1.2962649420711354E-2"/>
                  <c:y val="3.4103942900296176E-2"/>
                </c:manualLayout>
              </c:layout>
              <c:showLegendKey val="0"/>
              <c:showVal val="0"/>
              <c:showCatName val="1"/>
              <c:showSerName val="0"/>
              <c:showPercent val="1"/>
              <c:showBubbleSize val="0"/>
            </c:dLbl>
            <c:txPr>
              <a:bodyPr/>
              <a:lstStyle/>
              <a:p>
                <a:pPr>
                  <a:defRPr sz="1600"/>
                </a:pPr>
                <a:endParaRPr lang="en-US"/>
              </a:p>
            </c:txPr>
            <c:showLegendKey val="0"/>
            <c:showVal val="0"/>
            <c:showCatName val="1"/>
            <c:showSerName val="0"/>
            <c:showPercent val="1"/>
            <c:showBubbleSize val="0"/>
            <c:showLeaderLines val="1"/>
          </c:dLbls>
          <c:cat>
            <c:strRef>
              <c:f>Sheet1!$A$2:$A$5</c:f>
              <c:strCache>
                <c:ptCount val="4"/>
                <c:pt idx="0">
                  <c:v>Never married</c:v>
                </c:pt>
                <c:pt idx="1">
                  <c:v>Married/ Living together</c:v>
                </c:pt>
                <c:pt idx="2">
                  <c:v>Divorced/ Separated</c:v>
                </c:pt>
                <c:pt idx="3">
                  <c:v>Widowed</c:v>
                </c:pt>
              </c:strCache>
            </c:strRef>
          </c:cat>
          <c:val>
            <c:numRef>
              <c:f>Sheet1!$B$2:$B$5</c:f>
              <c:numCache>
                <c:formatCode>General</c:formatCode>
                <c:ptCount val="4"/>
                <c:pt idx="0">
                  <c:v>24</c:v>
                </c:pt>
                <c:pt idx="1">
                  <c:v>64</c:v>
                </c:pt>
                <c:pt idx="2">
                  <c:v>9</c:v>
                </c:pt>
                <c:pt idx="3">
                  <c:v>4</c:v>
                </c:pt>
              </c:numCache>
            </c:numRef>
          </c:val>
        </c:ser>
        <c:dLbls>
          <c:showLegendKey val="0"/>
          <c:showVal val="0"/>
          <c:showCatName val="1"/>
          <c:showSerName val="0"/>
          <c:showPercent val="1"/>
          <c:showBubbleSize val="0"/>
          <c:showLeaderLines val="1"/>
        </c:dLbls>
        <c:firstSliceAng val="0"/>
      </c:pieChart>
    </c:plotArea>
    <c:plotVisOnly val="1"/>
    <c:dispBlanksAs val="gap"/>
    <c:showDLblsOverMax val="0"/>
  </c:chart>
  <c:txPr>
    <a:bodyPr/>
    <a:lstStyle/>
    <a:p>
      <a:pPr>
        <a:defRPr sz="1800"/>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pieChart>
        <c:varyColors val="1"/>
        <c:ser>
          <c:idx val="0"/>
          <c:order val="0"/>
          <c:tx>
            <c:strRef>
              <c:f>Sheet1!$B$1</c:f>
              <c:strCache>
                <c:ptCount val="1"/>
                <c:pt idx="0">
                  <c:v>Sales</c:v>
                </c:pt>
              </c:strCache>
            </c:strRef>
          </c:tx>
          <c:dLbls>
            <c:dLbl>
              <c:idx val="0"/>
              <c:spPr/>
              <c:txPr>
                <a:bodyPr/>
                <a:lstStyle/>
                <a:p>
                  <a:pPr>
                    <a:defRPr sz="1600" b="0">
                      <a:solidFill>
                        <a:schemeClr val="bg1"/>
                      </a:solidFill>
                    </a:defRPr>
                  </a:pPr>
                  <a:endParaRPr lang="en-US"/>
                </a:p>
              </c:txPr>
              <c:showLegendKey val="0"/>
              <c:showVal val="0"/>
              <c:showCatName val="1"/>
              <c:showSerName val="0"/>
              <c:showPercent val="1"/>
              <c:showBubbleSize val="0"/>
            </c:dLbl>
            <c:dLbl>
              <c:idx val="1"/>
              <c:spPr/>
              <c:txPr>
                <a:bodyPr/>
                <a:lstStyle/>
                <a:p>
                  <a:pPr>
                    <a:defRPr sz="1600" b="0">
                      <a:solidFill>
                        <a:schemeClr val="bg1"/>
                      </a:solidFill>
                    </a:defRPr>
                  </a:pPr>
                  <a:endParaRPr lang="en-US"/>
                </a:p>
              </c:txPr>
              <c:showLegendKey val="0"/>
              <c:showVal val="0"/>
              <c:showCatName val="1"/>
              <c:showSerName val="0"/>
              <c:showPercent val="1"/>
              <c:showBubbleSize val="0"/>
            </c:dLbl>
            <c:dLbl>
              <c:idx val="3"/>
              <c:layout>
                <c:manualLayout>
                  <c:x val="7.8114557602542711E-2"/>
                  <c:y val="7.0364612935424672E-3"/>
                </c:manualLayout>
              </c:layout>
              <c:showLegendKey val="0"/>
              <c:showVal val="0"/>
              <c:showCatName val="1"/>
              <c:showSerName val="0"/>
              <c:showPercent val="1"/>
              <c:showBubbleSize val="0"/>
            </c:dLbl>
            <c:txPr>
              <a:bodyPr/>
              <a:lstStyle/>
              <a:p>
                <a:pPr>
                  <a:defRPr sz="1600" b="0"/>
                </a:pPr>
                <a:endParaRPr lang="en-US"/>
              </a:p>
            </c:txPr>
            <c:showLegendKey val="0"/>
            <c:showVal val="0"/>
            <c:showCatName val="1"/>
            <c:showSerName val="0"/>
            <c:showPercent val="1"/>
            <c:showBubbleSize val="0"/>
            <c:showLeaderLines val="1"/>
          </c:dLbls>
          <c:cat>
            <c:strRef>
              <c:f>Sheet1!$A$2:$A$5</c:f>
              <c:strCache>
                <c:ptCount val="4"/>
                <c:pt idx="0">
                  <c:v>Never married</c:v>
                </c:pt>
                <c:pt idx="1">
                  <c:v>Married/ Living together</c:v>
                </c:pt>
                <c:pt idx="2">
                  <c:v>Divorced/ Separated</c:v>
                </c:pt>
                <c:pt idx="3">
                  <c:v>Widowed</c:v>
                </c:pt>
              </c:strCache>
            </c:strRef>
          </c:cat>
          <c:val>
            <c:numRef>
              <c:f>Sheet1!$B$2:$B$5</c:f>
              <c:numCache>
                <c:formatCode>General</c:formatCode>
                <c:ptCount val="4"/>
                <c:pt idx="0">
                  <c:v>37</c:v>
                </c:pt>
                <c:pt idx="1">
                  <c:v>57</c:v>
                </c:pt>
                <c:pt idx="2">
                  <c:v>5</c:v>
                </c:pt>
                <c:pt idx="3">
                  <c:v>1</c:v>
                </c:pt>
              </c:numCache>
            </c:numRef>
          </c:val>
        </c:ser>
        <c:dLbls>
          <c:showLegendKey val="0"/>
          <c:showVal val="0"/>
          <c:showCatName val="1"/>
          <c:showSerName val="0"/>
          <c:showPercent val="1"/>
          <c:showBubbleSize val="0"/>
          <c:showLeaderLines val="1"/>
        </c:dLbls>
        <c:firstSliceAng val="0"/>
      </c:pieChart>
    </c:plotArea>
    <c:plotVisOnly val="1"/>
    <c:dispBlanksAs val="gap"/>
    <c:showDLblsOverMax val="0"/>
  </c:chart>
  <c:txPr>
    <a:bodyPr/>
    <a:lstStyle/>
    <a:p>
      <a:pPr>
        <a:defRPr sz="1800"/>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Sheet1!$A$2</c:f>
              <c:strCache>
                <c:ptCount val="1"/>
                <c:pt idx="0">
                  <c:v>Women</c:v>
                </c:pt>
              </c:strCache>
            </c:strRef>
          </c:tx>
          <c:spPr>
            <a:solidFill>
              <a:schemeClr val="bg2"/>
            </a:solidFill>
          </c:spPr>
          <c:invertIfNegative val="0"/>
          <c:dLbls>
            <c:txPr>
              <a:bodyPr/>
              <a:lstStyle/>
              <a:p>
                <a:pPr>
                  <a:defRPr b="1"/>
                </a:pPr>
                <a:endParaRPr lang="en-US"/>
              </a:p>
            </c:txPr>
            <c:showLegendKey val="0"/>
            <c:showVal val="1"/>
            <c:showCatName val="0"/>
            <c:showSerName val="0"/>
            <c:showPercent val="0"/>
            <c:showBubbleSize val="0"/>
            <c:showLeaderLines val="0"/>
          </c:dLbls>
          <c:cat>
            <c:strRef>
              <c:f>Sheet1!$B$1:$C$1</c:f>
              <c:strCache>
                <c:ptCount val="2"/>
                <c:pt idx="0">
                  <c:v>Age at first marriage</c:v>
                </c:pt>
                <c:pt idx="1">
                  <c:v>Age at first sexual intercourse</c:v>
                </c:pt>
              </c:strCache>
            </c:strRef>
          </c:cat>
          <c:val>
            <c:numRef>
              <c:f>Sheet1!$B$2:$C$2</c:f>
              <c:numCache>
                <c:formatCode>0.0</c:formatCode>
                <c:ptCount val="2"/>
                <c:pt idx="0" formatCode="General">
                  <c:v>18.2</c:v>
                </c:pt>
                <c:pt idx="1">
                  <c:v>17</c:v>
                </c:pt>
              </c:numCache>
            </c:numRef>
          </c:val>
        </c:ser>
        <c:ser>
          <c:idx val="1"/>
          <c:order val="1"/>
          <c:tx>
            <c:strRef>
              <c:f>Sheet1!$A$3</c:f>
              <c:strCache>
                <c:ptCount val="1"/>
                <c:pt idx="0">
                  <c:v>Men</c:v>
                </c:pt>
              </c:strCache>
            </c:strRef>
          </c:tx>
          <c:spPr>
            <a:solidFill>
              <a:schemeClr val="accent1"/>
            </a:solidFill>
          </c:spPr>
          <c:invertIfNegative val="0"/>
          <c:dLbls>
            <c:txPr>
              <a:bodyPr/>
              <a:lstStyle/>
              <a:p>
                <a:pPr>
                  <a:defRPr b="1"/>
                </a:pPr>
                <a:endParaRPr lang="en-US"/>
              </a:p>
            </c:txPr>
            <c:showLegendKey val="0"/>
            <c:showVal val="1"/>
            <c:showCatName val="0"/>
            <c:showSerName val="0"/>
            <c:showPercent val="0"/>
            <c:showBubbleSize val="0"/>
            <c:showLeaderLines val="0"/>
          </c:dLbls>
          <c:cat>
            <c:strRef>
              <c:f>Sheet1!$B$1:$C$1</c:f>
              <c:strCache>
                <c:ptCount val="2"/>
                <c:pt idx="0">
                  <c:v>Age at first marriage</c:v>
                </c:pt>
                <c:pt idx="1">
                  <c:v>Age at first sexual intercourse</c:v>
                </c:pt>
              </c:strCache>
            </c:strRef>
          </c:cat>
          <c:val>
            <c:numRef>
              <c:f>Sheet1!$B$3:$C$3</c:f>
              <c:numCache>
                <c:formatCode>General</c:formatCode>
                <c:ptCount val="2"/>
                <c:pt idx="0">
                  <c:v>23.1</c:v>
                </c:pt>
                <c:pt idx="1">
                  <c:v>18.399999999999999</c:v>
                </c:pt>
              </c:numCache>
            </c:numRef>
          </c:val>
        </c:ser>
        <c:dLbls>
          <c:showLegendKey val="0"/>
          <c:showVal val="1"/>
          <c:showCatName val="0"/>
          <c:showSerName val="0"/>
          <c:showPercent val="0"/>
          <c:showBubbleSize val="0"/>
        </c:dLbls>
        <c:gapWidth val="70"/>
        <c:axId val="37845248"/>
        <c:axId val="37859328"/>
      </c:barChart>
      <c:catAx>
        <c:axId val="37845248"/>
        <c:scaling>
          <c:orientation val="minMax"/>
        </c:scaling>
        <c:delete val="0"/>
        <c:axPos val="b"/>
        <c:majorTickMark val="none"/>
        <c:minorTickMark val="none"/>
        <c:tickLblPos val="nextTo"/>
        <c:crossAx val="37859328"/>
        <c:crosses val="autoZero"/>
        <c:auto val="1"/>
        <c:lblAlgn val="ctr"/>
        <c:lblOffset val="100"/>
        <c:noMultiLvlLbl val="0"/>
      </c:catAx>
      <c:valAx>
        <c:axId val="37859328"/>
        <c:scaling>
          <c:orientation val="minMax"/>
          <c:max val="26"/>
        </c:scaling>
        <c:delete val="1"/>
        <c:axPos val="l"/>
        <c:numFmt formatCode="General" sourceLinked="1"/>
        <c:majorTickMark val="out"/>
        <c:minorTickMark val="none"/>
        <c:tickLblPos val="nextTo"/>
        <c:crossAx val="37845248"/>
        <c:crosses val="autoZero"/>
        <c:crossBetween val="between"/>
      </c:valAx>
    </c:plotArea>
    <c:legend>
      <c:legendPos val="t"/>
      <c:layout/>
      <c:overlay val="0"/>
    </c:legend>
    <c:plotVisOnly val="1"/>
    <c:dispBlanksAs val="gap"/>
    <c:showDLblsOverMax val="0"/>
  </c:chart>
  <c:txPr>
    <a:bodyPr/>
    <a:lstStyle/>
    <a:p>
      <a:pPr>
        <a:defRPr sz="1800"/>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482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64820"/>
          </a:xfrm>
          <a:prstGeom prst="rect">
            <a:avLst/>
          </a:prstGeom>
        </p:spPr>
        <p:txBody>
          <a:bodyPr vert="horz" lIns="91440" tIns="45720" rIns="91440" bIns="45720" rtlCol="0"/>
          <a:lstStyle>
            <a:lvl1pPr algn="r">
              <a:defRPr sz="1200"/>
            </a:lvl1pPr>
          </a:lstStyle>
          <a:p>
            <a:fld id="{F988E701-2B78-4186-A8B4-A757B4244C24}" type="datetimeFigureOut">
              <a:rPr lang="en-US" smtClean="0"/>
              <a:pPr/>
              <a:t>9/27/2012</a:t>
            </a:fld>
            <a:endParaRPr lang="en-US"/>
          </a:p>
        </p:txBody>
      </p:sp>
      <p:sp>
        <p:nvSpPr>
          <p:cNvPr id="4" name="Footer Placeholder 3"/>
          <p:cNvSpPr>
            <a:spLocks noGrp="1"/>
          </p:cNvSpPr>
          <p:nvPr>
            <p:ph type="ftr" sz="quarter" idx="2"/>
          </p:nvPr>
        </p:nvSpPr>
        <p:spPr>
          <a:xfrm>
            <a:off x="0" y="8829967"/>
            <a:ext cx="2971800" cy="46482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829967"/>
            <a:ext cx="2971800" cy="464820"/>
          </a:xfrm>
          <a:prstGeom prst="rect">
            <a:avLst/>
          </a:prstGeom>
        </p:spPr>
        <p:txBody>
          <a:bodyPr vert="horz" lIns="91440" tIns="45720" rIns="91440" bIns="45720" rtlCol="0" anchor="b"/>
          <a:lstStyle>
            <a:lvl1pPr algn="r">
              <a:defRPr sz="1200"/>
            </a:lvl1pPr>
          </a:lstStyle>
          <a:p>
            <a:fld id="{423133A5-FA2D-4E0C-AE62-D28F8EB20749}" type="slidenum">
              <a:rPr lang="en-US" smtClean="0"/>
              <a:pPr/>
              <a:t>‹#›</a:t>
            </a:fld>
            <a:endParaRPr lang="en-US"/>
          </a:p>
        </p:txBody>
      </p:sp>
    </p:spTree>
    <p:extLst>
      <p:ext uri="{BB962C8B-B14F-4D97-AF65-F5344CB8AC3E}">
        <p14:creationId xmlns:p14="http://schemas.microsoft.com/office/powerpoint/2010/main" val="100235176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3794" name="Rectangle 2"/>
          <p:cNvSpPr>
            <a:spLocks noGrp="1" noChangeArrowheads="1"/>
          </p:cNvSpPr>
          <p:nvPr>
            <p:ph type="hdr" sz="quarter"/>
          </p:nvPr>
        </p:nvSpPr>
        <p:spPr bwMode="auto">
          <a:xfrm>
            <a:off x="0" y="0"/>
            <a:ext cx="2971800" cy="46482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en-US"/>
          </a:p>
        </p:txBody>
      </p:sp>
      <p:sp>
        <p:nvSpPr>
          <p:cNvPr id="33795" name="Rectangle 3"/>
          <p:cNvSpPr>
            <a:spLocks noGrp="1" noChangeArrowheads="1"/>
          </p:cNvSpPr>
          <p:nvPr>
            <p:ph type="dt" idx="1"/>
          </p:nvPr>
        </p:nvSpPr>
        <p:spPr bwMode="auto">
          <a:xfrm>
            <a:off x="3884613" y="0"/>
            <a:ext cx="2971800" cy="46482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a:p>
        </p:txBody>
      </p:sp>
      <p:sp>
        <p:nvSpPr>
          <p:cNvPr id="27652" name="Rectangle 4"/>
          <p:cNvSpPr>
            <a:spLocks noGrp="1" noRot="1" noChangeAspect="1" noChangeArrowheads="1" noTextEdit="1"/>
          </p:cNvSpPr>
          <p:nvPr>
            <p:ph type="sldImg" idx="2"/>
          </p:nvPr>
        </p:nvSpPr>
        <p:spPr bwMode="auto">
          <a:xfrm>
            <a:off x="1104900" y="696913"/>
            <a:ext cx="4648200" cy="3486150"/>
          </a:xfrm>
          <a:prstGeom prst="rect">
            <a:avLst/>
          </a:prstGeom>
          <a:noFill/>
          <a:ln w="9525">
            <a:solidFill>
              <a:srgbClr val="000000"/>
            </a:solidFill>
            <a:miter lim="800000"/>
            <a:headEnd/>
            <a:tailEnd/>
          </a:ln>
        </p:spPr>
      </p:sp>
      <p:sp>
        <p:nvSpPr>
          <p:cNvPr id="33797" name="Rectangle 5"/>
          <p:cNvSpPr>
            <a:spLocks noGrp="1" noChangeArrowheads="1"/>
          </p:cNvSpPr>
          <p:nvPr>
            <p:ph type="body" sz="quarter" idx="3"/>
          </p:nvPr>
        </p:nvSpPr>
        <p:spPr bwMode="auto">
          <a:xfrm>
            <a:off x="685800" y="4415790"/>
            <a:ext cx="5486400" cy="418338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3798" name="Rectangle 6"/>
          <p:cNvSpPr>
            <a:spLocks noGrp="1" noChangeArrowheads="1"/>
          </p:cNvSpPr>
          <p:nvPr>
            <p:ph type="ftr" sz="quarter" idx="4"/>
          </p:nvPr>
        </p:nvSpPr>
        <p:spPr bwMode="auto">
          <a:xfrm>
            <a:off x="0" y="8829967"/>
            <a:ext cx="2971800"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en-US"/>
          </a:p>
        </p:txBody>
      </p:sp>
      <p:sp>
        <p:nvSpPr>
          <p:cNvPr id="33799" name="Rectangle 7"/>
          <p:cNvSpPr>
            <a:spLocks noGrp="1" noChangeArrowheads="1"/>
          </p:cNvSpPr>
          <p:nvPr>
            <p:ph type="sldNum" sz="quarter" idx="5"/>
          </p:nvPr>
        </p:nvSpPr>
        <p:spPr bwMode="auto">
          <a:xfrm>
            <a:off x="3884613" y="8829967"/>
            <a:ext cx="2971800"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660B43EA-A8D5-4934-85D0-D0B28498A542}" type="slidenum">
              <a:rPr lang="en-US"/>
              <a:pPr>
                <a:defRPr/>
              </a:pPr>
              <a:t>‹#›</a:t>
            </a:fld>
            <a:endParaRPr lang="en-US"/>
          </a:p>
        </p:txBody>
      </p:sp>
    </p:spTree>
    <p:extLst>
      <p:ext uri="{BB962C8B-B14F-4D97-AF65-F5344CB8AC3E}">
        <p14:creationId xmlns:p14="http://schemas.microsoft.com/office/powerpoint/2010/main" val="346821140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p:spPr>
        <p:txBody>
          <a:bodyPr/>
          <a:lstStyle/>
          <a:p>
            <a:fld id="{7390456A-07AA-43A1-939C-5422AB947C2D}" type="slidenum">
              <a:rPr lang="en-US" smtClean="0"/>
              <a:pPr/>
              <a:t>2</a:t>
            </a:fld>
            <a:endParaRPr lang="en-US" smtClean="0"/>
          </a:p>
        </p:txBody>
      </p:sp>
      <p:sp>
        <p:nvSpPr>
          <p:cNvPr id="28675" name="Rectangle 2"/>
          <p:cNvSpPr>
            <a:spLocks noGrp="1" noRot="1" noChangeAspect="1" noChangeArrowheads="1" noTextEdit="1"/>
          </p:cNvSpPr>
          <p:nvPr>
            <p:ph type="sldImg"/>
          </p:nvPr>
        </p:nvSpPr>
        <p:spPr>
          <a:xfrm>
            <a:off x="1106488" y="696913"/>
            <a:ext cx="4646612" cy="3486150"/>
          </a:xfrm>
          <a:ln/>
        </p:spPr>
      </p:sp>
      <p:sp>
        <p:nvSpPr>
          <p:cNvPr id="28676" name="Rectangle 3"/>
          <p:cNvSpPr>
            <a:spLocks noGrp="1" noChangeArrowheads="1"/>
          </p:cNvSpPr>
          <p:nvPr>
            <p:ph type="body" idx="1"/>
          </p:nvPr>
        </p:nvSpPr>
        <p:spPr>
          <a:xfrm>
            <a:off x="914400" y="4415790"/>
            <a:ext cx="5029200" cy="4183380"/>
          </a:xfrm>
          <a:noFill/>
          <a:ln/>
        </p:spPr>
        <p:txBody>
          <a:bodyPr/>
          <a:lstStyle/>
          <a:p>
            <a:pPr eaLnBrk="1" hangingPunct="1"/>
            <a:endParaRPr lang="fr-FR"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noFill/>
        </p:spPr>
        <p:txBody>
          <a:bodyPr/>
          <a:lstStyle/>
          <a:p>
            <a:fld id="{C2ABA103-1700-4DD2-A048-C90F39AF3F56}" type="slidenum">
              <a:rPr lang="en-US" smtClean="0">
                <a:latin typeface="Arial" pitchFamily="34" charset="0"/>
                <a:cs typeface="Arial" pitchFamily="34" charset="0"/>
              </a:rPr>
              <a:pPr/>
              <a:t>28</a:t>
            </a:fld>
            <a:endParaRPr lang="en-US" smtClean="0">
              <a:latin typeface="Arial" pitchFamily="34" charset="0"/>
              <a:cs typeface="Arial" pitchFamily="34" charset="0"/>
            </a:endParaRPr>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xfrm>
            <a:off x="914400" y="4415790"/>
            <a:ext cx="5029200" cy="4183380"/>
          </a:xfrm>
          <a:noFill/>
          <a:ln/>
        </p:spPr>
        <p:txBody>
          <a:bodyPr/>
          <a:lstStyle/>
          <a:p>
            <a:pPr eaLnBrk="1" hangingPunct="1"/>
            <a:endParaRPr lang="fr-FR" smtClean="0">
              <a:latin typeface="Arial" pitchFamily="34" charset="0"/>
              <a:cs typeface="Arial"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44B314A-779B-495F-B5E0-DD2567DD9C53}" type="slidenum">
              <a:rPr lang="en-US" smtClean="0"/>
              <a:pPr/>
              <a:t>29</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noFill/>
        </p:spPr>
        <p:txBody>
          <a:bodyPr/>
          <a:lstStyle/>
          <a:p>
            <a:fld id="{E103C457-81AC-4EF1-9E4D-613C05C02548}" type="slidenum">
              <a:rPr lang="en-US" smtClean="0">
                <a:latin typeface="Arial" pitchFamily="34" charset="0"/>
                <a:cs typeface="Arial" pitchFamily="34" charset="0"/>
              </a:rPr>
              <a:pPr/>
              <a:t>31</a:t>
            </a:fld>
            <a:endParaRPr lang="en-US" smtClean="0">
              <a:latin typeface="Arial" pitchFamily="34" charset="0"/>
              <a:cs typeface="Arial" pitchFamily="34" charset="0"/>
            </a:endParaRPr>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noFill/>
          <a:ln/>
        </p:spPr>
        <p:txBody>
          <a:bodyPr/>
          <a:lstStyle/>
          <a:p>
            <a:pPr eaLnBrk="1" hangingPunct="1"/>
            <a:endParaRPr lang="fr-CI" smtClean="0">
              <a:latin typeface="Arial" pitchFamily="34" charset="0"/>
              <a:cs typeface="Arial"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44B314A-779B-495F-B5E0-DD2567DD9C53}" type="slidenum">
              <a:rPr lang="en-US" smtClean="0"/>
              <a:pPr/>
              <a:t>34</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noFill/>
        </p:spPr>
        <p:txBody>
          <a:bodyPr/>
          <a:lstStyle/>
          <a:p>
            <a:fld id="{C2ABA103-1700-4DD2-A048-C90F39AF3F56}" type="slidenum">
              <a:rPr lang="en-US" smtClean="0">
                <a:latin typeface="Arial" pitchFamily="34" charset="0"/>
                <a:cs typeface="Arial" pitchFamily="34" charset="0"/>
              </a:rPr>
              <a:pPr/>
              <a:t>35</a:t>
            </a:fld>
            <a:endParaRPr lang="en-US" smtClean="0">
              <a:latin typeface="Arial" pitchFamily="34" charset="0"/>
              <a:cs typeface="Arial" pitchFamily="34" charset="0"/>
            </a:endParaRPr>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xfrm>
            <a:off x="914400" y="4415790"/>
            <a:ext cx="5029200" cy="4183380"/>
          </a:xfrm>
          <a:noFill/>
          <a:ln/>
        </p:spPr>
        <p:txBody>
          <a:bodyPr/>
          <a:lstStyle/>
          <a:p>
            <a:pPr eaLnBrk="1" hangingPunct="1"/>
            <a:endParaRPr lang="fr-FR" smtClean="0">
              <a:latin typeface="Arial" pitchFamily="34" charset="0"/>
              <a:cs typeface="Arial"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noFill/>
        </p:spPr>
        <p:txBody>
          <a:bodyPr/>
          <a:lstStyle/>
          <a:p>
            <a:fld id="{E103C457-81AC-4EF1-9E4D-613C05C02548}" type="slidenum">
              <a:rPr lang="en-US" smtClean="0">
                <a:latin typeface="Arial" pitchFamily="34" charset="0"/>
                <a:cs typeface="Arial" pitchFamily="34" charset="0"/>
              </a:rPr>
              <a:pPr/>
              <a:t>37</a:t>
            </a:fld>
            <a:endParaRPr lang="en-US" smtClean="0">
              <a:latin typeface="Arial" pitchFamily="34" charset="0"/>
              <a:cs typeface="Arial" pitchFamily="34" charset="0"/>
            </a:endParaRPr>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noFill/>
          <a:ln/>
        </p:spPr>
        <p:txBody>
          <a:bodyPr/>
          <a:lstStyle/>
          <a:p>
            <a:pPr eaLnBrk="1" hangingPunct="1"/>
            <a:endParaRPr lang="fr-CI" smtClean="0">
              <a:latin typeface="Arial" pitchFamily="34" charset="0"/>
              <a:cs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660B43EA-A8D5-4934-85D0-D0B28498A542}" type="slidenum">
              <a:rPr lang="en-US" smtClean="0"/>
              <a:pPr>
                <a:defRPr/>
              </a:pPr>
              <a:t>4</a:t>
            </a:fld>
            <a:endParaRPr lang="en-US"/>
          </a:p>
        </p:txBody>
      </p:sp>
    </p:spTree>
    <p:extLst>
      <p:ext uri="{BB962C8B-B14F-4D97-AF65-F5344CB8AC3E}">
        <p14:creationId xmlns:p14="http://schemas.microsoft.com/office/powerpoint/2010/main" val="20784262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p:spPr>
        <p:txBody>
          <a:bodyPr/>
          <a:lstStyle/>
          <a:p>
            <a:fld id="{A1A1B8E8-3DCB-4346-8984-F5F45BC8166B}" type="slidenum">
              <a:rPr lang="en-US" smtClean="0">
                <a:latin typeface="Arial" pitchFamily="34" charset="0"/>
                <a:cs typeface="Arial" pitchFamily="34" charset="0"/>
              </a:rPr>
              <a:pPr/>
              <a:t>9</a:t>
            </a:fld>
            <a:endParaRPr lang="en-US" smtClean="0">
              <a:latin typeface="Arial" pitchFamily="34" charset="0"/>
              <a:cs typeface="Arial" pitchFamily="34" charset="0"/>
            </a:endParaRPr>
          </a:p>
        </p:txBody>
      </p:sp>
      <p:sp>
        <p:nvSpPr>
          <p:cNvPr id="16387" name="Rectangle 2"/>
          <p:cNvSpPr>
            <a:spLocks noGrp="1" noRot="1" noChangeAspect="1" noChangeArrowheads="1" noTextEdit="1"/>
          </p:cNvSpPr>
          <p:nvPr>
            <p:ph type="sldImg"/>
          </p:nvPr>
        </p:nvSpPr>
        <p:spPr>
          <a:ln/>
        </p:spPr>
      </p:sp>
      <p:sp>
        <p:nvSpPr>
          <p:cNvPr id="16388" name="Rectangle 3"/>
          <p:cNvSpPr>
            <a:spLocks noGrp="1" noChangeArrowheads="1"/>
          </p:cNvSpPr>
          <p:nvPr>
            <p:ph type="body" idx="1"/>
          </p:nvPr>
        </p:nvSpPr>
        <p:spPr>
          <a:xfrm>
            <a:off x="914400" y="4415790"/>
            <a:ext cx="5029200" cy="4183380"/>
          </a:xfrm>
          <a:noFill/>
          <a:ln/>
        </p:spPr>
        <p:txBody>
          <a:bodyPr/>
          <a:lstStyle/>
          <a:p>
            <a:pPr eaLnBrk="1" hangingPunct="1"/>
            <a:endParaRPr lang="fr-FR" smtClean="0">
              <a:latin typeface="Arial" pitchFamily="34" charset="0"/>
              <a:cs typeface="Arial"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p>
            <a:fld id="{1DDEBA27-8339-41B8-827D-4DD11A59173E}" type="slidenum">
              <a:rPr lang="en-US" smtClean="0">
                <a:latin typeface="Arial" pitchFamily="34" charset="0"/>
                <a:cs typeface="Arial" pitchFamily="34" charset="0"/>
              </a:rPr>
              <a:pPr/>
              <a:t>10</a:t>
            </a:fld>
            <a:endParaRPr lang="en-US" smtClean="0">
              <a:latin typeface="Arial" pitchFamily="34" charset="0"/>
              <a:cs typeface="Arial" pitchFamily="34" charset="0"/>
            </a:endParaRPr>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xfrm>
            <a:off x="914400" y="4415790"/>
            <a:ext cx="5029200" cy="4183380"/>
          </a:xfrm>
          <a:noFill/>
          <a:ln/>
        </p:spPr>
        <p:txBody>
          <a:bodyPr/>
          <a:lstStyle/>
          <a:p>
            <a:pPr eaLnBrk="1" hangingPunct="1"/>
            <a:endParaRPr lang="fr-FR" smtClean="0">
              <a:latin typeface="Arial" pitchFamily="34" charset="0"/>
              <a:cs typeface="Arial"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noFill/>
        </p:spPr>
        <p:txBody>
          <a:bodyPr/>
          <a:lstStyle/>
          <a:p>
            <a:fld id="{476A4664-F52C-4D9A-9D00-49851E18492F}" type="slidenum">
              <a:rPr lang="en-US" smtClean="0">
                <a:latin typeface="Arial" pitchFamily="34" charset="0"/>
                <a:cs typeface="Arial" pitchFamily="34" charset="0"/>
              </a:rPr>
              <a:pPr/>
              <a:t>21</a:t>
            </a:fld>
            <a:endParaRPr lang="en-US" smtClean="0">
              <a:latin typeface="Arial" pitchFamily="34" charset="0"/>
              <a:cs typeface="Arial" pitchFamily="34" charset="0"/>
            </a:endParaRPr>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xfrm>
            <a:off x="914400" y="4415790"/>
            <a:ext cx="5029200" cy="4183380"/>
          </a:xfrm>
          <a:noFill/>
          <a:ln/>
        </p:spPr>
        <p:txBody>
          <a:bodyPr/>
          <a:lstStyle/>
          <a:p>
            <a:pPr eaLnBrk="1" hangingPunct="1"/>
            <a:endParaRPr lang="fr-FR" smtClean="0">
              <a:latin typeface="Arial" pitchFamily="34" charset="0"/>
              <a:cs typeface="Arial"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noFill/>
        </p:spPr>
        <p:txBody>
          <a:bodyPr/>
          <a:lstStyle/>
          <a:p>
            <a:fld id="{C2ABA103-1700-4DD2-A048-C90F39AF3F56}" type="slidenum">
              <a:rPr lang="en-US" smtClean="0">
                <a:latin typeface="Arial" pitchFamily="34" charset="0"/>
                <a:cs typeface="Arial" pitchFamily="34" charset="0"/>
              </a:rPr>
              <a:pPr/>
              <a:t>22</a:t>
            </a:fld>
            <a:endParaRPr lang="en-US" smtClean="0">
              <a:latin typeface="Arial" pitchFamily="34" charset="0"/>
              <a:cs typeface="Arial" pitchFamily="34" charset="0"/>
            </a:endParaRPr>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xfrm>
            <a:off x="914400" y="4415790"/>
            <a:ext cx="5029200" cy="4183380"/>
          </a:xfrm>
          <a:noFill/>
          <a:ln/>
        </p:spPr>
        <p:txBody>
          <a:bodyPr/>
          <a:lstStyle/>
          <a:p>
            <a:pPr eaLnBrk="1" hangingPunct="1"/>
            <a:endParaRPr lang="fr-FR" smtClean="0">
              <a:latin typeface="Arial" pitchFamily="34" charset="0"/>
              <a:cs typeface="Arial"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p:spPr>
        <p:txBody>
          <a:bodyPr/>
          <a:lstStyle/>
          <a:p>
            <a:fld id="{DF7BCC9F-0776-4516-B860-160E4B52EE44}" type="slidenum">
              <a:rPr lang="en-US" smtClean="0">
                <a:latin typeface="Arial" pitchFamily="34" charset="0"/>
                <a:cs typeface="Arial" pitchFamily="34" charset="0"/>
              </a:rPr>
              <a:pPr/>
              <a:t>23</a:t>
            </a:fld>
            <a:endParaRPr lang="en-US" smtClean="0">
              <a:latin typeface="Arial" pitchFamily="34" charset="0"/>
              <a:cs typeface="Arial" pitchFamily="34" charset="0"/>
            </a:endParaRPr>
          </a:p>
        </p:txBody>
      </p:sp>
      <p:sp>
        <p:nvSpPr>
          <p:cNvPr id="22531" name="Rectangle 2"/>
          <p:cNvSpPr>
            <a:spLocks noGrp="1" noRot="1" noChangeAspect="1" noChangeArrowheads="1" noTextEdit="1"/>
          </p:cNvSpPr>
          <p:nvPr>
            <p:ph type="sldImg"/>
          </p:nvPr>
        </p:nvSpPr>
        <p:spPr>
          <a:xfrm>
            <a:off x="1106488" y="696913"/>
            <a:ext cx="4646612" cy="3486150"/>
          </a:xfrm>
          <a:ln/>
        </p:spPr>
      </p:sp>
      <p:sp>
        <p:nvSpPr>
          <p:cNvPr id="22532" name="Rectangle 3"/>
          <p:cNvSpPr>
            <a:spLocks noGrp="1" noChangeArrowheads="1"/>
          </p:cNvSpPr>
          <p:nvPr>
            <p:ph type="body" idx="1"/>
          </p:nvPr>
        </p:nvSpPr>
        <p:spPr>
          <a:xfrm>
            <a:off x="914400" y="4415790"/>
            <a:ext cx="5029200" cy="4183380"/>
          </a:xfrm>
          <a:noFill/>
          <a:ln/>
        </p:spPr>
        <p:txBody>
          <a:bodyPr lIns="89730" tIns="44865" rIns="89730" bIns="44865"/>
          <a:lstStyle/>
          <a:p>
            <a:pPr eaLnBrk="1" hangingPunct="1"/>
            <a:endParaRPr lang="fr-FR" smtClean="0">
              <a:latin typeface="Arial" pitchFamily="34" charset="0"/>
              <a:cs typeface="Arial"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p:spPr>
        <p:txBody>
          <a:bodyPr/>
          <a:lstStyle/>
          <a:p>
            <a:fld id="{7390456A-07AA-43A1-939C-5422AB947C2D}" type="slidenum">
              <a:rPr lang="en-US" smtClean="0"/>
              <a:pPr/>
              <a:t>24</a:t>
            </a:fld>
            <a:endParaRPr lang="en-US" smtClean="0"/>
          </a:p>
        </p:txBody>
      </p:sp>
      <p:sp>
        <p:nvSpPr>
          <p:cNvPr id="28675" name="Rectangle 2"/>
          <p:cNvSpPr>
            <a:spLocks noGrp="1" noRot="1" noChangeAspect="1" noChangeArrowheads="1" noTextEdit="1"/>
          </p:cNvSpPr>
          <p:nvPr>
            <p:ph type="sldImg"/>
          </p:nvPr>
        </p:nvSpPr>
        <p:spPr>
          <a:xfrm>
            <a:off x="1106488" y="696913"/>
            <a:ext cx="4646612" cy="3486150"/>
          </a:xfrm>
          <a:ln/>
        </p:spPr>
      </p:sp>
      <p:sp>
        <p:nvSpPr>
          <p:cNvPr id="28676" name="Rectangle 3"/>
          <p:cNvSpPr>
            <a:spLocks noGrp="1" noChangeArrowheads="1"/>
          </p:cNvSpPr>
          <p:nvPr>
            <p:ph type="body" idx="1"/>
          </p:nvPr>
        </p:nvSpPr>
        <p:spPr>
          <a:xfrm>
            <a:off x="914400" y="4415790"/>
            <a:ext cx="5029200" cy="4183380"/>
          </a:xfrm>
          <a:noFill/>
          <a:ln/>
        </p:spPr>
        <p:txBody>
          <a:bodyPr/>
          <a:lstStyle/>
          <a:p>
            <a:pPr eaLnBrk="1" hangingPunct="1"/>
            <a:endParaRPr lang="fr-FR"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noFill/>
        </p:spPr>
        <p:txBody>
          <a:bodyPr/>
          <a:lstStyle/>
          <a:p>
            <a:fld id="{C2ABA103-1700-4DD2-A048-C90F39AF3F56}" type="slidenum">
              <a:rPr lang="en-US" smtClean="0">
                <a:latin typeface="Arial" pitchFamily="34" charset="0"/>
                <a:cs typeface="Arial" pitchFamily="34" charset="0"/>
              </a:rPr>
              <a:pPr/>
              <a:t>25</a:t>
            </a:fld>
            <a:endParaRPr lang="en-US" smtClean="0">
              <a:latin typeface="Arial" pitchFamily="34" charset="0"/>
              <a:cs typeface="Arial" pitchFamily="34" charset="0"/>
            </a:endParaRPr>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xfrm>
            <a:off x="914400" y="4415790"/>
            <a:ext cx="5029200" cy="4183380"/>
          </a:xfrm>
          <a:noFill/>
          <a:ln/>
        </p:spPr>
        <p:txBody>
          <a:bodyPr/>
          <a:lstStyle/>
          <a:p>
            <a:pPr eaLnBrk="1" hangingPunct="1"/>
            <a:endParaRPr lang="fr-FR" smtClean="0">
              <a:latin typeface="Arial" pitchFamily="34" charset="0"/>
              <a:cs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TextBox 3"/>
          <p:cNvSpPr txBox="1"/>
          <p:nvPr userDrawn="1"/>
        </p:nvSpPr>
        <p:spPr>
          <a:xfrm>
            <a:off x="369125" y="5651212"/>
            <a:ext cx="8382000" cy="1077218"/>
          </a:xfrm>
          <a:prstGeom prst="rect">
            <a:avLst/>
          </a:prstGeom>
          <a:noFill/>
        </p:spPr>
        <p:txBody>
          <a:bodyPr wrap="square" rtlCol="0">
            <a:spAutoFit/>
          </a:bodyPr>
          <a:lstStyle/>
          <a:p>
            <a:pPr algn="ctr"/>
            <a:r>
              <a:rPr lang="en-US" sz="3200" b="0" dirty="0" smtClean="0">
                <a:solidFill>
                  <a:schemeClr val="bg1"/>
                </a:solidFill>
                <a:latin typeface="Calibri" pitchFamily="34" charset="0"/>
                <a:cs typeface="Calibri" pitchFamily="34" charset="0"/>
              </a:rPr>
              <a:t>Uganda AIDS Indicator </a:t>
            </a:r>
            <a:r>
              <a:rPr lang="en-US" sz="3200" b="0" baseline="0" dirty="0" smtClean="0">
                <a:solidFill>
                  <a:schemeClr val="bg1"/>
                </a:solidFill>
                <a:latin typeface="Calibri" pitchFamily="34" charset="0"/>
                <a:cs typeface="Calibri" pitchFamily="34" charset="0"/>
              </a:rPr>
              <a:t>Survey 2011</a:t>
            </a:r>
          </a:p>
          <a:p>
            <a:pPr algn="ctr"/>
            <a:r>
              <a:rPr lang="en-US" sz="3200" b="0" baseline="0" dirty="0" smtClean="0">
                <a:solidFill>
                  <a:schemeClr val="bg1"/>
                </a:solidFill>
                <a:latin typeface="Calibri" pitchFamily="34" charset="0"/>
                <a:cs typeface="Calibri" pitchFamily="34" charset="0"/>
              </a:rPr>
              <a:t>#UAIS</a:t>
            </a:r>
            <a:endParaRPr lang="en-US" sz="3200" b="0" dirty="0">
              <a:solidFill>
                <a:schemeClr val="bg1"/>
              </a:solidFill>
              <a:latin typeface="Calibri" pitchFamily="34" charset="0"/>
              <a:cs typeface="Calibri" pitchFamily="34" charset="0"/>
            </a:endParaRPr>
          </a:p>
        </p:txBody>
      </p:sp>
      <p:sp>
        <p:nvSpPr>
          <p:cNvPr id="3" name="Rectangle 2"/>
          <p:cNvSpPr/>
          <p:nvPr userDrawn="1"/>
        </p:nvSpPr>
        <p:spPr>
          <a:xfrm>
            <a:off x="0" y="2286000"/>
            <a:ext cx="9144000" cy="228600"/>
          </a:xfrm>
          <a:prstGeom prst="rect">
            <a:avLst/>
          </a:prstGeom>
          <a:solidFill>
            <a:schemeClr val="tx2"/>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userDrawn="1"/>
        </p:nvSpPr>
        <p:spPr>
          <a:xfrm>
            <a:off x="0" y="4800600"/>
            <a:ext cx="9144000" cy="228600"/>
          </a:xfrm>
          <a:prstGeom prst="rect">
            <a:avLst/>
          </a:prstGeom>
          <a:solidFill>
            <a:schemeClr val="tx2"/>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2514600"/>
            <a:ext cx="9144000" cy="2286000"/>
          </a:xfrm>
          <a:prstGeom prst="rect">
            <a:avLst/>
          </a:prstGeom>
        </p:spPr>
      </p:pic>
    </p:spTree>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xfrm>
            <a:off x="457200" y="6245225"/>
            <a:ext cx="1752600" cy="476250"/>
          </a:xfrm>
          <a:prstGeom prst="rect">
            <a:avLst/>
          </a:prstGeom>
          <a:ln/>
        </p:spPr>
        <p:txBody>
          <a:bodyPr/>
          <a:lstStyle>
            <a:lvl1pPr>
              <a:defRPr/>
            </a:lvl1pPr>
          </a:lstStyle>
          <a:p>
            <a:pPr>
              <a:defRPr/>
            </a:pPr>
            <a:r>
              <a:rPr lang="en-US" smtClean="0"/>
              <a:t>2006-07 SDHS, CSO and Macro International</a:t>
            </a: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ADBDD51-ABEA-4DEE-B088-0C3E678DECEE}" type="slidenum">
              <a:rPr lang="en-US"/>
              <a:pPr>
                <a:defRPr/>
              </a:pPr>
              <a:t>‹#›</a:t>
            </a:fld>
            <a:endParaRPr lang="en-US"/>
          </a:p>
        </p:txBody>
      </p:sp>
    </p:spTree>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xfrm>
            <a:off x="457200" y="6245225"/>
            <a:ext cx="1752600" cy="476250"/>
          </a:xfrm>
          <a:prstGeom prst="rect">
            <a:avLst/>
          </a:prstGeom>
          <a:ln/>
        </p:spPr>
        <p:txBody>
          <a:bodyPr/>
          <a:lstStyle>
            <a:lvl1pPr>
              <a:defRPr/>
            </a:lvl1pPr>
          </a:lstStyle>
          <a:p>
            <a:pPr>
              <a:defRPr/>
            </a:pPr>
            <a:r>
              <a:rPr lang="en-US" smtClean="0"/>
              <a:t>2006-07 SDHS, CSO and Macro International</a:t>
            </a: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BF2E860-5386-4B51-8A5E-FE4DA7CF15C8}" type="slidenum">
              <a:rPr lang="en-US"/>
              <a:pPr>
                <a:defRPr/>
              </a:pPr>
              <a:t>‹#›</a:t>
            </a:fld>
            <a:endParaRPr lang="en-US"/>
          </a:p>
        </p:txBody>
      </p:sp>
    </p:spTree>
  </p:cSld>
  <p:clrMapOvr>
    <a:masterClrMapping/>
  </p:clrMapOvr>
  <p:transition spd="slow"/>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smtClean="0"/>
          </a:p>
        </p:txBody>
      </p:sp>
      <p:sp>
        <p:nvSpPr>
          <p:cNvPr id="4" name="Rectangle 4"/>
          <p:cNvSpPr>
            <a:spLocks noGrp="1" noChangeArrowheads="1"/>
          </p:cNvSpPr>
          <p:nvPr>
            <p:ph type="dt" sz="half" idx="10"/>
          </p:nvPr>
        </p:nvSpPr>
        <p:spPr>
          <a:xfrm>
            <a:off x="457200" y="6245225"/>
            <a:ext cx="1752600" cy="476250"/>
          </a:xfrm>
          <a:prstGeom prst="rect">
            <a:avLst/>
          </a:prstGeom>
          <a:ln/>
        </p:spPr>
        <p:txBody>
          <a:bodyPr/>
          <a:lstStyle>
            <a:lvl1pPr>
              <a:defRPr/>
            </a:lvl1pPr>
          </a:lstStyle>
          <a:p>
            <a:pPr>
              <a:defRPr/>
            </a:pPr>
            <a:r>
              <a:rPr lang="en-US" smtClean="0"/>
              <a:t>2006-07 SDHS, CSO and Macro International</a:t>
            </a: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391E9A3-2EF2-4ACD-83C6-CB42F63277E0}" type="slidenum">
              <a:rPr lang="en-US"/>
              <a:pPr>
                <a:defRPr/>
              </a:pPr>
              <a:t>‹#›</a:t>
            </a:fld>
            <a:endParaRPr lang="en-US"/>
          </a:p>
        </p:txBody>
      </p:sp>
    </p:spTree>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xfrm>
            <a:off x="152400" y="6477000"/>
            <a:ext cx="4572000" cy="228600"/>
          </a:xfrm>
          <a:prstGeom prst="rect">
            <a:avLst/>
          </a:prstGeom>
          <a:ln/>
        </p:spPr>
        <p:txBody>
          <a:bodyPr/>
          <a:lstStyle>
            <a:lvl1pPr>
              <a:defRPr/>
            </a:lvl1pPr>
          </a:lstStyle>
          <a:p>
            <a:pPr>
              <a:defRPr/>
            </a:pPr>
            <a:r>
              <a:rPr lang="en-US"/>
              <a:t>2006-07 SDHS – CSO and Macro International</a:t>
            </a:r>
          </a:p>
        </p:txBody>
      </p:sp>
      <p:sp>
        <p:nvSpPr>
          <p:cNvPr id="8"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r>
              <a:rPr lang="en-US"/>
              <a:t>2007 BDHS: NIPORT, Mitra &amp; Associates, and Macro International.</a:t>
            </a:r>
          </a:p>
        </p:txBody>
      </p:sp>
      <p:sp>
        <p:nvSpPr>
          <p:cNvPr id="9" name="Rectangle 6"/>
          <p:cNvSpPr>
            <a:spLocks noGrp="1" noChangeArrowheads="1"/>
          </p:cNvSpPr>
          <p:nvPr>
            <p:ph type="sldNum" sz="quarter" idx="12"/>
          </p:nvPr>
        </p:nvSpPr>
        <p:spPr>
          <a:xfrm>
            <a:off x="6553200" y="6245225"/>
            <a:ext cx="2133600" cy="476250"/>
          </a:xfrm>
          <a:prstGeom prst="rect">
            <a:avLst/>
          </a:prstGeom>
          <a:ln/>
        </p:spPr>
        <p:txBody>
          <a:bodyPr/>
          <a:lstStyle>
            <a:lvl1pPr>
              <a:defRPr/>
            </a:lvl1pPr>
          </a:lstStyle>
          <a:p>
            <a:pPr>
              <a:defRPr/>
            </a:pPr>
            <a:fld id="{F831D8C4-F443-407C-98DA-0BC1A55D1854}" type="slidenum">
              <a:rPr lang="en-US"/>
              <a:pPr>
                <a:defRPr/>
              </a:pPr>
              <a:t>‹#›</a:t>
            </a:fld>
            <a:endParaRPr lang="en-US"/>
          </a:p>
        </p:txBody>
      </p:sp>
    </p:spTree>
    <p:extLst>
      <p:ext uri="{BB962C8B-B14F-4D97-AF65-F5344CB8AC3E}">
        <p14:creationId xmlns:p14="http://schemas.microsoft.com/office/powerpoint/2010/main" val="67413633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dirty="0" smtClean="0"/>
              <a:t>Click to edit Master title style</a:t>
            </a:r>
            <a:endParaRPr lang="en-US" dirty="0"/>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noChangeArrowheads="1"/>
          </p:cNvSpPr>
          <p:nvPr>
            <p:ph type="dt" sz="half" idx="10"/>
          </p:nvPr>
        </p:nvSpPr>
        <p:spPr>
          <a:xfrm>
            <a:off x="152400" y="6477000"/>
            <a:ext cx="4572000" cy="228600"/>
          </a:xfrm>
          <a:prstGeom prst="rect">
            <a:avLst/>
          </a:prstGeom>
          <a:ln/>
        </p:spPr>
        <p:txBody>
          <a:bodyPr/>
          <a:lstStyle>
            <a:lvl1pPr>
              <a:defRPr/>
            </a:lvl1pPr>
          </a:lstStyle>
          <a:p>
            <a:pPr>
              <a:defRPr/>
            </a:pPr>
            <a:r>
              <a:rPr lang="en-US"/>
              <a:t>2006-07 SDHS – CSO and Macro International</a:t>
            </a:r>
          </a:p>
        </p:txBody>
      </p:sp>
      <p:sp>
        <p:nvSpPr>
          <p:cNvPr id="6" name="Footer Placeholder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r>
              <a:rPr lang="en-US"/>
              <a:t>2007 BDHS: NIPORT, Mitra &amp; Associates, and Macro International.</a:t>
            </a:r>
          </a:p>
        </p:txBody>
      </p:sp>
      <p:sp>
        <p:nvSpPr>
          <p:cNvPr id="7" name="Slide Number Placeholder 6"/>
          <p:cNvSpPr>
            <a:spLocks noGrp="1" noChangeArrowheads="1"/>
          </p:cNvSpPr>
          <p:nvPr>
            <p:ph type="sldNum" sz="quarter" idx="12"/>
          </p:nvPr>
        </p:nvSpPr>
        <p:spPr>
          <a:xfrm>
            <a:off x="6553200" y="6245225"/>
            <a:ext cx="2133600" cy="476250"/>
          </a:xfrm>
          <a:prstGeom prst="rect">
            <a:avLst/>
          </a:prstGeom>
          <a:ln/>
        </p:spPr>
        <p:txBody>
          <a:bodyPr/>
          <a:lstStyle>
            <a:lvl1pPr>
              <a:defRPr/>
            </a:lvl1pPr>
          </a:lstStyle>
          <a:p>
            <a:pPr>
              <a:defRPr/>
            </a:pPr>
            <a:fld id="{E3D25C0F-5C99-433E-9820-261B42CFDB17}" type="slidenum">
              <a:rPr lang="en-US"/>
              <a:pPr>
                <a:defRPr/>
              </a:pPr>
              <a:t>‹#›</a:t>
            </a:fld>
            <a:endParaRPr lang="en-US"/>
          </a:p>
        </p:txBody>
      </p:sp>
    </p:spTree>
    <p:extLst>
      <p:ext uri="{BB962C8B-B14F-4D97-AF65-F5344CB8AC3E}">
        <p14:creationId xmlns:p14="http://schemas.microsoft.com/office/powerpoint/2010/main" val="179599402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3B314E8-792B-44B9-A5D5-91853268B707}" type="datetimeFigureOut">
              <a:rPr lang="en-US" smtClean="0"/>
              <a:t>9/27/2012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1A60F8-05BD-4CE6-BACE-7C80FD155A79}" type="slidenum">
              <a:rPr lang="en-US" smtClean="0"/>
              <a:t>‹#›</a:t>
            </a:fld>
            <a:endParaRPr lang="en-US"/>
          </a:p>
        </p:txBody>
      </p:sp>
    </p:spTree>
    <p:extLst>
      <p:ext uri="{BB962C8B-B14F-4D97-AF65-F5344CB8AC3E}">
        <p14:creationId xmlns:p14="http://schemas.microsoft.com/office/powerpoint/2010/main" val="299550164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3B314E8-792B-44B9-A5D5-91853268B707}" type="datetimeFigureOut">
              <a:rPr lang="en-US" smtClean="0"/>
              <a:t>9/27/2012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1A60F8-05BD-4CE6-BACE-7C80FD155A79}" type="slidenum">
              <a:rPr lang="en-US" smtClean="0"/>
              <a:t>‹#›</a:t>
            </a:fld>
            <a:endParaRPr lang="en-US"/>
          </a:p>
        </p:txBody>
      </p:sp>
    </p:spTree>
    <p:extLst>
      <p:ext uri="{BB962C8B-B14F-4D97-AF65-F5344CB8AC3E}">
        <p14:creationId xmlns:p14="http://schemas.microsoft.com/office/powerpoint/2010/main" val="146777290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3B314E8-792B-44B9-A5D5-91853268B707}" type="datetimeFigureOut">
              <a:rPr lang="en-US" smtClean="0"/>
              <a:t>9/27/2012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1A60F8-05BD-4CE6-BACE-7C80FD155A79}" type="slidenum">
              <a:rPr lang="en-US" smtClean="0"/>
              <a:t>‹#›</a:t>
            </a:fld>
            <a:endParaRPr lang="en-US"/>
          </a:p>
        </p:txBody>
      </p:sp>
    </p:spTree>
    <p:extLst>
      <p:ext uri="{BB962C8B-B14F-4D97-AF65-F5344CB8AC3E}">
        <p14:creationId xmlns:p14="http://schemas.microsoft.com/office/powerpoint/2010/main" val="110255780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3B314E8-792B-44B9-A5D5-91853268B707}" type="datetimeFigureOut">
              <a:rPr lang="en-US" smtClean="0"/>
              <a:t>9/27/2012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B1A60F8-05BD-4CE6-BACE-7C80FD155A79}" type="slidenum">
              <a:rPr lang="en-US" smtClean="0"/>
              <a:t>‹#›</a:t>
            </a:fld>
            <a:endParaRPr lang="en-US"/>
          </a:p>
        </p:txBody>
      </p:sp>
    </p:spTree>
    <p:extLst>
      <p:ext uri="{BB962C8B-B14F-4D97-AF65-F5344CB8AC3E}">
        <p14:creationId xmlns:p14="http://schemas.microsoft.com/office/powerpoint/2010/main" val="337517513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3B314E8-792B-44B9-A5D5-91853268B707}" type="datetimeFigureOut">
              <a:rPr lang="en-US" smtClean="0"/>
              <a:t>9/27/2012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B1A60F8-05BD-4CE6-BACE-7C80FD155A79}" type="slidenum">
              <a:rPr lang="en-US" smtClean="0"/>
              <a:t>‹#›</a:t>
            </a:fld>
            <a:endParaRPr lang="en-US"/>
          </a:p>
        </p:txBody>
      </p:sp>
    </p:spTree>
    <p:extLst>
      <p:ext uri="{BB962C8B-B14F-4D97-AF65-F5344CB8AC3E}">
        <p14:creationId xmlns:p14="http://schemas.microsoft.com/office/powerpoint/2010/main" val="16967473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8A0FDC11-9CE8-474B-A06A-F8D7CF0FA21B}" type="slidenum">
              <a:rPr lang="en-US"/>
              <a:pPr>
                <a:defRPr/>
              </a:pPr>
              <a:t>‹#›</a:t>
            </a:fld>
            <a:endParaRPr lang="en-US"/>
          </a:p>
        </p:txBody>
      </p:sp>
    </p:spTree>
  </p:cSld>
  <p:clrMapOvr>
    <a:masterClrMapping/>
  </p:clrMapOvr>
  <p:transition spd="slow"/>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3B314E8-792B-44B9-A5D5-91853268B707}" type="datetimeFigureOut">
              <a:rPr lang="en-US" smtClean="0"/>
              <a:t>9/27/2012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B1A60F8-05BD-4CE6-BACE-7C80FD155A79}" type="slidenum">
              <a:rPr lang="en-US" smtClean="0"/>
              <a:t>‹#›</a:t>
            </a:fld>
            <a:endParaRPr lang="en-US"/>
          </a:p>
        </p:txBody>
      </p:sp>
    </p:spTree>
    <p:extLst>
      <p:ext uri="{BB962C8B-B14F-4D97-AF65-F5344CB8AC3E}">
        <p14:creationId xmlns:p14="http://schemas.microsoft.com/office/powerpoint/2010/main" val="214637845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3B314E8-792B-44B9-A5D5-91853268B707}" type="datetimeFigureOut">
              <a:rPr lang="en-US" smtClean="0"/>
              <a:t>9/27/2012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B1A60F8-05BD-4CE6-BACE-7C80FD155A79}" type="slidenum">
              <a:rPr lang="en-US" smtClean="0"/>
              <a:t>‹#›</a:t>
            </a:fld>
            <a:endParaRPr lang="en-US"/>
          </a:p>
        </p:txBody>
      </p:sp>
    </p:spTree>
    <p:extLst>
      <p:ext uri="{BB962C8B-B14F-4D97-AF65-F5344CB8AC3E}">
        <p14:creationId xmlns:p14="http://schemas.microsoft.com/office/powerpoint/2010/main" val="195672978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3B314E8-792B-44B9-A5D5-91853268B707}" type="datetimeFigureOut">
              <a:rPr lang="en-US" smtClean="0"/>
              <a:t>9/27/2012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B1A60F8-05BD-4CE6-BACE-7C80FD155A79}" type="slidenum">
              <a:rPr lang="en-US" smtClean="0"/>
              <a:t>‹#›</a:t>
            </a:fld>
            <a:endParaRPr lang="en-US"/>
          </a:p>
        </p:txBody>
      </p:sp>
    </p:spTree>
    <p:extLst>
      <p:ext uri="{BB962C8B-B14F-4D97-AF65-F5344CB8AC3E}">
        <p14:creationId xmlns:p14="http://schemas.microsoft.com/office/powerpoint/2010/main" val="176664543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3B314E8-792B-44B9-A5D5-91853268B707}" type="datetimeFigureOut">
              <a:rPr lang="en-US" smtClean="0"/>
              <a:t>9/27/2012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B1A60F8-05BD-4CE6-BACE-7C80FD155A79}" type="slidenum">
              <a:rPr lang="en-US" smtClean="0"/>
              <a:t>‹#›</a:t>
            </a:fld>
            <a:endParaRPr lang="en-US"/>
          </a:p>
        </p:txBody>
      </p:sp>
    </p:spTree>
    <p:extLst>
      <p:ext uri="{BB962C8B-B14F-4D97-AF65-F5344CB8AC3E}">
        <p14:creationId xmlns:p14="http://schemas.microsoft.com/office/powerpoint/2010/main" val="31317183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3B314E8-792B-44B9-A5D5-91853268B707}" type="datetimeFigureOut">
              <a:rPr lang="en-US" smtClean="0"/>
              <a:t>9/27/2012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1A60F8-05BD-4CE6-BACE-7C80FD155A79}" type="slidenum">
              <a:rPr lang="en-US" smtClean="0"/>
              <a:t>‹#›</a:t>
            </a:fld>
            <a:endParaRPr lang="en-US"/>
          </a:p>
        </p:txBody>
      </p:sp>
    </p:spTree>
    <p:extLst>
      <p:ext uri="{BB962C8B-B14F-4D97-AF65-F5344CB8AC3E}">
        <p14:creationId xmlns:p14="http://schemas.microsoft.com/office/powerpoint/2010/main" val="298641283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3B314E8-792B-44B9-A5D5-91853268B707}" type="datetimeFigureOut">
              <a:rPr lang="en-US" smtClean="0"/>
              <a:t>9/27/2012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1A60F8-05BD-4CE6-BACE-7C80FD155A79}" type="slidenum">
              <a:rPr lang="en-US" smtClean="0"/>
              <a:t>‹#›</a:t>
            </a:fld>
            <a:endParaRPr lang="en-US"/>
          </a:p>
        </p:txBody>
      </p:sp>
    </p:spTree>
    <p:extLst>
      <p:ext uri="{BB962C8B-B14F-4D97-AF65-F5344CB8AC3E}">
        <p14:creationId xmlns:p14="http://schemas.microsoft.com/office/powerpoint/2010/main" val="364751302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xfrm>
            <a:off x="457200" y="6245225"/>
            <a:ext cx="1752600" cy="476250"/>
          </a:xfrm>
          <a:prstGeom prst="rect">
            <a:avLst/>
          </a:prstGeom>
        </p:spPr>
        <p:txBody>
          <a:bodyPr/>
          <a:lstStyle>
            <a:lvl1pPr>
              <a:defRPr/>
            </a:lvl1pPr>
          </a:lstStyle>
          <a:p>
            <a:pPr>
              <a:defRPr/>
            </a:pPr>
            <a:r>
              <a:rPr lang="en-US" smtClean="0"/>
              <a:t>2006-07 SDHS, CSO and Macro International</a:t>
            </a:r>
            <a:endParaRPr lang="en-US"/>
          </a:p>
        </p:txBody>
      </p:sp>
      <p:sp>
        <p:nvSpPr>
          <p:cNvPr id="4" name="Rectangle 5"/>
          <p:cNvSpPr>
            <a:spLocks noGrp="1" noChangeArrowheads="1"/>
          </p:cNvSpPr>
          <p:nvPr>
            <p:ph type="ftr" sz="quarter" idx="11"/>
          </p:nvPr>
        </p:nvSpPr>
        <p:spPr/>
        <p:txBody>
          <a:bodyPr/>
          <a:lstStyle>
            <a:lvl1pPr>
              <a:defRPr/>
            </a:lvl1pPr>
          </a:lstStyle>
          <a:p>
            <a:pPr>
              <a:defRPr/>
            </a:pPr>
            <a:endParaRPr lang="en-US"/>
          </a:p>
        </p:txBody>
      </p:sp>
      <p:sp>
        <p:nvSpPr>
          <p:cNvPr id="5" name="Rectangle 6"/>
          <p:cNvSpPr>
            <a:spLocks noGrp="1" noChangeArrowheads="1"/>
          </p:cNvSpPr>
          <p:nvPr>
            <p:ph type="sldNum" sz="quarter" idx="12"/>
          </p:nvPr>
        </p:nvSpPr>
        <p:spPr/>
        <p:txBody>
          <a:bodyPr/>
          <a:lstStyle>
            <a:lvl1pPr>
              <a:defRPr/>
            </a:lvl1pPr>
          </a:lstStyle>
          <a:p>
            <a:pPr>
              <a:defRPr/>
            </a:pPr>
            <a:fld id="{CEB1F718-3D01-415B-9042-D5B4A1E1D99A}" type="slidenum">
              <a:rPr lang="en-US"/>
              <a:pPr>
                <a:defRPr/>
              </a:pPr>
              <a:t>‹#›</a:t>
            </a:fld>
            <a:endParaRPr lang="en-US"/>
          </a:p>
        </p:txBody>
      </p:sp>
    </p:spTree>
  </p:cSld>
  <p:clrMapOvr>
    <a:masterClrMapping/>
  </p:clrMapOvr>
  <p:transition spd="slow"/>
</p:sldLayout>
</file>

<file path=ppt/slideLayouts/slideLayout27.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smtClean="0"/>
          </a:p>
        </p:txBody>
      </p:sp>
      <p:sp>
        <p:nvSpPr>
          <p:cNvPr id="4" name="Rectangle 4"/>
          <p:cNvSpPr>
            <a:spLocks noGrp="1" noChangeArrowheads="1"/>
          </p:cNvSpPr>
          <p:nvPr>
            <p:ph type="dt" sz="half" idx="10"/>
          </p:nvPr>
        </p:nvSpPr>
        <p:spPr>
          <a:xfrm>
            <a:off x="457200" y="6245225"/>
            <a:ext cx="1752600" cy="476250"/>
          </a:xfrm>
          <a:prstGeom prst="rect">
            <a:avLst/>
          </a:prstGeom>
          <a:ln/>
        </p:spPr>
        <p:txBody>
          <a:bodyPr/>
          <a:lstStyle>
            <a:lvl1pPr>
              <a:defRPr/>
            </a:lvl1pPr>
          </a:lstStyle>
          <a:p>
            <a:pPr>
              <a:defRPr/>
            </a:pPr>
            <a:r>
              <a:rPr lang="en-US" smtClean="0"/>
              <a:t>2006-07 SDHS, CSO and Macro International</a:t>
            </a: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391E9A3-2EF2-4ACD-83C6-CB42F63277E0}" type="slidenum">
              <a:rPr lang="en-US"/>
              <a:pPr>
                <a:defRPr/>
              </a:pPr>
              <a:t>‹#›</a:t>
            </a:fld>
            <a:endParaRPr lang="en-US"/>
          </a:p>
        </p:txBody>
      </p:sp>
    </p:spTree>
  </p:cSld>
  <p:clrMapOvr>
    <a:masterClrMapping/>
  </p:clrMapOvr>
  <p:transition spd="slow"/>
</p:sldLayout>
</file>

<file path=ppt/slideLayouts/slideLayout28.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xfrm>
            <a:off x="152400" y="6477000"/>
            <a:ext cx="4572000" cy="228600"/>
          </a:xfrm>
          <a:prstGeom prst="rect">
            <a:avLst/>
          </a:prstGeom>
          <a:ln/>
        </p:spPr>
        <p:txBody>
          <a:bodyPr/>
          <a:lstStyle>
            <a:lvl1pPr>
              <a:defRPr/>
            </a:lvl1pPr>
          </a:lstStyle>
          <a:p>
            <a:pPr>
              <a:defRPr/>
            </a:pPr>
            <a:r>
              <a:rPr lang="en-US"/>
              <a:t>2006-07 SDHS – CSO and Macro International</a:t>
            </a:r>
          </a:p>
        </p:txBody>
      </p:sp>
      <p:sp>
        <p:nvSpPr>
          <p:cNvPr id="8"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r>
              <a:rPr lang="en-US"/>
              <a:t>2007 BDHS: NIPORT, Mitra &amp; Associates, and Macro International.</a:t>
            </a:r>
          </a:p>
        </p:txBody>
      </p:sp>
      <p:sp>
        <p:nvSpPr>
          <p:cNvPr id="9" name="Rectangle 6"/>
          <p:cNvSpPr>
            <a:spLocks noGrp="1" noChangeArrowheads="1"/>
          </p:cNvSpPr>
          <p:nvPr>
            <p:ph type="sldNum" sz="quarter" idx="12"/>
          </p:nvPr>
        </p:nvSpPr>
        <p:spPr>
          <a:xfrm>
            <a:off x="6553200" y="6245225"/>
            <a:ext cx="2133600" cy="476250"/>
          </a:xfrm>
          <a:prstGeom prst="rect">
            <a:avLst/>
          </a:prstGeom>
          <a:ln/>
        </p:spPr>
        <p:txBody>
          <a:bodyPr/>
          <a:lstStyle>
            <a:lvl1pPr>
              <a:defRPr/>
            </a:lvl1pPr>
          </a:lstStyle>
          <a:p>
            <a:pPr>
              <a:defRPr/>
            </a:pPr>
            <a:fld id="{F831D8C4-F443-407C-98DA-0BC1A55D1854}" type="slidenum">
              <a:rPr lang="en-US"/>
              <a:pPr>
                <a:defRPr/>
              </a:pPr>
              <a:t>‹#›</a:t>
            </a:fld>
            <a:endParaRPr lang="en-US"/>
          </a:p>
        </p:txBody>
      </p:sp>
    </p:spTree>
    <p:extLst>
      <p:ext uri="{BB962C8B-B14F-4D97-AF65-F5344CB8AC3E}">
        <p14:creationId xmlns:p14="http://schemas.microsoft.com/office/powerpoint/2010/main" val="67413633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dirty="0" smtClean="0"/>
              <a:t>Click to edit Master title style</a:t>
            </a:r>
            <a:endParaRPr lang="en-US" dirty="0"/>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noChangeArrowheads="1"/>
          </p:cNvSpPr>
          <p:nvPr>
            <p:ph type="dt" sz="half" idx="10"/>
          </p:nvPr>
        </p:nvSpPr>
        <p:spPr>
          <a:xfrm>
            <a:off x="152400" y="6477000"/>
            <a:ext cx="4572000" cy="228600"/>
          </a:xfrm>
          <a:prstGeom prst="rect">
            <a:avLst/>
          </a:prstGeom>
          <a:ln/>
        </p:spPr>
        <p:txBody>
          <a:bodyPr/>
          <a:lstStyle>
            <a:lvl1pPr>
              <a:defRPr/>
            </a:lvl1pPr>
          </a:lstStyle>
          <a:p>
            <a:pPr>
              <a:defRPr/>
            </a:pPr>
            <a:r>
              <a:rPr lang="en-US"/>
              <a:t>2006-07 SDHS – CSO and Macro International</a:t>
            </a:r>
          </a:p>
        </p:txBody>
      </p:sp>
      <p:sp>
        <p:nvSpPr>
          <p:cNvPr id="6" name="Footer Placeholder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r>
              <a:rPr lang="en-US"/>
              <a:t>2007 BDHS: NIPORT, Mitra &amp; Associates, and Macro International.</a:t>
            </a:r>
          </a:p>
        </p:txBody>
      </p:sp>
      <p:sp>
        <p:nvSpPr>
          <p:cNvPr id="7" name="Slide Number Placeholder 6"/>
          <p:cNvSpPr>
            <a:spLocks noGrp="1" noChangeArrowheads="1"/>
          </p:cNvSpPr>
          <p:nvPr>
            <p:ph type="sldNum" sz="quarter" idx="12"/>
          </p:nvPr>
        </p:nvSpPr>
        <p:spPr>
          <a:xfrm>
            <a:off x="6553200" y="6245225"/>
            <a:ext cx="2133600" cy="476250"/>
          </a:xfrm>
          <a:prstGeom prst="rect">
            <a:avLst/>
          </a:prstGeom>
          <a:ln/>
        </p:spPr>
        <p:txBody>
          <a:bodyPr/>
          <a:lstStyle>
            <a:lvl1pPr>
              <a:defRPr/>
            </a:lvl1pPr>
          </a:lstStyle>
          <a:p>
            <a:pPr>
              <a:defRPr/>
            </a:pPr>
            <a:fld id="{E3D25C0F-5C99-433E-9820-261B42CFDB17}" type="slidenum">
              <a:rPr lang="en-US"/>
              <a:pPr>
                <a:defRPr/>
              </a:pPr>
              <a:t>‹#›</a:t>
            </a:fld>
            <a:endParaRPr lang="en-US"/>
          </a:p>
        </p:txBody>
      </p:sp>
    </p:spTree>
    <p:extLst>
      <p:ext uri="{BB962C8B-B14F-4D97-AF65-F5344CB8AC3E}">
        <p14:creationId xmlns:p14="http://schemas.microsoft.com/office/powerpoint/2010/main" val="17959940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16D7713-DEE1-4453-BA24-3BDF20625EFB}" type="slidenum">
              <a:rPr lang="en-US"/>
              <a:pPr>
                <a:defRPr/>
              </a:pPr>
              <a:t>‹#›</a:t>
            </a:fld>
            <a:endParaRPr lang="en-US"/>
          </a:p>
        </p:txBody>
      </p:sp>
    </p:spTree>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noChangeArrowheads="1"/>
          </p:cNvSpPr>
          <p:nvPr>
            <p:ph type="dt" sz="half" idx="10"/>
          </p:nvPr>
        </p:nvSpPr>
        <p:spPr>
          <a:xfrm>
            <a:off x="457200" y="6245225"/>
            <a:ext cx="1752600" cy="476250"/>
          </a:xfrm>
          <a:prstGeom prst="rect">
            <a:avLst/>
          </a:prstGeom>
          <a:ln/>
        </p:spPr>
        <p:txBody>
          <a:bodyPr/>
          <a:lstStyle>
            <a:lvl1pPr>
              <a:defRPr/>
            </a:lvl1pPr>
          </a:lstStyle>
          <a:p>
            <a:pPr>
              <a:defRPr/>
            </a:pPr>
            <a:r>
              <a:rPr lang="en-US" smtClean="0"/>
              <a:t>2006-07 SDHS, CSO and Macro International</a:t>
            </a: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6BD1B3AC-2D04-4EF1-96F2-F5BBF7D753D0}" type="slidenum">
              <a:rPr lang="en-US"/>
              <a:pPr>
                <a:defRPr/>
              </a:pPr>
              <a:t>‹#›</a:t>
            </a:fld>
            <a:endParaRPr lang="en-US"/>
          </a:p>
        </p:txBody>
      </p:sp>
    </p:spTree>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xfrm>
            <a:off x="457200" y="6245225"/>
            <a:ext cx="1752600" cy="476250"/>
          </a:xfrm>
          <a:prstGeom prst="rect">
            <a:avLst/>
          </a:prstGeom>
          <a:ln/>
        </p:spPr>
        <p:txBody>
          <a:bodyPr/>
          <a:lstStyle>
            <a:lvl1pPr>
              <a:defRPr/>
            </a:lvl1pPr>
          </a:lstStyle>
          <a:p>
            <a:pPr>
              <a:defRPr/>
            </a:pPr>
            <a:r>
              <a:rPr lang="en-US" smtClean="0"/>
              <a:t>2006-07 SDHS, CSO and Macro International</a:t>
            </a: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8F906533-F661-4B42-8745-2E6C4A2C5D9F}" type="slidenum">
              <a:rPr lang="en-US"/>
              <a:pPr>
                <a:defRPr/>
              </a:pPr>
              <a:t>‹#›</a:t>
            </a:fld>
            <a:endParaRPr lang="en-US"/>
          </a:p>
        </p:txBody>
      </p:sp>
    </p:spTree>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xfrm>
            <a:off x="457200" y="6245225"/>
            <a:ext cx="1752600" cy="476250"/>
          </a:xfrm>
          <a:prstGeom prst="rect">
            <a:avLst/>
          </a:prstGeom>
          <a:ln/>
        </p:spPr>
        <p:txBody>
          <a:bodyPr/>
          <a:lstStyle>
            <a:lvl1pPr>
              <a:defRPr/>
            </a:lvl1pPr>
          </a:lstStyle>
          <a:p>
            <a:pPr>
              <a:defRPr/>
            </a:pPr>
            <a:r>
              <a:rPr lang="en-US" smtClean="0"/>
              <a:t>2006-07 SDHS, CSO and Macro International</a:t>
            </a: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8485131B-8001-40A8-9A0A-4ECADA85FED3}" type="slidenum">
              <a:rPr lang="en-US"/>
              <a:pPr>
                <a:defRPr/>
              </a:pPr>
              <a:t>‹#›</a:t>
            </a:fld>
            <a:endParaRPr lang="en-US"/>
          </a:p>
        </p:txBody>
      </p:sp>
    </p:spTree>
  </p:cSld>
  <p:clrMapOvr>
    <a:masterClrMapping/>
  </p:clrMapOvr>
  <p:transition spd="slow"/>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457200" y="6245225"/>
            <a:ext cx="1752600" cy="476250"/>
          </a:xfrm>
          <a:prstGeom prst="rect">
            <a:avLst/>
          </a:prstGeom>
          <a:ln/>
        </p:spPr>
        <p:txBody>
          <a:bodyPr/>
          <a:lstStyle>
            <a:lvl1pPr>
              <a:defRPr/>
            </a:lvl1pPr>
          </a:lstStyle>
          <a:p>
            <a:pPr>
              <a:defRPr/>
            </a:pPr>
            <a:r>
              <a:rPr lang="en-US" smtClean="0"/>
              <a:t>2006-07 SDHS, CSO and Macro International</a:t>
            </a: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CB7D27E3-B163-458F-975D-21C73A8E5BA6}" type="slidenum">
              <a:rPr lang="en-US"/>
              <a:pPr>
                <a:defRPr/>
              </a:pPr>
              <a:t>‹#›</a:t>
            </a:fld>
            <a:endParaRPr lang="en-US"/>
          </a:p>
        </p:txBody>
      </p:sp>
    </p:spTree>
  </p:cSld>
  <p:clrMapOvr>
    <a:masterClrMapping/>
  </p:clrMapOvr>
  <p:transition spd="slow"/>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noChangeArrowheads="1"/>
          </p:cNvSpPr>
          <p:nvPr>
            <p:ph type="dt" sz="half" idx="10"/>
          </p:nvPr>
        </p:nvSpPr>
        <p:spPr>
          <a:xfrm>
            <a:off x="457200" y="6245225"/>
            <a:ext cx="1752600" cy="476250"/>
          </a:xfrm>
          <a:prstGeom prst="rect">
            <a:avLst/>
          </a:prstGeom>
          <a:ln/>
        </p:spPr>
        <p:txBody>
          <a:bodyPr/>
          <a:lstStyle>
            <a:lvl1pPr>
              <a:defRPr/>
            </a:lvl1pPr>
          </a:lstStyle>
          <a:p>
            <a:pPr>
              <a:defRPr/>
            </a:pPr>
            <a:r>
              <a:rPr lang="en-US" smtClean="0"/>
              <a:t>2006-07 SDHS, CSO and Macro International</a:t>
            </a: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8B6D10E4-B7A9-4AA9-B94E-A3EB04D9BD14}" type="slidenum">
              <a:rPr lang="en-US"/>
              <a:pPr>
                <a:defRPr/>
              </a:pPr>
              <a:t>‹#›</a:t>
            </a:fld>
            <a:endParaRPr lang="en-US"/>
          </a:p>
        </p:txBody>
      </p:sp>
    </p:spTree>
  </p:cSld>
  <p:clrMapOvr>
    <a:masterClrMapping/>
  </p:clrMapOvr>
  <p:transition spd="slow"/>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noChangeArrowheads="1"/>
          </p:cNvSpPr>
          <p:nvPr>
            <p:ph type="dt" sz="half" idx="10"/>
          </p:nvPr>
        </p:nvSpPr>
        <p:spPr>
          <a:xfrm>
            <a:off x="457200" y="6245225"/>
            <a:ext cx="1752600" cy="476250"/>
          </a:xfrm>
          <a:prstGeom prst="rect">
            <a:avLst/>
          </a:prstGeom>
          <a:ln/>
        </p:spPr>
        <p:txBody>
          <a:bodyPr/>
          <a:lstStyle>
            <a:lvl1pPr>
              <a:defRPr/>
            </a:lvl1pPr>
          </a:lstStyle>
          <a:p>
            <a:pPr>
              <a:defRPr/>
            </a:pPr>
            <a:r>
              <a:rPr lang="en-US" smtClean="0"/>
              <a:t>2006-07 SDHS, CSO and Macro International</a:t>
            </a: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E76EFEE-DA30-4903-9E96-77CC9B61EFAA}" type="slidenum">
              <a:rPr lang="en-US"/>
              <a:pPr>
                <a:defRPr/>
              </a:pPr>
              <a:t>‹#›</a:t>
            </a:fld>
            <a:endParaRPr lang="en-US"/>
          </a:p>
        </p:txBody>
      </p:sp>
    </p:spTree>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6" Type="http://schemas.openxmlformats.org/officeDocument/2006/relationships/theme" Target="../theme/theme2.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slideLayout" Target="../slideLayouts/slideLayout2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dirty="0" smtClean="0"/>
              <a:t>Click to edit Master title style</a:t>
            </a:r>
          </a:p>
        </p:txBody>
      </p:sp>
      <p:sp>
        <p:nvSpPr>
          <p:cNvPr id="614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mn-lt"/>
              </a:defRPr>
            </a:lvl1pPr>
          </a:lstStyle>
          <a:p>
            <a:pPr>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mn-lt"/>
              </a:defRPr>
            </a:lvl1pPr>
          </a:lstStyle>
          <a:p>
            <a:pPr>
              <a:defRPr/>
            </a:pPr>
            <a:fld id="{4D22F144-DA13-45B9-BF6C-7E5CE1177303}" type="slidenum">
              <a:rPr lang="en-US" smtClean="0"/>
              <a:pPr>
                <a:defRPr/>
              </a:pPr>
              <a:t>‹#›</a:t>
            </a:fld>
            <a:endParaRPr lang="en-US"/>
          </a:p>
        </p:txBody>
      </p:sp>
    </p:spTree>
  </p:cSld>
  <p:clrMap bg1="dk1" tx1="lt1" bg2="dk2" tx2="lt2" accent1="accent1" accent2="accent2" accent3="accent3" accent4="accent4" accent5="accent5" accent6="accent6" hlink="hlink" folHlink="folHlink"/>
  <p:sldLayoutIdLst>
    <p:sldLayoutId id="2147483747" r:id="rId1"/>
    <p:sldLayoutId id="2147483748" r:id="rId2"/>
    <p:sldLayoutId id="2147483749" r:id="rId3"/>
    <p:sldLayoutId id="2147483750" r:id="rId4"/>
    <p:sldLayoutId id="2147483751" r:id="rId5"/>
    <p:sldLayoutId id="2147483752" r:id="rId6"/>
    <p:sldLayoutId id="2147483753" r:id="rId7"/>
    <p:sldLayoutId id="2147483754" r:id="rId8"/>
    <p:sldLayoutId id="2147483755" r:id="rId9"/>
    <p:sldLayoutId id="2147483756" r:id="rId10"/>
    <p:sldLayoutId id="2147483757" r:id="rId11"/>
    <p:sldLayoutId id="2147483758" r:id="rId12"/>
    <p:sldLayoutId id="2147483774" r:id="rId13"/>
    <p:sldLayoutId id="2147483775" r:id="rId14"/>
  </p:sldLayoutIdLst>
  <p:transition spd="slow"/>
  <p:hf sldNum="0" hdr="0" ftr="0" dt="0"/>
  <p:txStyles>
    <p:titleStyle>
      <a:lvl1pPr algn="ctr" rtl="0" eaLnBrk="0" fontAlgn="base" hangingPunct="0">
        <a:spcBef>
          <a:spcPct val="0"/>
        </a:spcBef>
        <a:spcAft>
          <a:spcPct val="0"/>
        </a:spcAft>
        <a:defRPr sz="3600" b="0">
          <a:solidFill>
            <a:schemeClr val="tx1"/>
          </a:solidFill>
          <a:latin typeface="+mn-lt"/>
          <a:ea typeface="+mj-ea"/>
          <a:cs typeface="+mj-cs"/>
        </a:defRPr>
      </a:lvl1pPr>
      <a:lvl2pPr algn="ctr" rtl="0" eaLnBrk="0" fontAlgn="base" hangingPunct="0">
        <a:spcBef>
          <a:spcPct val="0"/>
        </a:spcBef>
        <a:spcAft>
          <a:spcPct val="0"/>
        </a:spcAft>
        <a:defRPr sz="4400" b="1">
          <a:solidFill>
            <a:schemeClr val="bg1"/>
          </a:solidFill>
          <a:latin typeface="Arial" charset="0"/>
          <a:cs typeface="Arial" charset="0"/>
        </a:defRPr>
      </a:lvl2pPr>
      <a:lvl3pPr algn="ctr" rtl="0" eaLnBrk="0" fontAlgn="base" hangingPunct="0">
        <a:spcBef>
          <a:spcPct val="0"/>
        </a:spcBef>
        <a:spcAft>
          <a:spcPct val="0"/>
        </a:spcAft>
        <a:defRPr sz="4400" b="1">
          <a:solidFill>
            <a:schemeClr val="bg1"/>
          </a:solidFill>
          <a:latin typeface="Arial" charset="0"/>
          <a:cs typeface="Arial" charset="0"/>
        </a:defRPr>
      </a:lvl3pPr>
      <a:lvl4pPr algn="ctr" rtl="0" eaLnBrk="0" fontAlgn="base" hangingPunct="0">
        <a:spcBef>
          <a:spcPct val="0"/>
        </a:spcBef>
        <a:spcAft>
          <a:spcPct val="0"/>
        </a:spcAft>
        <a:defRPr sz="4400" b="1">
          <a:solidFill>
            <a:schemeClr val="bg1"/>
          </a:solidFill>
          <a:latin typeface="Arial" charset="0"/>
          <a:cs typeface="Arial" charset="0"/>
        </a:defRPr>
      </a:lvl4pPr>
      <a:lvl5pPr algn="ctr" rtl="0" eaLnBrk="0" fontAlgn="base" hangingPunct="0">
        <a:spcBef>
          <a:spcPct val="0"/>
        </a:spcBef>
        <a:spcAft>
          <a:spcPct val="0"/>
        </a:spcAft>
        <a:defRPr sz="4400" b="1">
          <a:solidFill>
            <a:schemeClr val="bg1"/>
          </a:solidFill>
          <a:latin typeface="Arial" charset="0"/>
          <a:cs typeface="Arial" charset="0"/>
        </a:defRPr>
      </a:lvl5pPr>
      <a:lvl6pPr marL="457200" algn="ctr" rtl="0" fontAlgn="base">
        <a:spcBef>
          <a:spcPct val="0"/>
        </a:spcBef>
        <a:spcAft>
          <a:spcPct val="0"/>
        </a:spcAft>
        <a:defRPr sz="4400" b="1">
          <a:solidFill>
            <a:schemeClr val="bg1"/>
          </a:solidFill>
          <a:latin typeface="Arial" charset="0"/>
          <a:cs typeface="Arial" charset="0"/>
        </a:defRPr>
      </a:lvl6pPr>
      <a:lvl7pPr marL="914400" algn="ctr" rtl="0" fontAlgn="base">
        <a:spcBef>
          <a:spcPct val="0"/>
        </a:spcBef>
        <a:spcAft>
          <a:spcPct val="0"/>
        </a:spcAft>
        <a:defRPr sz="4400" b="1">
          <a:solidFill>
            <a:schemeClr val="bg1"/>
          </a:solidFill>
          <a:latin typeface="Arial" charset="0"/>
          <a:cs typeface="Arial" charset="0"/>
        </a:defRPr>
      </a:lvl7pPr>
      <a:lvl8pPr marL="1371600" algn="ctr" rtl="0" fontAlgn="base">
        <a:spcBef>
          <a:spcPct val="0"/>
        </a:spcBef>
        <a:spcAft>
          <a:spcPct val="0"/>
        </a:spcAft>
        <a:defRPr sz="4400" b="1">
          <a:solidFill>
            <a:schemeClr val="bg1"/>
          </a:solidFill>
          <a:latin typeface="Arial" charset="0"/>
          <a:cs typeface="Arial" charset="0"/>
        </a:defRPr>
      </a:lvl8pPr>
      <a:lvl9pPr marL="1828800" algn="ctr" rtl="0" fontAlgn="base">
        <a:spcBef>
          <a:spcPct val="0"/>
        </a:spcBef>
        <a:spcAft>
          <a:spcPct val="0"/>
        </a:spcAft>
        <a:defRPr sz="4400" b="1">
          <a:solidFill>
            <a:schemeClr val="bg1"/>
          </a:solidFill>
          <a:latin typeface="Arial"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2">
            <a:alpha val="33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mj-lt"/>
              </a:defRPr>
            </a:lvl1pPr>
          </a:lstStyle>
          <a:p>
            <a:fld id="{73B314E8-792B-44B9-A5D5-91853268B707}" type="datetimeFigureOut">
              <a:rPr lang="en-US" smtClean="0"/>
              <a:pPr/>
              <a:t>9/27/2012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mj-lt"/>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latin typeface="+mj-lt"/>
              </a:defRPr>
            </a:lvl1pPr>
          </a:lstStyle>
          <a:p>
            <a:fld id="{CB1A60F8-05BD-4CE6-BACE-7C80FD155A79}" type="slidenum">
              <a:rPr lang="en-US" smtClean="0"/>
              <a:pPr/>
              <a:t>‹#›</a:t>
            </a:fld>
            <a:endParaRPr lang="en-US"/>
          </a:p>
        </p:txBody>
      </p:sp>
    </p:spTree>
    <p:extLst>
      <p:ext uri="{BB962C8B-B14F-4D97-AF65-F5344CB8AC3E}">
        <p14:creationId xmlns:p14="http://schemas.microsoft.com/office/powerpoint/2010/main" val="876830911"/>
      </p:ext>
    </p:extLst>
  </p:cSld>
  <p:clrMap bg1="lt1" tx1="dk1" bg2="lt2" tx2="dk2" accent1="accent1" accent2="accent2" accent3="accent3" accent4="accent4" accent5="accent5" accent6="accent6" hlink="hlink" folHlink="folHlink"/>
  <p:sldLayoutIdLst>
    <p:sldLayoutId id="2147483761" r:id="rId1"/>
    <p:sldLayoutId id="2147483762" r:id="rId2"/>
    <p:sldLayoutId id="2147483763" r:id="rId3"/>
    <p:sldLayoutId id="2147483764" r:id="rId4"/>
    <p:sldLayoutId id="2147483765" r:id="rId5"/>
    <p:sldLayoutId id="2147483766" r:id="rId6"/>
    <p:sldLayoutId id="2147483767" r:id="rId7"/>
    <p:sldLayoutId id="2147483768" r:id="rId8"/>
    <p:sldLayoutId id="2147483769" r:id="rId9"/>
    <p:sldLayoutId id="2147483770" r:id="rId10"/>
    <p:sldLayoutId id="2147483771" r:id="rId11"/>
    <p:sldLayoutId id="2147483772" r:id="rId12"/>
    <p:sldLayoutId id="2147483773" r:id="rId13"/>
    <p:sldLayoutId id="2147483776" r:id="rId14"/>
    <p:sldLayoutId id="2147483777" r:id="rId15"/>
  </p:sldLayoutIdLst>
  <p:txStyles>
    <p:titleStyle>
      <a:lvl1pPr algn="ctr" defTabSz="914400" rtl="0" eaLnBrk="1" latinLnBrk="0" hangingPunct="1">
        <a:spcBef>
          <a:spcPct val="0"/>
        </a:spcBef>
        <a:buNone/>
        <a:defRPr sz="40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j-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j-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j-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j-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j-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9.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9.xml"/></Relationships>
</file>

<file path=ppt/slides/_rels/slide2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1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9.xml"/></Relationships>
</file>

<file path=ppt/slides/_rels/slide29.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1.xml"/><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32.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16.xml"/></Relationships>
</file>

<file path=ppt/slides/_rels/slide33.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16.xml"/></Relationships>
</file>

<file path=ppt/slides/_rels/slide34.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13.xml"/><Relationship Id="rId1" Type="http://schemas.openxmlformats.org/officeDocument/2006/relationships/slideLayout" Target="../slideLayouts/slideLayout18.xml"/><Relationship Id="rId4" Type="http://schemas.openxmlformats.org/officeDocument/2006/relationships/chart" Target="../charts/char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9.xml"/></Relationships>
</file>

<file path=ppt/slides/_rels/slide36.xml.rels><?xml version="1.0" encoding="UTF-8" standalone="yes"?>
<Relationships xmlns="http://schemas.openxmlformats.org/package/2006/relationships"><Relationship Id="rId2" Type="http://schemas.openxmlformats.org/officeDocument/2006/relationships/chart" Target="../charts/chart8.xml"/><Relationship Id="rId1" Type="http://schemas.openxmlformats.org/officeDocument/2006/relationships/slideLayout" Target="../slideLayouts/slideLayout16.xml"/></Relationships>
</file>

<file path=ppt/slides/_rels/slide37.xml.rels><?xml version="1.0" encoding="UTF-8" standalone="yes"?>
<Relationships xmlns="http://schemas.openxmlformats.org/package/2006/relationships"><Relationship Id="rId3" Type="http://schemas.openxmlformats.org/officeDocument/2006/relationships/hyperlink" Target="http://www.measuredhs.com/" TargetMode="External"/><Relationship Id="rId2" Type="http://schemas.openxmlformats.org/officeDocument/2006/relationships/notesSlide" Target="../notesSlides/notesSlide15.xml"/><Relationship Id="rId1" Type="http://schemas.openxmlformats.org/officeDocument/2006/relationships/slideLayout" Target="../slideLayouts/slideLayout16.xml"/><Relationship Id="rId5" Type="http://schemas.openxmlformats.org/officeDocument/2006/relationships/hyperlink" Target="http://www.facebook.com/MEASUREDHS" TargetMode="External"/><Relationship Id="rId4" Type="http://schemas.openxmlformats.org/officeDocument/2006/relationships/hyperlink" Target="http://www.statcompiler.com/" TargetMode="External"/></Relationships>
</file>

<file path=ppt/slides/_rels/slide4.xml.rels><?xml version="1.0" encoding="UTF-8" standalone="yes"?>
<Relationships xmlns="http://schemas.openxmlformats.org/package/2006/relationships"><Relationship Id="rId8" Type="http://schemas.openxmlformats.org/officeDocument/2006/relationships/image" Target="../media/image7.wmf"/><Relationship Id="rId3" Type="http://schemas.openxmlformats.org/officeDocument/2006/relationships/image" Target="../media/image2.png"/><Relationship Id="rId7" Type="http://schemas.openxmlformats.org/officeDocument/2006/relationships/image" Target="../media/image6.wmf"/><Relationship Id="rId2" Type="http://schemas.openxmlformats.org/officeDocument/2006/relationships/notesSlide" Target="../notesSlides/notesSlide2.xml"/><Relationship Id="rId1" Type="http://schemas.openxmlformats.org/officeDocument/2006/relationships/slideLayout" Target="../slideLayouts/slideLayout28.xml"/><Relationship Id="rId6" Type="http://schemas.openxmlformats.org/officeDocument/2006/relationships/image" Target="../media/image5.jpg"/><Relationship Id="rId5" Type="http://schemas.openxmlformats.org/officeDocument/2006/relationships/image" Target="../media/image4.png"/><Relationship Id="rId10" Type="http://schemas.openxmlformats.org/officeDocument/2006/relationships/image" Target="../media/image9.wmf"/><Relationship Id="rId4" Type="http://schemas.openxmlformats.org/officeDocument/2006/relationships/image" Target="../media/image3.gif"/><Relationship Id="rId9" Type="http://schemas.openxmlformats.org/officeDocument/2006/relationships/image" Target="../media/image8.w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2"/>
          <p:cNvSpPr>
            <a:spLocks noGrp="1" noChangeArrowheads="1"/>
          </p:cNvSpPr>
          <p:nvPr>
            <p:ph type="subTitle" idx="4294967295"/>
          </p:nvPr>
        </p:nvSpPr>
        <p:spPr>
          <a:xfrm>
            <a:off x="0" y="0"/>
            <a:ext cx="9144000" cy="2057400"/>
          </a:xfrm>
          <a:noFill/>
          <a:ln>
            <a:noFill/>
          </a:ln>
        </p:spPr>
        <p:txBody>
          <a:bodyPr/>
          <a:lstStyle/>
          <a:p>
            <a:pPr algn="ctr" eaLnBrk="1" hangingPunct="1">
              <a:buNone/>
            </a:pPr>
            <a:r>
              <a:rPr lang="en-US" sz="4400" b="1" dirty="0" smtClean="0">
                <a:solidFill>
                  <a:schemeClr val="bg1"/>
                </a:solidFill>
              </a:rPr>
              <a:t>Introduction, Methodology</a:t>
            </a:r>
          </a:p>
          <a:p>
            <a:pPr algn="ctr" eaLnBrk="1" hangingPunct="1">
              <a:buNone/>
            </a:pPr>
            <a:r>
              <a:rPr lang="en-US" sz="4400" b="1" dirty="0" smtClean="0">
                <a:solidFill>
                  <a:schemeClr val="bg1"/>
                </a:solidFill>
              </a:rPr>
              <a:t>Characteristics of Households &amp; Respondents</a:t>
            </a:r>
          </a:p>
          <a:p>
            <a:pPr marL="0" indent="0" eaLnBrk="1" hangingPunct="1">
              <a:buNone/>
            </a:pPr>
            <a:endParaRPr lang="en-US" sz="3600" dirty="0" smtClean="0">
              <a:solidFill>
                <a:schemeClr val="bg1"/>
              </a:solidFill>
            </a:endParaRPr>
          </a:p>
          <a:p>
            <a:pPr eaLnBrk="1" hangingPunct="1"/>
            <a:endParaRPr lang="en-US" sz="3600" dirty="0" smtClean="0">
              <a:solidFill>
                <a:schemeClr val="bg1"/>
              </a:solidFill>
            </a:endParaRPr>
          </a:p>
          <a:p>
            <a:pPr eaLnBrk="1" hangingPunct="1"/>
            <a:endParaRPr lang="en-US" sz="3600" dirty="0" smtClean="0">
              <a:solidFill>
                <a:schemeClr val="bg1"/>
              </a:solidFill>
            </a:endParaRPr>
          </a:p>
          <a:p>
            <a:pPr eaLnBrk="1" hangingPunct="1"/>
            <a:endParaRPr lang="en-US" sz="3600" dirty="0" smtClean="0">
              <a:solidFill>
                <a:schemeClr val="bg1"/>
              </a:solidFill>
            </a:endParaRPr>
          </a:p>
          <a:p>
            <a:pPr eaLnBrk="1" hangingPunct="1"/>
            <a:endParaRPr lang="en-US" sz="3600" dirty="0" smtClean="0">
              <a:solidFill>
                <a:schemeClr val="bg1"/>
              </a:solidFill>
            </a:endParaRPr>
          </a:p>
          <a:p>
            <a:pPr eaLnBrk="1" hangingPunct="1"/>
            <a:endParaRPr lang="en-US" sz="2400" dirty="0" smtClean="0">
              <a:solidFill>
                <a:schemeClr val="bg1"/>
              </a:solidFill>
            </a:endParaRPr>
          </a:p>
          <a:p>
            <a:pPr eaLnBrk="1" hangingPunct="1"/>
            <a:endParaRPr lang="en-US" sz="3600" dirty="0" smtClean="0">
              <a:solidFill>
                <a:schemeClr val="bg1"/>
              </a:solidFill>
            </a:endParaRPr>
          </a:p>
        </p:txBody>
      </p:sp>
    </p:spTree>
  </p:cSld>
  <p:clrMapOvr>
    <a:masterClrMapping/>
  </p:clrMapOvr>
  <p:transition spd="slow"/>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body" sz="half" idx="1"/>
          </p:nvPr>
        </p:nvSpPr>
        <p:spPr>
          <a:xfrm>
            <a:off x="419100" y="914400"/>
            <a:ext cx="8305800" cy="5432425"/>
          </a:xfrm>
        </p:spPr>
        <p:txBody>
          <a:bodyPr>
            <a:noAutofit/>
          </a:bodyPr>
          <a:lstStyle/>
          <a:p>
            <a:pPr marL="0" indent="0">
              <a:buNone/>
            </a:pPr>
            <a:r>
              <a:rPr lang="en-US" sz="2400" b="1" dirty="0" smtClean="0"/>
              <a:t>Household questionnaire</a:t>
            </a:r>
            <a:r>
              <a:rPr lang="en-US" sz="2400" dirty="0" smtClean="0"/>
              <a:t>: </a:t>
            </a:r>
          </a:p>
          <a:p>
            <a:pPr lvl="1">
              <a:spcBef>
                <a:spcPts val="0"/>
              </a:spcBef>
              <a:spcAft>
                <a:spcPts val="600"/>
              </a:spcAft>
            </a:pPr>
            <a:r>
              <a:rPr lang="en-US" sz="2000" dirty="0"/>
              <a:t>List all usual members and visitors</a:t>
            </a:r>
          </a:p>
          <a:p>
            <a:pPr lvl="1">
              <a:spcBef>
                <a:spcPts val="0"/>
              </a:spcBef>
              <a:spcAft>
                <a:spcPts val="600"/>
              </a:spcAft>
            </a:pPr>
            <a:r>
              <a:rPr lang="en-US" sz="2000" dirty="0"/>
              <a:t>Basic characteristics of each </a:t>
            </a:r>
            <a:r>
              <a:rPr lang="en-US" sz="2000" dirty="0" smtClean="0"/>
              <a:t>person</a:t>
            </a:r>
          </a:p>
          <a:p>
            <a:pPr lvl="1">
              <a:spcBef>
                <a:spcPts val="0"/>
              </a:spcBef>
              <a:spcAft>
                <a:spcPts val="600"/>
              </a:spcAft>
            </a:pPr>
            <a:r>
              <a:rPr lang="en-US" sz="2000" dirty="0" smtClean="0"/>
              <a:t>Household characteristics</a:t>
            </a:r>
          </a:p>
          <a:p>
            <a:pPr lvl="1">
              <a:spcBef>
                <a:spcPts val="0"/>
              </a:spcBef>
              <a:spcAft>
                <a:spcPts val="600"/>
              </a:spcAft>
            </a:pPr>
            <a:r>
              <a:rPr lang="en-US" sz="2000" dirty="0" smtClean="0"/>
              <a:t>Identify </a:t>
            </a:r>
            <a:r>
              <a:rPr lang="en-US" sz="2000" dirty="0"/>
              <a:t>women and men eligible for individual interview</a:t>
            </a:r>
          </a:p>
          <a:p>
            <a:pPr marL="0" indent="0" eaLnBrk="1" hangingPunct="1">
              <a:spcBef>
                <a:spcPts val="0"/>
              </a:spcBef>
              <a:buNone/>
            </a:pPr>
            <a:r>
              <a:rPr lang="en-US" sz="2400" b="1" dirty="0" smtClean="0"/>
              <a:t>Individual questionnaire: </a:t>
            </a:r>
            <a:r>
              <a:rPr lang="en-US" sz="2400" dirty="0" smtClean="0"/>
              <a:t>all women and men age 15-59</a:t>
            </a:r>
            <a:endParaRPr lang="en-US" sz="2400" dirty="0"/>
          </a:p>
          <a:p>
            <a:pPr lvl="1">
              <a:spcBef>
                <a:spcPts val="0"/>
              </a:spcBef>
            </a:pPr>
            <a:r>
              <a:rPr lang="en-US" sz="2000" dirty="0" smtClean="0"/>
              <a:t> </a:t>
            </a:r>
            <a:r>
              <a:rPr lang="en-US" sz="2000" dirty="0"/>
              <a:t>Background characteristics (education, media exposure, occupation, religion, etc.)</a:t>
            </a:r>
          </a:p>
          <a:p>
            <a:pPr lvl="1">
              <a:spcBef>
                <a:spcPts val="0"/>
              </a:spcBef>
            </a:pPr>
            <a:r>
              <a:rPr lang="en-US" sz="2000" dirty="0"/>
              <a:t>Reproduction</a:t>
            </a:r>
          </a:p>
          <a:p>
            <a:pPr lvl="1">
              <a:spcBef>
                <a:spcPts val="0"/>
              </a:spcBef>
            </a:pPr>
            <a:r>
              <a:rPr lang="en-US" sz="2000" dirty="0"/>
              <a:t>Antenatal care and breastfeeding for recent births (for women only)</a:t>
            </a:r>
          </a:p>
          <a:p>
            <a:pPr lvl="1">
              <a:spcBef>
                <a:spcPts val="0"/>
              </a:spcBef>
            </a:pPr>
            <a:r>
              <a:rPr lang="en-US" sz="2000" dirty="0"/>
              <a:t>Marriage and sexual activity (including sexual violence)</a:t>
            </a:r>
          </a:p>
          <a:p>
            <a:pPr lvl="1">
              <a:spcBef>
                <a:spcPts val="0"/>
              </a:spcBef>
            </a:pPr>
            <a:r>
              <a:rPr lang="en-US" sz="2000" dirty="0"/>
              <a:t>Knowledge of and attitudes towards HIV/AIDS</a:t>
            </a:r>
          </a:p>
          <a:p>
            <a:pPr lvl="1">
              <a:spcBef>
                <a:spcPts val="0"/>
              </a:spcBef>
            </a:pPr>
            <a:r>
              <a:rPr lang="en-US" sz="2000" dirty="0"/>
              <a:t>Prior testing for HIV, results of prior testing, and whether taking medication</a:t>
            </a:r>
          </a:p>
          <a:p>
            <a:pPr lvl="1">
              <a:spcBef>
                <a:spcPts val="0"/>
              </a:spcBef>
            </a:pPr>
            <a:r>
              <a:rPr lang="en-US" sz="2000" dirty="0"/>
              <a:t>Recent injections, prevalence and attitudes towards male circumcision</a:t>
            </a:r>
          </a:p>
          <a:p>
            <a:pPr lvl="1">
              <a:spcBef>
                <a:spcPts val="0"/>
              </a:spcBef>
            </a:pPr>
            <a:r>
              <a:rPr lang="en-US" sz="2000" dirty="0"/>
              <a:t>Knowledge and prevalence of </a:t>
            </a:r>
            <a:r>
              <a:rPr lang="en-US" sz="2000" dirty="0" smtClean="0"/>
              <a:t>other </a:t>
            </a:r>
            <a:r>
              <a:rPr lang="en-US" sz="2000" dirty="0"/>
              <a:t>sexually transmitted infections (STIs)</a:t>
            </a:r>
          </a:p>
        </p:txBody>
      </p:sp>
      <p:sp>
        <p:nvSpPr>
          <p:cNvPr id="3" name="TextBox 2"/>
          <p:cNvSpPr txBox="1"/>
          <p:nvPr/>
        </p:nvSpPr>
        <p:spPr>
          <a:xfrm>
            <a:off x="-23751" y="0"/>
            <a:ext cx="9067800" cy="707886"/>
          </a:xfrm>
          <a:prstGeom prst="rect">
            <a:avLst/>
          </a:prstGeom>
          <a:noFill/>
        </p:spPr>
        <p:txBody>
          <a:bodyPr wrap="square" rtlCol="0">
            <a:spAutoFit/>
          </a:bodyPr>
          <a:lstStyle/>
          <a:p>
            <a:pPr algn="ctr"/>
            <a:r>
              <a:rPr lang="en-US" sz="4000" dirty="0" smtClean="0">
                <a:latin typeface="+mn-lt"/>
              </a:rPr>
              <a:t>Questionnaires</a:t>
            </a:r>
            <a:endParaRPr lang="en-US" sz="4000" dirty="0">
              <a:latin typeface="+mn-lt"/>
            </a:endParaRPr>
          </a:p>
        </p:txBody>
      </p:sp>
    </p:spTree>
    <p:extLst>
      <p:ext uri="{BB962C8B-B14F-4D97-AF65-F5344CB8AC3E}">
        <p14:creationId xmlns:p14="http://schemas.microsoft.com/office/powerpoint/2010/main" val="3797330271"/>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20782"/>
            <a:ext cx="8229600" cy="1143000"/>
          </a:xfrm>
        </p:spPr>
        <p:txBody>
          <a:bodyPr>
            <a:normAutofit/>
          </a:bodyPr>
          <a:lstStyle/>
          <a:p>
            <a:r>
              <a:rPr lang="en-US" sz="4000" dirty="0" smtClean="0"/>
              <a:t>Pretest</a:t>
            </a:r>
            <a:endParaRPr lang="en-US" sz="4000" dirty="0"/>
          </a:p>
        </p:txBody>
      </p:sp>
      <p:sp>
        <p:nvSpPr>
          <p:cNvPr id="6" name="Content Placeholder 5"/>
          <p:cNvSpPr>
            <a:spLocks noGrp="1"/>
          </p:cNvSpPr>
          <p:nvPr>
            <p:ph idx="1"/>
          </p:nvPr>
        </p:nvSpPr>
        <p:spPr>
          <a:xfrm>
            <a:off x="457200" y="1295400"/>
            <a:ext cx="8229600" cy="4830763"/>
          </a:xfrm>
        </p:spPr>
        <p:txBody>
          <a:bodyPr>
            <a:normAutofit fontScale="92500" lnSpcReduction="10000"/>
          </a:bodyPr>
          <a:lstStyle/>
          <a:p>
            <a:r>
              <a:rPr lang="en-US" dirty="0" smtClean="0"/>
              <a:t>Questionnaires translated into 6 local languages: </a:t>
            </a:r>
            <a:r>
              <a:rPr lang="en-US" dirty="0" err="1"/>
              <a:t>Ateso-Karamajong</a:t>
            </a:r>
            <a:r>
              <a:rPr lang="en-US" dirty="0"/>
              <a:t>, </a:t>
            </a:r>
            <a:r>
              <a:rPr lang="en-US" dirty="0" err="1"/>
              <a:t>Luganda</a:t>
            </a:r>
            <a:r>
              <a:rPr lang="en-US" dirty="0"/>
              <a:t>, </a:t>
            </a:r>
            <a:r>
              <a:rPr lang="en-US" dirty="0" err="1"/>
              <a:t>Lugbara</a:t>
            </a:r>
            <a:r>
              <a:rPr lang="en-US" dirty="0"/>
              <a:t>, </a:t>
            </a:r>
            <a:r>
              <a:rPr lang="en-US" dirty="0" err="1"/>
              <a:t>Luo</a:t>
            </a:r>
            <a:r>
              <a:rPr lang="en-US" dirty="0"/>
              <a:t>, </a:t>
            </a:r>
            <a:r>
              <a:rPr lang="en-US" dirty="0" err="1"/>
              <a:t>Runyankole-Rukiga</a:t>
            </a:r>
            <a:r>
              <a:rPr lang="en-US" dirty="0"/>
              <a:t>, and </a:t>
            </a:r>
            <a:r>
              <a:rPr lang="en-US" dirty="0" err="1" smtClean="0"/>
              <a:t>Runyoro-Rutoro</a:t>
            </a:r>
            <a:r>
              <a:rPr lang="en-US" dirty="0" smtClean="0"/>
              <a:t>.</a:t>
            </a:r>
          </a:p>
          <a:p>
            <a:r>
              <a:rPr lang="en-US" dirty="0" smtClean="0"/>
              <a:t>October 2010 </a:t>
            </a:r>
          </a:p>
          <a:p>
            <a:r>
              <a:rPr lang="en-US" dirty="0" smtClean="0"/>
              <a:t>Two-week training of 4 teams—each team comprised of supervisor, 2 female interviewers, 2 male interviewers, 3 laboratory technicians, and 2 HIV/AIDS counselors</a:t>
            </a:r>
          </a:p>
          <a:p>
            <a:r>
              <a:rPr lang="en-US" dirty="0" smtClean="0"/>
              <a:t>Fieldwork in 4 sites (</a:t>
            </a:r>
            <a:r>
              <a:rPr lang="en-US" dirty="0" err="1" smtClean="0"/>
              <a:t>Hoima</a:t>
            </a:r>
            <a:r>
              <a:rPr lang="en-US" dirty="0" smtClean="0"/>
              <a:t>, Lira, </a:t>
            </a:r>
            <a:r>
              <a:rPr lang="en-US" dirty="0" err="1" smtClean="0"/>
              <a:t>Soroti</a:t>
            </a:r>
            <a:r>
              <a:rPr lang="en-US" dirty="0" smtClean="0"/>
              <a:t>, and </a:t>
            </a:r>
            <a:r>
              <a:rPr lang="en-US" dirty="0" err="1" smtClean="0"/>
              <a:t>Wakiso</a:t>
            </a:r>
            <a:r>
              <a:rPr lang="en-GB" dirty="0" smtClean="0"/>
              <a:t>)</a:t>
            </a:r>
            <a:endParaRPr lang="en-US" dirty="0"/>
          </a:p>
        </p:txBody>
      </p:sp>
    </p:spTree>
    <p:extLst>
      <p:ext uri="{BB962C8B-B14F-4D97-AF65-F5344CB8AC3E}">
        <p14:creationId xmlns:p14="http://schemas.microsoft.com/office/powerpoint/2010/main" val="423748335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14400"/>
          </a:xfrm>
        </p:spPr>
        <p:txBody>
          <a:bodyPr>
            <a:normAutofit/>
          </a:bodyPr>
          <a:lstStyle/>
          <a:p>
            <a:r>
              <a:rPr lang="en-US" sz="4000" dirty="0" smtClean="0"/>
              <a:t>Biomarkers</a:t>
            </a:r>
            <a:endParaRPr lang="en-US" sz="4000" dirty="0"/>
          </a:p>
        </p:txBody>
      </p:sp>
      <p:sp>
        <p:nvSpPr>
          <p:cNvPr id="3" name="Text Placeholder 2"/>
          <p:cNvSpPr>
            <a:spLocks noGrp="1"/>
          </p:cNvSpPr>
          <p:nvPr>
            <p:ph type="body" sz="half" idx="1"/>
          </p:nvPr>
        </p:nvSpPr>
        <p:spPr>
          <a:xfrm>
            <a:off x="381000" y="914400"/>
            <a:ext cx="8382000" cy="5715000"/>
          </a:xfrm>
        </p:spPr>
        <p:txBody>
          <a:bodyPr>
            <a:normAutofit fontScale="85000" lnSpcReduction="20000"/>
          </a:bodyPr>
          <a:lstStyle/>
          <a:p>
            <a:r>
              <a:rPr lang="en-US" dirty="0" smtClean="0"/>
              <a:t>All </a:t>
            </a:r>
            <a:r>
              <a:rPr lang="en-US" dirty="0"/>
              <a:t>adults aged 15-59 who were interviewed were asked to voluntarily provide a blood sample for testing for HIV and </a:t>
            </a:r>
            <a:r>
              <a:rPr lang="en-US" dirty="0" smtClean="0"/>
              <a:t>syphilis</a:t>
            </a:r>
          </a:p>
          <a:p>
            <a:r>
              <a:rPr lang="en-US" dirty="0" smtClean="0"/>
              <a:t>Blood </a:t>
            </a:r>
            <a:r>
              <a:rPr lang="en-US" dirty="0"/>
              <a:t>samples were also requested from all children under five for HIV testing</a:t>
            </a:r>
            <a:r>
              <a:rPr lang="en-US" dirty="0" smtClean="0"/>
              <a:t>.</a:t>
            </a:r>
          </a:p>
          <a:p>
            <a:r>
              <a:rPr lang="en-GB" dirty="0"/>
              <a:t>In the households, home-based HIV and syphilis testing was conducted, and results were provided to respondents. </a:t>
            </a:r>
            <a:endParaRPr lang="en-GB" dirty="0" smtClean="0"/>
          </a:p>
          <a:p>
            <a:pPr lvl="1"/>
            <a:r>
              <a:rPr lang="en-GB" dirty="0" smtClean="0"/>
              <a:t>For </a:t>
            </a:r>
            <a:r>
              <a:rPr lang="en-GB" dirty="0"/>
              <a:t>respondents who were reactive for the syphilis test in the household, confirmation was conducted in field laboratories the same evening (see Box). </a:t>
            </a:r>
            <a:endParaRPr lang="en-GB" dirty="0" smtClean="0"/>
          </a:p>
          <a:p>
            <a:pPr lvl="1"/>
            <a:r>
              <a:rPr lang="en-GB" dirty="0" smtClean="0"/>
              <a:t>For </a:t>
            </a:r>
            <a:r>
              <a:rPr lang="en-GB" dirty="0"/>
              <a:t>those who tested HIV-positive in the home, CD4 counts were done later in a central laboratory and respondents were advised that they could obtain their CD4 results from a nearby health facility approximately 6 weeks after the interview. </a:t>
            </a:r>
            <a:endParaRPr lang="en-US" dirty="0"/>
          </a:p>
          <a:p>
            <a:pPr marL="0" indent="0">
              <a:buNone/>
            </a:pPr>
            <a:endParaRPr lang="en-US" dirty="0" smtClean="0"/>
          </a:p>
        </p:txBody>
      </p:sp>
    </p:spTree>
    <p:extLst>
      <p:ext uri="{BB962C8B-B14F-4D97-AF65-F5344CB8AC3E}">
        <p14:creationId xmlns:p14="http://schemas.microsoft.com/office/powerpoint/2010/main" val="165680806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0"/>
            <a:ext cx="8229600" cy="914400"/>
          </a:xfrm>
        </p:spPr>
        <p:txBody>
          <a:bodyPr>
            <a:normAutofit/>
          </a:bodyPr>
          <a:lstStyle/>
          <a:p>
            <a:r>
              <a:rPr lang="en-US" sz="4000" dirty="0" smtClean="0"/>
              <a:t>Biomarkers</a:t>
            </a:r>
            <a:endParaRPr lang="en-US" sz="4000" dirty="0"/>
          </a:p>
        </p:txBody>
      </p:sp>
      <p:graphicFrame>
        <p:nvGraphicFramePr>
          <p:cNvPr id="5" name="Table 4"/>
          <p:cNvGraphicFramePr>
            <a:graphicFrameLocks noGrp="1"/>
          </p:cNvGraphicFramePr>
          <p:nvPr>
            <p:extLst>
              <p:ext uri="{D42A27DB-BD31-4B8C-83A1-F6EECF244321}">
                <p14:modId xmlns:p14="http://schemas.microsoft.com/office/powerpoint/2010/main" val="1870531967"/>
              </p:ext>
            </p:extLst>
          </p:nvPr>
        </p:nvGraphicFramePr>
        <p:xfrm>
          <a:off x="152400" y="914400"/>
          <a:ext cx="8839199" cy="5474643"/>
        </p:xfrm>
        <a:graphic>
          <a:graphicData uri="http://schemas.openxmlformats.org/drawingml/2006/table">
            <a:tbl>
              <a:tblPr firstRow="1" firstCol="1" bandRow="1">
                <a:tableStyleId>{00A15C55-8517-42AA-B614-E9B94910E393}</a:tableStyleId>
              </a:tblPr>
              <a:tblGrid>
                <a:gridCol w="477316"/>
                <a:gridCol w="1074847"/>
                <a:gridCol w="1173256"/>
                <a:gridCol w="4197441"/>
                <a:gridCol w="1916339"/>
              </a:tblGrid>
              <a:tr h="293043">
                <a:tc>
                  <a:txBody>
                    <a:bodyPr/>
                    <a:lstStyle/>
                    <a:p>
                      <a:pPr marL="0" marR="0" algn="just">
                        <a:spcBef>
                          <a:spcPts val="200"/>
                        </a:spcBef>
                        <a:spcAft>
                          <a:spcPts val="200"/>
                        </a:spcAft>
                      </a:pPr>
                      <a:r>
                        <a:rPr lang="en-US" sz="1600" dirty="0">
                          <a:effectLst/>
                        </a:rPr>
                        <a:t>No.</a:t>
                      </a:r>
                      <a:endParaRPr lang="en-US" sz="1600" dirty="0">
                        <a:effectLst/>
                        <a:latin typeface="Times New Roman"/>
                        <a:ea typeface="Times New Roman"/>
                      </a:endParaRPr>
                    </a:p>
                  </a:txBody>
                  <a:tcPr marL="68580" marR="68580" marT="0" marB="0"/>
                </a:tc>
                <a:tc>
                  <a:txBody>
                    <a:bodyPr/>
                    <a:lstStyle/>
                    <a:p>
                      <a:pPr marL="0" marR="0" algn="just">
                        <a:spcBef>
                          <a:spcPts val="200"/>
                        </a:spcBef>
                        <a:spcAft>
                          <a:spcPts val="200"/>
                        </a:spcAft>
                      </a:pPr>
                      <a:r>
                        <a:rPr lang="en-US" sz="1600" dirty="0">
                          <a:effectLst/>
                        </a:rPr>
                        <a:t>Biomarker</a:t>
                      </a:r>
                      <a:endParaRPr lang="en-US" sz="1600" dirty="0">
                        <a:effectLst/>
                        <a:latin typeface="Times New Roman"/>
                        <a:ea typeface="Times New Roman"/>
                      </a:endParaRPr>
                    </a:p>
                  </a:txBody>
                  <a:tcPr marL="68580" marR="68580" marT="0" marB="0"/>
                </a:tc>
                <a:tc>
                  <a:txBody>
                    <a:bodyPr/>
                    <a:lstStyle/>
                    <a:p>
                      <a:pPr marL="0" marR="0" algn="just">
                        <a:spcBef>
                          <a:spcPts val="200"/>
                        </a:spcBef>
                        <a:spcAft>
                          <a:spcPts val="200"/>
                        </a:spcAft>
                      </a:pPr>
                      <a:r>
                        <a:rPr lang="en-US" sz="1600" dirty="0">
                          <a:effectLst/>
                        </a:rPr>
                        <a:t>Population</a:t>
                      </a:r>
                      <a:endParaRPr lang="en-US" sz="1600" dirty="0">
                        <a:effectLst/>
                        <a:latin typeface="Times New Roman"/>
                        <a:ea typeface="Times New Roman"/>
                      </a:endParaRPr>
                    </a:p>
                  </a:txBody>
                  <a:tcPr marL="68580" marR="68580" marT="0" marB="0"/>
                </a:tc>
                <a:tc>
                  <a:txBody>
                    <a:bodyPr/>
                    <a:lstStyle/>
                    <a:p>
                      <a:pPr marL="0" marR="0" algn="just">
                        <a:spcBef>
                          <a:spcPts val="200"/>
                        </a:spcBef>
                        <a:spcAft>
                          <a:spcPts val="200"/>
                        </a:spcAft>
                      </a:pPr>
                      <a:r>
                        <a:rPr lang="en-US" sz="1600" dirty="0">
                          <a:effectLst/>
                        </a:rPr>
                        <a:t>Type of  test</a:t>
                      </a:r>
                      <a:endParaRPr lang="en-US" sz="1600" dirty="0">
                        <a:effectLst/>
                        <a:latin typeface="Times New Roman"/>
                        <a:ea typeface="Times New Roman"/>
                      </a:endParaRPr>
                    </a:p>
                  </a:txBody>
                  <a:tcPr marL="68580" marR="68580" marT="0" marB="0"/>
                </a:tc>
                <a:tc>
                  <a:txBody>
                    <a:bodyPr/>
                    <a:lstStyle/>
                    <a:p>
                      <a:pPr marL="0" marR="0" algn="just">
                        <a:spcBef>
                          <a:spcPts val="200"/>
                        </a:spcBef>
                        <a:spcAft>
                          <a:spcPts val="200"/>
                        </a:spcAft>
                      </a:pPr>
                      <a:r>
                        <a:rPr lang="en-US" sz="1600">
                          <a:effectLst/>
                        </a:rPr>
                        <a:t>Sample</a:t>
                      </a:r>
                      <a:endParaRPr lang="en-US" sz="1600">
                        <a:effectLst/>
                        <a:latin typeface="Times New Roman"/>
                        <a:ea typeface="Times New Roman"/>
                      </a:endParaRPr>
                    </a:p>
                  </a:txBody>
                  <a:tcPr marL="68580" marR="68580" marT="0" marB="0"/>
                </a:tc>
              </a:tr>
              <a:tr h="766125">
                <a:tc>
                  <a:txBody>
                    <a:bodyPr/>
                    <a:lstStyle/>
                    <a:p>
                      <a:pPr marL="114300" marR="0" indent="-114300" algn="just">
                        <a:spcBef>
                          <a:spcPts val="200"/>
                        </a:spcBef>
                        <a:spcAft>
                          <a:spcPts val="200"/>
                        </a:spcAft>
                      </a:pPr>
                      <a:r>
                        <a:rPr lang="en-US" sz="1600" dirty="0">
                          <a:effectLst/>
                        </a:rPr>
                        <a:t>1</a:t>
                      </a:r>
                      <a:endParaRPr lang="en-US" sz="1600" dirty="0">
                        <a:effectLst/>
                        <a:latin typeface="Times New Roman"/>
                        <a:ea typeface="Times New Roman"/>
                      </a:endParaRPr>
                    </a:p>
                  </a:txBody>
                  <a:tcPr marL="68580" marR="68580" marT="0" marB="0"/>
                </a:tc>
                <a:tc>
                  <a:txBody>
                    <a:bodyPr/>
                    <a:lstStyle/>
                    <a:p>
                      <a:pPr marL="114300" marR="0" indent="-114300" algn="just">
                        <a:spcBef>
                          <a:spcPts val="200"/>
                        </a:spcBef>
                        <a:spcAft>
                          <a:spcPts val="200"/>
                        </a:spcAft>
                      </a:pPr>
                      <a:r>
                        <a:rPr lang="en-US" sz="1600" dirty="0">
                          <a:effectLst/>
                        </a:rPr>
                        <a:t>Syphilis</a:t>
                      </a:r>
                      <a:endParaRPr lang="en-US" sz="1600" dirty="0">
                        <a:effectLst/>
                        <a:latin typeface="Times New Roman"/>
                        <a:ea typeface="Times New Roman"/>
                      </a:endParaRPr>
                    </a:p>
                  </a:txBody>
                  <a:tcPr marL="68580" marR="68580" marT="0" marB="0"/>
                </a:tc>
                <a:tc>
                  <a:txBody>
                    <a:bodyPr/>
                    <a:lstStyle/>
                    <a:p>
                      <a:pPr marL="0" marR="0" algn="l">
                        <a:spcBef>
                          <a:spcPts val="200"/>
                        </a:spcBef>
                        <a:spcAft>
                          <a:spcPts val="200"/>
                        </a:spcAft>
                      </a:pPr>
                      <a:r>
                        <a:rPr lang="en-US" sz="1600" dirty="0">
                          <a:effectLst/>
                        </a:rPr>
                        <a:t>15-59 </a:t>
                      </a:r>
                      <a:r>
                        <a:rPr lang="en-US" sz="1600" dirty="0" err="1">
                          <a:effectLst/>
                        </a:rPr>
                        <a:t>yrs</a:t>
                      </a:r>
                      <a:r>
                        <a:rPr lang="en-US" sz="1600" dirty="0">
                          <a:effectLst/>
                        </a:rPr>
                        <a:t> </a:t>
                      </a:r>
                      <a:endParaRPr lang="en-US" sz="1600" dirty="0">
                        <a:effectLst/>
                        <a:latin typeface="Times New Roman"/>
                        <a:ea typeface="Times New Roman"/>
                      </a:endParaRPr>
                    </a:p>
                  </a:txBody>
                  <a:tcPr marL="68580" marR="68580" marT="0" marB="0"/>
                </a:tc>
                <a:tc>
                  <a:txBody>
                    <a:bodyPr/>
                    <a:lstStyle/>
                    <a:p>
                      <a:pPr marL="0" marR="0" algn="l">
                        <a:spcBef>
                          <a:spcPts val="200"/>
                        </a:spcBef>
                        <a:spcAft>
                          <a:spcPts val="200"/>
                        </a:spcAft>
                      </a:pPr>
                      <a:r>
                        <a:rPr lang="en-US" sz="1600" dirty="0" smtClean="0">
                          <a:effectLst/>
                        </a:rPr>
                        <a:t>Rapid </a:t>
                      </a:r>
                      <a:r>
                        <a:rPr lang="en-US" sz="1600" dirty="0">
                          <a:effectLst/>
                        </a:rPr>
                        <a:t>test and if positive, RPR test in field lab—results returned to respondents</a:t>
                      </a:r>
                    </a:p>
                    <a:p>
                      <a:pPr marL="0" marR="0" algn="l">
                        <a:spcBef>
                          <a:spcPts val="200"/>
                        </a:spcBef>
                        <a:spcAft>
                          <a:spcPts val="200"/>
                        </a:spcAft>
                      </a:pPr>
                      <a:r>
                        <a:rPr lang="en-US" sz="1600" dirty="0">
                          <a:effectLst/>
                        </a:rPr>
                        <a:t>Subsequent </a:t>
                      </a:r>
                      <a:r>
                        <a:rPr lang="en-US" sz="1600" dirty="0" smtClean="0">
                          <a:effectLst/>
                        </a:rPr>
                        <a:t>lab </a:t>
                      </a:r>
                      <a:r>
                        <a:rPr lang="en-US" sz="1600" dirty="0">
                          <a:effectLst/>
                        </a:rPr>
                        <a:t>testing at UVRI</a:t>
                      </a:r>
                      <a:endParaRPr lang="en-US" sz="1600" dirty="0">
                        <a:effectLst/>
                        <a:latin typeface="Times New Roman"/>
                        <a:ea typeface="Times New Roman"/>
                      </a:endParaRPr>
                    </a:p>
                  </a:txBody>
                  <a:tcPr marL="68580" marR="68580" marT="0" marB="0"/>
                </a:tc>
                <a:tc>
                  <a:txBody>
                    <a:bodyPr/>
                    <a:lstStyle/>
                    <a:p>
                      <a:pPr marL="0" marR="0" algn="l">
                        <a:spcBef>
                          <a:spcPts val="200"/>
                        </a:spcBef>
                        <a:spcAft>
                          <a:spcPts val="200"/>
                        </a:spcAft>
                      </a:pPr>
                      <a:r>
                        <a:rPr lang="en-US" sz="1600">
                          <a:effectLst/>
                        </a:rPr>
                        <a:t>Venous blood</a:t>
                      </a:r>
                      <a:endParaRPr lang="en-US" sz="1600">
                        <a:effectLst/>
                        <a:latin typeface="Times New Roman"/>
                        <a:ea typeface="Times New Roman"/>
                      </a:endParaRPr>
                    </a:p>
                  </a:txBody>
                  <a:tcPr marL="68580" marR="68580" marT="0" marB="0"/>
                </a:tc>
              </a:tr>
              <a:tr h="1302413">
                <a:tc>
                  <a:txBody>
                    <a:bodyPr/>
                    <a:lstStyle/>
                    <a:p>
                      <a:pPr marL="114300" marR="0" indent="-114300" algn="just">
                        <a:spcBef>
                          <a:spcPts val="200"/>
                        </a:spcBef>
                        <a:spcAft>
                          <a:spcPts val="200"/>
                        </a:spcAft>
                      </a:pPr>
                      <a:r>
                        <a:rPr lang="en-US" sz="1600">
                          <a:effectLst/>
                        </a:rPr>
                        <a:t>2a</a:t>
                      </a:r>
                      <a:endParaRPr lang="en-US" sz="1600">
                        <a:effectLst/>
                        <a:latin typeface="Times New Roman"/>
                        <a:ea typeface="Times New Roman"/>
                      </a:endParaRPr>
                    </a:p>
                  </a:txBody>
                  <a:tcPr marL="68580" marR="68580" marT="0" marB="0"/>
                </a:tc>
                <a:tc>
                  <a:txBody>
                    <a:bodyPr/>
                    <a:lstStyle/>
                    <a:p>
                      <a:pPr marL="114300" marR="0" indent="-114300" algn="just">
                        <a:spcBef>
                          <a:spcPts val="200"/>
                        </a:spcBef>
                        <a:spcAft>
                          <a:spcPts val="200"/>
                        </a:spcAft>
                      </a:pPr>
                      <a:r>
                        <a:rPr lang="en-US" sz="1600" dirty="0">
                          <a:effectLst/>
                        </a:rPr>
                        <a:t>HIV</a:t>
                      </a:r>
                      <a:endParaRPr lang="en-US" sz="1600" dirty="0">
                        <a:effectLst/>
                        <a:latin typeface="Times New Roman"/>
                        <a:ea typeface="Times New Roman"/>
                      </a:endParaRPr>
                    </a:p>
                  </a:txBody>
                  <a:tcPr marL="68580" marR="68580" marT="0" marB="0"/>
                </a:tc>
                <a:tc>
                  <a:txBody>
                    <a:bodyPr/>
                    <a:lstStyle/>
                    <a:p>
                      <a:pPr marL="0" marR="0" algn="l">
                        <a:spcBef>
                          <a:spcPts val="200"/>
                        </a:spcBef>
                        <a:spcAft>
                          <a:spcPts val="200"/>
                        </a:spcAft>
                      </a:pPr>
                      <a:r>
                        <a:rPr lang="en-US" sz="1600" dirty="0">
                          <a:effectLst/>
                        </a:rPr>
                        <a:t>0-4 </a:t>
                      </a:r>
                      <a:r>
                        <a:rPr lang="en-US" sz="1600" dirty="0" err="1">
                          <a:effectLst/>
                        </a:rPr>
                        <a:t>yrs</a:t>
                      </a:r>
                      <a:r>
                        <a:rPr lang="en-US" sz="1600" dirty="0">
                          <a:effectLst/>
                        </a:rPr>
                        <a:t> </a:t>
                      </a:r>
                    </a:p>
                    <a:p>
                      <a:pPr marL="0" marR="0" algn="l">
                        <a:spcBef>
                          <a:spcPts val="200"/>
                        </a:spcBef>
                        <a:spcAft>
                          <a:spcPts val="200"/>
                        </a:spcAft>
                      </a:pPr>
                      <a:r>
                        <a:rPr lang="en-US" sz="1600" dirty="0">
                          <a:effectLst/>
                        </a:rPr>
                        <a:t> </a:t>
                      </a:r>
                      <a:endParaRPr lang="en-US" sz="1600" dirty="0">
                        <a:effectLst/>
                        <a:latin typeface="Times New Roman"/>
                        <a:ea typeface="Times New Roman"/>
                      </a:endParaRPr>
                    </a:p>
                  </a:txBody>
                  <a:tcPr marL="68580" marR="68580" marT="0" marB="0"/>
                </a:tc>
                <a:tc>
                  <a:txBody>
                    <a:bodyPr/>
                    <a:lstStyle/>
                    <a:p>
                      <a:pPr marL="0" marR="0" algn="l">
                        <a:spcBef>
                          <a:spcPts val="200"/>
                        </a:spcBef>
                        <a:spcAft>
                          <a:spcPts val="200"/>
                        </a:spcAft>
                      </a:pPr>
                      <a:r>
                        <a:rPr lang="en-US" sz="1600" dirty="0" smtClean="0">
                          <a:effectLst/>
                        </a:rPr>
                        <a:t>Home-based </a:t>
                      </a:r>
                      <a:r>
                        <a:rPr lang="en-US" sz="1600" dirty="0">
                          <a:effectLst/>
                        </a:rPr>
                        <a:t>rapid </a:t>
                      </a:r>
                      <a:r>
                        <a:rPr lang="en-US" sz="1600" dirty="0" smtClean="0">
                          <a:effectLst/>
                        </a:rPr>
                        <a:t>tests—results </a:t>
                      </a:r>
                      <a:r>
                        <a:rPr lang="en-US" sz="1600" dirty="0">
                          <a:effectLst/>
                        </a:rPr>
                        <a:t>returned for those 18-59 mos.</a:t>
                      </a:r>
                    </a:p>
                    <a:p>
                      <a:pPr marL="0" marR="0" algn="l">
                        <a:spcBef>
                          <a:spcPts val="200"/>
                        </a:spcBef>
                        <a:spcAft>
                          <a:spcPts val="200"/>
                        </a:spcAft>
                      </a:pPr>
                      <a:r>
                        <a:rPr lang="en-US" sz="1600" dirty="0">
                          <a:effectLst/>
                        </a:rPr>
                        <a:t>Dried blood spots for all children</a:t>
                      </a:r>
                    </a:p>
                    <a:p>
                      <a:pPr marL="0" marR="0" algn="l">
                        <a:spcBef>
                          <a:spcPts val="200"/>
                        </a:spcBef>
                        <a:spcAft>
                          <a:spcPts val="200"/>
                        </a:spcAft>
                      </a:pPr>
                      <a:r>
                        <a:rPr lang="en-US" sz="1600" dirty="0">
                          <a:effectLst/>
                        </a:rPr>
                        <a:t>Subsequent PCR testing at UVRI for those &lt;18 months who test HIV+ on RDTs</a:t>
                      </a:r>
                      <a:endParaRPr lang="en-US" sz="1600" dirty="0">
                        <a:effectLst/>
                        <a:latin typeface="Times New Roman"/>
                        <a:ea typeface="Times New Roman"/>
                      </a:endParaRPr>
                    </a:p>
                  </a:txBody>
                  <a:tcPr marL="68580" marR="68580" marT="0" marB="0"/>
                </a:tc>
                <a:tc>
                  <a:txBody>
                    <a:bodyPr/>
                    <a:lstStyle/>
                    <a:p>
                      <a:pPr marL="0" marR="0" algn="l">
                        <a:spcBef>
                          <a:spcPts val="200"/>
                        </a:spcBef>
                        <a:spcAft>
                          <a:spcPts val="200"/>
                        </a:spcAft>
                      </a:pPr>
                      <a:r>
                        <a:rPr lang="en-US" sz="1600" dirty="0">
                          <a:effectLst/>
                        </a:rPr>
                        <a:t>Finger prick (heel prick for &lt;6 months)</a:t>
                      </a:r>
                      <a:endParaRPr lang="en-US" sz="1600" dirty="0">
                        <a:effectLst/>
                        <a:latin typeface="Times New Roman"/>
                        <a:ea typeface="Times New Roman"/>
                      </a:endParaRPr>
                    </a:p>
                  </a:txBody>
                  <a:tcPr marL="68580" marR="68580" marT="0" marB="0"/>
                </a:tc>
              </a:tr>
              <a:tr h="1532251">
                <a:tc>
                  <a:txBody>
                    <a:bodyPr/>
                    <a:lstStyle/>
                    <a:p>
                      <a:pPr marL="114300" marR="0" indent="-114300" algn="just">
                        <a:spcBef>
                          <a:spcPts val="200"/>
                        </a:spcBef>
                        <a:spcAft>
                          <a:spcPts val="200"/>
                        </a:spcAft>
                      </a:pPr>
                      <a:r>
                        <a:rPr lang="en-US" sz="1600">
                          <a:effectLst/>
                        </a:rPr>
                        <a:t>2b</a:t>
                      </a:r>
                      <a:endParaRPr lang="en-US" sz="1600">
                        <a:effectLst/>
                        <a:latin typeface="Times New Roman"/>
                        <a:ea typeface="Times New Roman"/>
                      </a:endParaRPr>
                    </a:p>
                  </a:txBody>
                  <a:tcPr marL="68580" marR="68580" marT="0" marB="0"/>
                </a:tc>
                <a:tc>
                  <a:txBody>
                    <a:bodyPr/>
                    <a:lstStyle/>
                    <a:p>
                      <a:pPr marL="114300" marR="0" indent="-114300" algn="just">
                        <a:spcBef>
                          <a:spcPts val="200"/>
                        </a:spcBef>
                        <a:spcAft>
                          <a:spcPts val="200"/>
                        </a:spcAft>
                      </a:pPr>
                      <a:r>
                        <a:rPr lang="en-US" sz="1600">
                          <a:effectLst/>
                        </a:rPr>
                        <a:t>HIV</a:t>
                      </a:r>
                      <a:endParaRPr lang="en-US" sz="1600">
                        <a:effectLst/>
                        <a:latin typeface="Times New Roman"/>
                        <a:ea typeface="Times New Roman"/>
                      </a:endParaRPr>
                    </a:p>
                  </a:txBody>
                  <a:tcPr marL="68580" marR="68580" marT="0" marB="0"/>
                </a:tc>
                <a:tc>
                  <a:txBody>
                    <a:bodyPr/>
                    <a:lstStyle/>
                    <a:p>
                      <a:pPr marL="0" marR="0" algn="l">
                        <a:spcBef>
                          <a:spcPts val="200"/>
                        </a:spcBef>
                        <a:spcAft>
                          <a:spcPts val="200"/>
                        </a:spcAft>
                      </a:pPr>
                      <a:r>
                        <a:rPr lang="en-US" sz="1600">
                          <a:effectLst/>
                        </a:rPr>
                        <a:t>15-59 yrs </a:t>
                      </a:r>
                      <a:endParaRPr lang="en-US" sz="1600">
                        <a:effectLst/>
                        <a:latin typeface="Times New Roman"/>
                        <a:ea typeface="Times New Roman"/>
                      </a:endParaRPr>
                    </a:p>
                  </a:txBody>
                  <a:tcPr marL="68580" marR="68580" marT="0" marB="0"/>
                </a:tc>
                <a:tc>
                  <a:txBody>
                    <a:bodyPr/>
                    <a:lstStyle/>
                    <a:p>
                      <a:pPr marL="0" marR="0" algn="l">
                        <a:spcBef>
                          <a:spcPts val="200"/>
                        </a:spcBef>
                        <a:spcAft>
                          <a:spcPts val="200"/>
                        </a:spcAft>
                      </a:pPr>
                      <a:r>
                        <a:rPr lang="en-US" sz="1600" dirty="0" smtClean="0">
                          <a:effectLst/>
                        </a:rPr>
                        <a:t>Home-based </a:t>
                      </a:r>
                      <a:r>
                        <a:rPr lang="en-US" sz="1600" dirty="0">
                          <a:effectLst/>
                        </a:rPr>
                        <a:t>rapid </a:t>
                      </a:r>
                      <a:r>
                        <a:rPr lang="en-US" sz="1600" dirty="0" smtClean="0">
                          <a:effectLst/>
                        </a:rPr>
                        <a:t>tests—results </a:t>
                      </a:r>
                      <a:r>
                        <a:rPr lang="en-US" sz="1600" dirty="0">
                          <a:effectLst/>
                        </a:rPr>
                        <a:t>returned for those who consent for venous blood draw (backup DBS prepared in the field)</a:t>
                      </a:r>
                    </a:p>
                    <a:p>
                      <a:pPr marL="0" marR="0" algn="l">
                        <a:spcBef>
                          <a:spcPts val="200"/>
                        </a:spcBef>
                        <a:spcAft>
                          <a:spcPts val="200"/>
                        </a:spcAft>
                      </a:pPr>
                      <a:r>
                        <a:rPr lang="en-US" sz="1600" dirty="0">
                          <a:effectLst/>
                        </a:rPr>
                        <a:t>Dried blood spots for those who refuse venous blood draw</a:t>
                      </a:r>
                    </a:p>
                    <a:p>
                      <a:pPr marL="0" marR="0" algn="l">
                        <a:spcBef>
                          <a:spcPts val="200"/>
                        </a:spcBef>
                        <a:spcAft>
                          <a:spcPts val="200"/>
                        </a:spcAft>
                      </a:pPr>
                      <a:r>
                        <a:rPr lang="en-US" sz="1600" dirty="0">
                          <a:effectLst/>
                        </a:rPr>
                        <a:t>Subsequent </a:t>
                      </a:r>
                      <a:r>
                        <a:rPr lang="en-US" sz="1600" dirty="0" smtClean="0">
                          <a:effectLst/>
                        </a:rPr>
                        <a:t>lab </a:t>
                      </a:r>
                      <a:r>
                        <a:rPr lang="en-US" sz="1600" dirty="0">
                          <a:effectLst/>
                        </a:rPr>
                        <a:t>testing </a:t>
                      </a:r>
                      <a:r>
                        <a:rPr lang="en-US" sz="1600" dirty="0" smtClean="0">
                          <a:effectLst/>
                        </a:rPr>
                        <a:t>at </a:t>
                      </a:r>
                      <a:r>
                        <a:rPr lang="en-US" sz="1600" dirty="0">
                          <a:effectLst/>
                        </a:rPr>
                        <a:t>UVRI, and ANILAB as a tie breaker</a:t>
                      </a:r>
                      <a:endParaRPr lang="en-US" sz="1600" dirty="0">
                        <a:effectLst/>
                        <a:latin typeface="Times New Roman"/>
                        <a:ea typeface="Times New Roman"/>
                      </a:endParaRPr>
                    </a:p>
                  </a:txBody>
                  <a:tcPr marL="68580" marR="68580" marT="0" marB="0"/>
                </a:tc>
                <a:tc>
                  <a:txBody>
                    <a:bodyPr/>
                    <a:lstStyle/>
                    <a:p>
                      <a:pPr marL="0" marR="0" algn="l">
                        <a:spcBef>
                          <a:spcPts val="200"/>
                        </a:spcBef>
                        <a:spcAft>
                          <a:spcPts val="200"/>
                        </a:spcAft>
                      </a:pPr>
                      <a:r>
                        <a:rPr lang="en-US" sz="1600" dirty="0">
                          <a:effectLst/>
                        </a:rPr>
                        <a:t>Venous blood; finger prick for respondents who refuse venous</a:t>
                      </a:r>
                      <a:endParaRPr lang="en-US" sz="1600" dirty="0">
                        <a:effectLst/>
                        <a:latin typeface="Times New Roman"/>
                        <a:ea typeface="Times New Roman"/>
                      </a:endParaRPr>
                    </a:p>
                  </a:txBody>
                  <a:tcPr marL="68580" marR="68580" marT="0" marB="0"/>
                </a:tc>
              </a:tr>
              <a:tr h="766125">
                <a:tc>
                  <a:txBody>
                    <a:bodyPr/>
                    <a:lstStyle/>
                    <a:p>
                      <a:pPr marL="114300" marR="0" indent="-114300" algn="just">
                        <a:spcBef>
                          <a:spcPts val="200"/>
                        </a:spcBef>
                        <a:spcAft>
                          <a:spcPts val="200"/>
                        </a:spcAft>
                      </a:pPr>
                      <a:r>
                        <a:rPr lang="en-US" sz="1600">
                          <a:effectLst/>
                        </a:rPr>
                        <a:t>2c</a:t>
                      </a:r>
                      <a:endParaRPr lang="en-US" sz="1600">
                        <a:effectLst/>
                        <a:latin typeface="Times New Roman"/>
                        <a:ea typeface="Times New Roman"/>
                      </a:endParaRPr>
                    </a:p>
                  </a:txBody>
                  <a:tcPr marL="68580" marR="68580" marT="0" marB="0"/>
                </a:tc>
                <a:tc>
                  <a:txBody>
                    <a:bodyPr/>
                    <a:lstStyle/>
                    <a:p>
                      <a:pPr marL="114300" marR="0" indent="-114300" algn="just">
                        <a:spcBef>
                          <a:spcPts val="200"/>
                        </a:spcBef>
                        <a:spcAft>
                          <a:spcPts val="200"/>
                        </a:spcAft>
                      </a:pPr>
                      <a:r>
                        <a:rPr lang="en-US" sz="1600">
                          <a:effectLst/>
                        </a:rPr>
                        <a:t>CD4</a:t>
                      </a:r>
                      <a:endParaRPr lang="en-US" sz="1600">
                        <a:effectLst/>
                        <a:latin typeface="Times New Roman"/>
                        <a:ea typeface="Times New Roman"/>
                      </a:endParaRPr>
                    </a:p>
                  </a:txBody>
                  <a:tcPr marL="68580" marR="68580" marT="0" marB="0"/>
                </a:tc>
                <a:tc>
                  <a:txBody>
                    <a:bodyPr/>
                    <a:lstStyle/>
                    <a:p>
                      <a:pPr marL="0" marR="0" algn="l">
                        <a:spcBef>
                          <a:spcPts val="200"/>
                        </a:spcBef>
                        <a:spcAft>
                          <a:spcPts val="200"/>
                        </a:spcAft>
                      </a:pPr>
                      <a:r>
                        <a:rPr lang="en-US" sz="1600">
                          <a:effectLst/>
                        </a:rPr>
                        <a:t>15-59 yrs who test HIV+ on rapid test</a:t>
                      </a:r>
                    </a:p>
                    <a:p>
                      <a:pPr marL="0" marR="0" algn="l">
                        <a:spcBef>
                          <a:spcPts val="200"/>
                        </a:spcBef>
                        <a:spcAft>
                          <a:spcPts val="200"/>
                        </a:spcAft>
                      </a:pPr>
                      <a:r>
                        <a:rPr lang="en-US" sz="1600">
                          <a:effectLst/>
                        </a:rPr>
                        <a:t> </a:t>
                      </a:r>
                      <a:endParaRPr lang="en-US" sz="1600">
                        <a:effectLst/>
                        <a:latin typeface="Times New Roman"/>
                        <a:ea typeface="Times New Roman"/>
                      </a:endParaRPr>
                    </a:p>
                  </a:txBody>
                  <a:tcPr marL="68580" marR="68580" marT="0" marB="0"/>
                </a:tc>
                <a:tc>
                  <a:txBody>
                    <a:bodyPr/>
                    <a:lstStyle/>
                    <a:p>
                      <a:pPr marL="3175" marR="0" indent="-3175" algn="l">
                        <a:spcBef>
                          <a:spcPts val="200"/>
                        </a:spcBef>
                        <a:spcAft>
                          <a:spcPts val="200"/>
                        </a:spcAft>
                        <a:tabLst>
                          <a:tab pos="1733550" algn="l"/>
                        </a:tabLst>
                      </a:pPr>
                      <a:r>
                        <a:rPr lang="en-US" sz="1600" dirty="0">
                          <a:effectLst/>
                        </a:rPr>
                        <a:t>BD </a:t>
                      </a:r>
                      <a:r>
                        <a:rPr lang="en-US" sz="1600" dirty="0" err="1">
                          <a:effectLst/>
                        </a:rPr>
                        <a:t>TruCount</a:t>
                      </a:r>
                      <a:r>
                        <a:rPr lang="en-US" sz="1600" dirty="0">
                          <a:effectLst/>
                        </a:rPr>
                        <a:t> at CDC-Uganda	</a:t>
                      </a:r>
                    </a:p>
                    <a:p>
                      <a:pPr marL="0" marR="0" algn="l">
                        <a:spcBef>
                          <a:spcPts val="200"/>
                        </a:spcBef>
                        <a:spcAft>
                          <a:spcPts val="200"/>
                        </a:spcAft>
                      </a:pPr>
                      <a:r>
                        <a:rPr lang="en-US" sz="1600" dirty="0">
                          <a:effectLst/>
                        </a:rPr>
                        <a:t> </a:t>
                      </a:r>
                      <a:endParaRPr lang="en-US" sz="1600" dirty="0">
                        <a:effectLst/>
                        <a:latin typeface="Times New Roman"/>
                        <a:ea typeface="Times New Roman"/>
                      </a:endParaRPr>
                    </a:p>
                  </a:txBody>
                  <a:tcPr marL="68580" marR="68580" marT="0" marB="0"/>
                </a:tc>
                <a:tc>
                  <a:txBody>
                    <a:bodyPr/>
                    <a:lstStyle/>
                    <a:p>
                      <a:pPr marL="3175" marR="0" indent="-3175" algn="l">
                        <a:spcBef>
                          <a:spcPts val="200"/>
                        </a:spcBef>
                        <a:spcAft>
                          <a:spcPts val="200"/>
                        </a:spcAft>
                      </a:pPr>
                      <a:r>
                        <a:rPr lang="en-US" sz="1600" dirty="0">
                          <a:effectLst/>
                        </a:rPr>
                        <a:t>Venous blood held at ambient temperature and tested within 5-7 days</a:t>
                      </a:r>
                      <a:endParaRPr lang="en-US" sz="1600" dirty="0">
                        <a:effectLst/>
                        <a:latin typeface="Times New Roman"/>
                        <a:ea typeface="Times New Roman"/>
                      </a:endParaRPr>
                    </a:p>
                  </a:txBody>
                  <a:tcPr marL="68580" marR="68580" marT="0" marB="0"/>
                </a:tc>
              </a:tr>
            </a:tbl>
          </a:graphicData>
        </a:graphic>
      </p:graphicFrame>
    </p:spTree>
    <p:extLst>
      <p:ext uri="{BB962C8B-B14F-4D97-AF65-F5344CB8AC3E}">
        <p14:creationId xmlns:p14="http://schemas.microsoft.com/office/powerpoint/2010/main" val="303354715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14400"/>
          </a:xfrm>
        </p:spPr>
        <p:txBody>
          <a:bodyPr>
            <a:normAutofit/>
          </a:bodyPr>
          <a:lstStyle/>
          <a:p>
            <a:r>
              <a:rPr lang="en-US" sz="4000" dirty="0" smtClean="0"/>
              <a:t>Biomarkers</a:t>
            </a:r>
            <a:endParaRPr lang="en-US" sz="4000" dirty="0"/>
          </a:p>
        </p:txBody>
      </p:sp>
      <p:sp>
        <p:nvSpPr>
          <p:cNvPr id="3" name="Text Placeholder 2"/>
          <p:cNvSpPr>
            <a:spLocks noGrp="1"/>
          </p:cNvSpPr>
          <p:nvPr>
            <p:ph type="body" sz="half" idx="1"/>
          </p:nvPr>
        </p:nvSpPr>
        <p:spPr>
          <a:xfrm>
            <a:off x="381000" y="1066800"/>
            <a:ext cx="8382000" cy="5410200"/>
          </a:xfrm>
        </p:spPr>
        <p:txBody>
          <a:bodyPr>
            <a:normAutofit/>
          </a:bodyPr>
          <a:lstStyle/>
          <a:p>
            <a:pPr marL="0" indent="0">
              <a:buNone/>
            </a:pPr>
            <a:r>
              <a:rPr lang="en-US" dirty="0"/>
              <a:t>The protocol for the blood specimen collection and analysis was developed jointly by all parties to the survey. It was reviewed and approved by the Science and Ethics Committee of the Uganda Virus Research Institute, ICF Macro’s Institutional Review Board, and a review committee at the Centers for Disease Control and Prevention (CDC) in Atlanta. It was also cleared by the Ethics Committee of the Uganda National Council of Science and Technology. </a:t>
            </a:r>
            <a:endParaRPr lang="en-US" dirty="0" smtClean="0"/>
          </a:p>
        </p:txBody>
      </p:sp>
    </p:spTree>
    <p:extLst>
      <p:ext uri="{BB962C8B-B14F-4D97-AF65-F5344CB8AC3E}">
        <p14:creationId xmlns:p14="http://schemas.microsoft.com/office/powerpoint/2010/main" val="211449974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782"/>
            <a:ext cx="8229600" cy="1143000"/>
          </a:xfrm>
        </p:spPr>
        <p:txBody>
          <a:bodyPr>
            <a:normAutofit/>
          </a:bodyPr>
          <a:lstStyle/>
          <a:p>
            <a:r>
              <a:rPr lang="en-US" sz="4000" dirty="0" smtClean="0"/>
              <a:t>Informed Consent</a:t>
            </a:r>
            <a:endParaRPr lang="en-US" sz="4000" dirty="0"/>
          </a:p>
        </p:txBody>
      </p:sp>
      <p:sp>
        <p:nvSpPr>
          <p:cNvPr id="3" name="Content Placeholder 2"/>
          <p:cNvSpPr>
            <a:spLocks noGrp="1"/>
          </p:cNvSpPr>
          <p:nvPr>
            <p:ph idx="1"/>
          </p:nvPr>
        </p:nvSpPr>
        <p:spPr>
          <a:xfrm>
            <a:off x="457200" y="1066800"/>
            <a:ext cx="8229600" cy="5562600"/>
          </a:xfrm>
        </p:spPr>
        <p:txBody>
          <a:bodyPr>
            <a:normAutofit fontScale="92500" lnSpcReduction="20000"/>
          </a:bodyPr>
          <a:lstStyle/>
          <a:p>
            <a:r>
              <a:rPr lang="en-US" dirty="0"/>
              <a:t>L</a:t>
            </a:r>
            <a:r>
              <a:rPr lang="en-US" dirty="0" smtClean="0"/>
              <a:t>aboratory technicians </a:t>
            </a:r>
            <a:r>
              <a:rPr lang="en-US" dirty="0"/>
              <a:t>explained the procedure, the confidentiality of the data, the fact that respondents could obtain their HIV and syphilis results immediately if they wanted, that they would be provided with counseling before and after the rapid tests, that those testing positive for syphilis could be treated the following day after confirmatory testing, and that, if they tested positive for HIV, they could obtain their CD4 count from a nearby health facility. </a:t>
            </a:r>
            <a:endParaRPr lang="en-US" dirty="0" smtClean="0"/>
          </a:p>
          <a:p>
            <a:r>
              <a:rPr lang="en-US" dirty="0" smtClean="0"/>
              <a:t>For </a:t>
            </a:r>
            <a:r>
              <a:rPr lang="en-US" dirty="0"/>
              <a:t>non-emancipated respondents aged 15-17 years, laboratory technicians also sought consent of the parent or guardian in addition to the respondent.</a:t>
            </a:r>
          </a:p>
        </p:txBody>
      </p:sp>
    </p:spTree>
    <p:extLst>
      <p:ext uri="{BB962C8B-B14F-4D97-AF65-F5344CB8AC3E}">
        <p14:creationId xmlns:p14="http://schemas.microsoft.com/office/powerpoint/2010/main" val="340658174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14400"/>
          </a:xfrm>
        </p:spPr>
        <p:txBody>
          <a:bodyPr/>
          <a:lstStyle/>
          <a:p>
            <a:r>
              <a:rPr lang="en-US" dirty="0" smtClean="0"/>
              <a:t>Informed Consent</a:t>
            </a:r>
            <a:endParaRPr lang="en-US" dirty="0"/>
          </a:p>
        </p:txBody>
      </p:sp>
      <p:sp>
        <p:nvSpPr>
          <p:cNvPr id="3" name="Content Placeholder 2"/>
          <p:cNvSpPr>
            <a:spLocks noGrp="1"/>
          </p:cNvSpPr>
          <p:nvPr>
            <p:ph idx="1"/>
          </p:nvPr>
        </p:nvSpPr>
        <p:spPr>
          <a:xfrm>
            <a:off x="457200" y="1066800"/>
            <a:ext cx="8229600" cy="4525963"/>
          </a:xfrm>
        </p:spPr>
        <p:txBody>
          <a:bodyPr>
            <a:noAutofit/>
          </a:bodyPr>
          <a:lstStyle/>
          <a:p>
            <a:r>
              <a:rPr lang="en-US" sz="2800" dirty="0"/>
              <a:t>Respondents were also told that they could opt for all, only some, or none of the tests and that they could decide for each test if they wanted the results given to them or not.</a:t>
            </a:r>
          </a:p>
          <a:p>
            <a:r>
              <a:rPr lang="en-US" sz="2800" dirty="0"/>
              <a:t>Laboratory technicians also asked for permission to store leftover blood for future unspecified tests.</a:t>
            </a:r>
          </a:p>
          <a:p>
            <a:r>
              <a:rPr lang="en-US" sz="2800" dirty="0"/>
              <a:t>Finally, they asked respondents if they had any questions and gave them a card with contact information for the three principal investigators for the survey and the chair of the ethics committee in case they wanted to ask further questions or lodge a complaint</a:t>
            </a:r>
            <a:r>
              <a:rPr lang="en-US" sz="2800" dirty="0" smtClean="0"/>
              <a:t>.</a:t>
            </a:r>
            <a:endParaRPr lang="en-US" sz="2800" dirty="0"/>
          </a:p>
        </p:txBody>
      </p:sp>
    </p:spTree>
    <p:extLst>
      <p:ext uri="{BB962C8B-B14F-4D97-AF65-F5344CB8AC3E}">
        <p14:creationId xmlns:p14="http://schemas.microsoft.com/office/powerpoint/2010/main" val="18775573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906"/>
            <a:ext cx="8229600" cy="847106"/>
          </a:xfrm>
        </p:spPr>
        <p:txBody>
          <a:bodyPr>
            <a:normAutofit/>
          </a:bodyPr>
          <a:lstStyle/>
          <a:p>
            <a:r>
              <a:rPr lang="en-US" sz="4000" dirty="0" smtClean="0"/>
              <a:t>Home Based Testing for HIV</a:t>
            </a:r>
            <a:endParaRPr lang="en-US" sz="4000" dirty="0"/>
          </a:p>
        </p:txBody>
      </p:sp>
      <p:sp>
        <p:nvSpPr>
          <p:cNvPr id="3" name="Content Placeholder 2"/>
          <p:cNvSpPr>
            <a:spLocks noGrp="1"/>
          </p:cNvSpPr>
          <p:nvPr>
            <p:ph idx="1"/>
          </p:nvPr>
        </p:nvSpPr>
        <p:spPr>
          <a:xfrm>
            <a:off x="152400" y="838200"/>
            <a:ext cx="8839200" cy="5638800"/>
          </a:xfrm>
        </p:spPr>
        <p:txBody>
          <a:bodyPr>
            <a:noAutofit/>
          </a:bodyPr>
          <a:lstStyle/>
          <a:p>
            <a:r>
              <a:rPr lang="en-US" sz="2400" dirty="0" smtClean="0"/>
              <a:t>Used Determine rapid HIV Tests</a:t>
            </a:r>
          </a:p>
          <a:p>
            <a:pPr lvl="1"/>
            <a:r>
              <a:rPr lang="en-US" sz="1800" dirty="0" smtClean="0"/>
              <a:t>Those </a:t>
            </a:r>
            <a:r>
              <a:rPr lang="en-US" sz="1800" dirty="0"/>
              <a:t>testing negative on Determine were categorized as HIV-negative. </a:t>
            </a:r>
            <a:endParaRPr lang="en-US" sz="1800" dirty="0" smtClean="0"/>
          </a:p>
          <a:p>
            <a:pPr lvl="1"/>
            <a:r>
              <a:rPr lang="en-US" sz="1800" dirty="0" smtClean="0"/>
              <a:t>Adult </a:t>
            </a:r>
            <a:r>
              <a:rPr lang="en-US" sz="1800" dirty="0"/>
              <a:t>respondents and children above 18 months testing positive on Determine were retested using Stat-</a:t>
            </a:r>
            <a:r>
              <a:rPr lang="en-US" sz="1800" dirty="0" err="1"/>
              <a:t>pak</a:t>
            </a:r>
            <a:r>
              <a:rPr lang="en-US" sz="1800" dirty="0"/>
              <a:t> for confirmation. </a:t>
            </a:r>
            <a:endParaRPr lang="en-US" sz="1800" dirty="0" smtClean="0"/>
          </a:p>
          <a:p>
            <a:pPr lvl="1"/>
            <a:r>
              <a:rPr lang="en-US" sz="1800" dirty="0" smtClean="0"/>
              <a:t>Any </a:t>
            </a:r>
            <a:r>
              <a:rPr lang="en-US" sz="1800" dirty="0"/>
              <a:t>discrepancy between the two tests was resolved using </a:t>
            </a:r>
            <a:r>
              <a:rPr lang="en-US" sz="1800" dirty="0" err="1"/>
              <a:t>Uni</a:t>
            </a:r>
            <a:r>
              <a:rPr lang="en-US" sz="1800" dirty="0"/>
              <a:t>-gold as a tie-breaker</a:t>
            </a:r>
            <a:r>
              <a:rPr lang="en-US" sz="1800" dirty="0" smtClean="0"/>
              <a:t>.</a:t>
            </a:r>
          </a:p>
          <a:p>
            <a:r>
              <a:rPr lang="en-US" sz="2400" dirty="0"/>
              <a:t>Test results were returned to the respondents by the HIV counselors on the team, during post-test counseling. </a:t>
            </a:r>
            <a:endParaRPr lang="en-US" sz="2400" dirty="0" smtClean="0"/>
          </a:p>
          <a:p>
            <a:pPr lvl="1"/>
            <a:r>
              <a:rPr lang="en-US" sz="1800" dirty="0" smtClean="0"/>
              <a:t>Adult </a:t>
            </a:r>
            <a:r>
              <a:rPr lang="en-US" sz="1800" dirty="0"/>
              <a:t>respondents who were HIV positive were offered CD4 testing which was done at </a:t>
            </a:r>
            <a:r>
              <a:rPr lang="en-US" sz="1800" dirty="0" smtClean="0"/>
              <a:t>UVRI. </a:t>
            </a:r>
            <a:r>
              <a:rPr lang="en-US" sz="1800" dirty="0"/>
              <a:t>For those respondents, a counselor advised them to use the Retrieval Card to get the results of the CD4 T-cell counts at a nearby health facility after about six weeks, and in the interim, also referred them for chronic HIV/AIDS </a:t>
            </a:r>
            <a:r>
              <a:rPr lang="en-US" sz="1800" dirty="0" smtClean="0"/>
              <a:t>care from a nearby </a:t>
            </a:r>
            <a:r>
              <a:rPr lang="en-US" sz="1800" dirty="0"/>
              <a:t>facility, in line with current </a:t>
            </a:r>
            <a:r>
              <a:rPr lang="en-US" sz="1800" dirty="0" err="1"/>
              <a:t>MoH</a:t>
            </a:r>
            <a:r>
              <a:rPr lang="en-US" sz="1800" dirty="0"/>
              <a:t> guidelines</a:t>
            </a:r>
            <a:r>
              <a:rPr lang="en-US" sz="1800" dirty="0" smtClean="0"/>
              <a:t>.</a:t>
            </a:r>
          </a:p>
          <a:p>
            <a:pPr lvl="1"/>
            <a:r>
              <a:rPr lang="en-US" sz="1800" dirty="0"/>
              <a:t>In the case of children, HIV results were provided in the household for those 18-59 months. For those under 18 months with a positive Determine test, the counselor advised the parent or guardian that the test results are not definite. They were given a Retrieval card and referred to nearby health facility for the results after about six weeks. In such cases, the laboratory technician marked the dried blood spot for that child ‘for PCR’ and dispatched it to the HIV Referral Laboratory at UVRI for polymerase chain reaction (PCR) testing</a:t>
            </a:r>
            <a:r>
              <a:rPr lang="en-US" sz="1800" dirty="0" smtClean="0"/>
              <a:t>.</a:t>
            </a:r>
            <a:endParaRPr lang="en-US" sz="1800" dirty="0"/>
          </a:p>
        </p:txBody>
      </p:sp>
    </p:spTree>
    <p:extLst>
      <p:ext uri="{BB962C8B-B14F-4D97-AF65-F5344CB8AC3E}">
        <p14:creationId xmlns:p14="http://schemas.microsoft.com/office/powerpoint/2010/main" val="20858919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906"/>
            <a:ext cx="8229600" cy="847106"/>
          </a:xfrm>
        </p:spPr>
        <p:txBody>
          <a:bodyPr>
            <a:normAutofit/>
          </a:bodyPr>
          <a:lstStyle/>
          <a:p>
            <a:r>
              <a:rPr lang="en-US" sz="4000" dirty="0" smtClean="0"/>
              <a:t>Home Based Syphilis Testing</a:t>
            </a:r>
            <a:endParaRPr lang="en-US" sz="4000" dirty="0"/>
          </a:p>
        </p:txBody>
      </p:sp>
      <p:sp>
        <p:nvSpPr>
          <p:cNvPr id="3" name="Content Placeholder 2"/>
          <p:cNvSpPr>
            <a:spLocks noGrp="1"/>
          </p:cNvSpPr>
          <p:nvPr>
            <p:ph idx="1"/>
          </p:nvPr>
        </p:nvSpPr>
        <p:spPr>
          <a:xfrm>
            <a:off x="457200" y="1066800"/>
            <a:ext cx="8229600" cy="5638800"/>
          </a:xfrm>
        </p:spPr>
        <p:txBody>
          <a:bodyPr>
            <a:noAutofit/>
          </a:bodyPr>
          <a:lstStyle/>
          <a:p>
            <a:r>
              <a:rPr lang="en-US" sz="2400" dirty="0"/>
              <a:t>Syphilis testing was only performed for </a:t>
            </a:r>
            <a:r>
              <a:rPr lang="en-US" sz="2400" dirty="0" smtClean="0"/>
              <a:t>adults</a:t>
            </a:r>
            <a:r>
              <a:rPr lang="en-US" sz="2400" dirty="0"/>
              <a:t> using the </a:t>
            </a:r>
            <a:r>
              <a:rPr lang="en-US" sz="2400" dirty="0" err="1"/>
              <a:t>Bioline</a:t>
            </a:r>
            <a:r>
              <a:rPr lang="en-US" sz="2400" dirty="0"/>
              <a:t> syphilis rapid diagnostic </a:t>
            </a:r>
            <a:r>
              <a:rPr lang="en-US" sz="2400" dirty="0" smtClean="0"/>
              <a:t>test.</a:t>
            </a:r>
          </a:p>
          <a:p>
            <a:r>
              <a:rPr lang="en-US" sz="2400" dirty="0"/>
              <a:t>For those whose syphilis test was positive, a qualitative rapid plasma regain (RPR) test (on undiluted plasma) was conducted in a field-based laboratory. Results were returned to respondents the following day and those with reactive RPR results were offered treatment according to national treatment guidelines.</a:t>
            </a:r>
            <a:r>
              <a:rPr lang="en-US" sz="2200" dirty="0"/>
              <a:t> </a:t>
            </a:r>
            <a:endParaRPr lang="en-US" sz="1600" dirty="0" smtClean="0"/>
          </a:p>
        </p:txBody>
      </p:sp>
    </p:spTree>
    <p:extLst>
      <p:ext uri="{BB962C8B-B14F-4D97-AF65-F5344CB8AC3E}">
        <p14:creationId xmlns:p14="http://schemas.microsoft.com/office/powerpoint/2010/main" val="32640862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906"/>
            <a:ext cx="8229600" cy="847106"/>
          </a:xfrm>
        </p:spPr>
        <p:txBody>
          <a:bodyPr>
            <a:normAutofit/>
          </a:bodyPr>
          <a:lstStyle/>
          <a:p>
            <a:r>
              <a:rPr lang="en-US" sz="4000" dirty="0" smtClean="0"/>
              <a:t>Central Laboratory Testing</a:t>
            </a:r>
            <a:endParaRPr lang="en-US" sz="4000" dirty="0"/>
          </a:p>
        </p:txBody>
      </p:sp>
      <p:sp>
        <p:nvSpPr>
          <p:cNvPr id="3" name="Content Placeholder 2"/>
          <p:cNvSpPr>
            <a:spLocks noGrp="1"/>
          </p:cNvSpPr>
          <p:nvPr>
            <p:ph idx="1"/>
          </p:nvPr>
        </p:nvSpPr>
        <p:spPr>
          <a:xfrm>
            <a:off x="457200" y="990600"/>
            <a:ext cx="8229600" cy="5638800"/>
          </a:xfrm>
        </p:spPr>
        <p:txBody>
          <a:bodyPr>
            <a:noAutofit/>
          </a:bodyPr>
          <a:lstStyle/>
          <a:p>
            <a:r>
              <a:rPr lang="en-US" sz="2400" dirty="0"/>
              <a:t>Plasma specimens from the venous blood draw were tested first with the Murex HIV 1.2.0 (Abbott) assay. </a:t>
            </a:r>
            <a:endParaRPr lang="en-US" sz="2400" dirty="0" smtClean="0"/>
          </a:p>
          <a:p>
            <a:pPr lvl="1"/>
            <a:r>
              <a:rPr lang="en-US" sz="2000" dirty="0"/>
              <a:t>All samples found to be HIV-reactive on Murex were re-tested with </a:t>
            </a:r>
            <a:r>
              <a:rPr lang="en-US" sz="2000" dirty="0" err="1"/>
              <a:t>Vironostika</a:t>
            </a:r>
            <a:r>
              <a:rPr lang="en-US" sz="2000" dirty="0"/>
              <a:t> HIV </a:t>
            </a:r>
            <a:r>
              <a:rPr lang="en-US" sz="2000" dirty="0" err="1"/>
              <a:t>Uni</a:t>
            </a:r>
            <a:r>
              <a:rPr lang="en-US" sz="2000" dirty="0"/>
              <a:t>-Form II Plus-O to confirm their </a:t>
            </a:r>
            <a:r>
              <a:rPr lang="en-US" sz="2000" dirty="0" err="1"/>
              <a:t>sero</a:t>
            </a:r>
            <a:r>
              <a:rPr lang="en-US" sz="2000" dirty="0"/>
              <a:t>-status. </a:t>
            </a:r>
            <a:endParaRPr lang="en-US" sz="2000" dirty="0" smtClean="0"/>
          </a:p>
          <a:p>
            <a:pPr lvl="1"/>
            <a:r>
              <a:rPr lang="en-US" sz="2000" dirty="0"/>
              <a:t>Discordant results were resolved using ANI Lab Systems HIV EIA. </a:t>
            </a:r>
            <a:endParaRPr lang="en-US" sz="2000" dirty="0" smtClean="0"/>
          </a:p>
          <a:p>
            <a:pPr lvl="1"/>
            <a:r>
              <a:rPr lang="en-US" sz="2000" dirty="0"/>
              <a:t>Ten percent of Murex-negative samples were also re-tested with </a:t>
            </a:r>
            <a:r>
              <a:rPr lang="en-US" sz="2000" dirty="0" err="1"/>
              <a:t>Vironostika</a:t>
            </a:r>
            <a:r>
              <a:rPr lang="en-US" sz="2000" dirty="0"/>
              <a:t>. </a:t>
            </a:r>
            <a:endParaRPr lang="en-US" sz="2000" dirty="0" smtClean="0"/>
          </a:p>
          <a:p>
            <a:pPr lvl="1"/>
            <a:r>
              <a:rPr lang="en-US" sz="2000" dirty="0"/>
              <a:t>For quality control, all positive specimens and 5 percent of negative specimens were re-tested using the same testing algorithm in the CDC-Uganda laboratory. The purpose of quality control testing was solely to document the quality of the original testing; quality assurance test results were not be used to correct original test results</a:t>
            </a:r>
            <a:r>
              <a:rPr lang="en-US" sz="2000" dirty="0" smtClean="0"/>
              <a:t>.</a:t>
            </a:r>
          </a:p>
          <a:p>
            <a:r>
              <a:rPr lang="en-US" sz="2400" dirty="0"/>
              <a:t>The CD4+T-cell count testing of HIV-positives was implemented within a 7 day window after specimen collection (current specifications for the CD4 stabilization tubes). These tests were conducted at the CDC-Uganda laboratory.</a:t>
            </a:r>
          </a:p>
          <a:p>
            <a:pPr marL="457200" lvl="1" indent="0">
              <a:buNone/>
            </a:pPr>
            <a:endParaRPr lang="en-US" sz="1600" dirty="0"/>
          </a:p>
        </p:txBody>
      </p:sp>
    </p:spTree>
    <p:extLst>
      <p:ext uri="{BB962C8B-B14F-4D97-AF65-F5344CB8AC3E}">
        <p14:creationId xmlns:p14="http://schemas.microsoft.com/office/powerpoint/2010/main" val="77497713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3"/>
          <p:cNvSpPr>
            <a:spLocks noChangeArrowheads="1"/>
          </p:cNvSpPr>
          <p:nvPr/>
        </p:nvSpPr>
        <p:spPr bwMode="auto">
          <a:xfrm>
            <a:off x="457201" y="2057400"/>
            <a:ext cx="3886200" cy="2895600"/>
          </a:xfrm>
          <a:prstGeom prst="rect">
            <a:avLst/>
          </a:prstGeom>
          <a:noFill/>
          <a:ln w="9525">
            <a:noFill/>
            <a:miter lim="800000"/>
            <a:headEnd/>
            <a:tailEnd/>
          </a:ln>
        </p:spPr>
        <p:txBody>
          <a:bodyPr/>
          <a:lstStyle/>
          <a:p>
            <a:pPr marL="342900" indent="-342900" eaLnBrk="0" hangingPunct="0">
              <a:lnSpc>
                <a:spcPct val="70000"/>
              </a:lnSpc>
              <a:spcBef>
                <a:spcPct val="20000"/>
              </a:spcBef>
              <a:spcAft>
                <a:spcPct val="110000"/>
              </a:spcAft>
              <a:buFontTx/>
              <a:buChar char="•"/>
            </a:pPr>
            <a:r>
              <a:rPr lang="en-US" sz="2400" b="1" dirty="0" smtClean="0">
                <a:latin typeface="+mn-lt"/>
              </a:rPr>
              <a:t>Introduction and Methodology</a:t>
            </a:r>
          </a:p>
          <a:p>
            <a:pPr marL="342900" indent="-342900" eaLnBrk="0" hangingPunct="0">
              <a:lnSpc>
                <a:spcPct val="70000"/>
              </a:lnSpc>
              <a:spcBef>
                <a:spcPct val="20000"/>
              </a:spcBef>
              <a:spcAft>
                <a:spcPct val="110000"/>
              </a:spcAft>
              <a:buFontTx/>
              <a:buChar char="•"/>
            </a:pPr>
            <a:r>
              <a:rPr lang="en-US" sz="2400" dirty="0" smtClean="0">
                <a:latin typeface="+mn-lt"/>
              </a:rPr>
              <a:t>Characteristics of Households and Respondents</a:t>
            </a:r>
          </a:p>
        </p:txBody>
      </p:sp>
    </p:spTree>
    <p:extLst>
      <p:ext uri="{BB962C8B-B14F-4D97-AF65-F5344CB8AC3E}">
        <p14:creationId xmlns:p14="http://schemas.microsoft.com/office/powerpoint/2010/main" val="2401033790"/>
      </p:ext>
    </p:extLst>
  </p:cSld>
  <p:clrMapOvr>
    <a:masterClrMapping/>
  </p:clrMapOvr>
  <p:transition spd="slow"/>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906"/>
            <a:ext cx="8229600" cy="847106"/>
          </a:xfrm>
        </p:spPr>
        <p:txBody>
          <a:bodyPr>
            <a:normAutofit/>
          </a:bodyPr>
          <a:lstStyle/>
          <a:p>
            <a:r>
              <a:rPr lang="en-US" sz="4000" dirty="0" smtClean="0"/>
              <a:t>Central Laboratory Testing</a:t>
            </a:r>
            <a:endParaRPr lang="en-US" sz="4000" dirty="0"/>
          </a:p>
        </p:txBody>
      </p:sp>
      <p:sp>
        <p:nvSpPr>
          <p:cNvPr id="3" name="Content Placeholder 2"/>
          <p:cNvSpPr>
            <a:spLocks noGrp="1"/>
          </p:cNvSpPr>
          <p:nvPr>
            <p:ph idx="1"/>
          </p:nvPr>
        </p:nvSpPr>
        <p:spPr>
          <a:xfrm>
            <a:off x="152400" y="990600"/>
            <a:ext cx="8839200" cy="5638800"/>
          </a:xfrm>
        </p:spPr>
        <p:txBody>
          <a:bodyPr>
            <a:noAutofit/>
          </a:bodyPr>
          <a:lstStyle/>
          <a:p>
            <a:r>
              <a:rPr lang="en-US" sz="2400" dirty="0" smtClean="0"/>
              <a:t>The Dried Blood Spot (DBS) </a:t>
            </a:r>
            <a:r>
              <a:rPr lang="en-US" sz="2400" dirty="0"/>
              <a:t>samples from adults were tested only if the serum samples were lost in transit or if respondents did not provide a venous blood sample.  DBS samples were tested for HIV antibodies</a:t>
            </a:r>
            <a:r>
              <a:rPr lang="en-US" sz="2400" dirty="0" smtClean="0"/>
              <a:t>.</a:t>
            </a:r>
            <a:r>
              <a:rPr lang="en-US" sz="2400" dirty="0"/>
              <a:t> </a:t>
            </a:r>
            <a:r>
              <a:rPr lang="en-US" sz="2400" dirty="0" smtClean="0"/>
              <a:t>DBS were tested </a:t>
            </a:r>
            <a:r>
              <a:rPr lang="en-US" sz="2400" dirty="0"/>
              <a:t>following with the same algorithm </a:t>
            </a:r>
            <a:r>
              <a:rPr lang="en-US" sz="2400" dirty="0" smtClean="0"/>
              <a:t>as plasma specimens. </a:t>
            </a:r>
          </a:p>
          <a:p>
            <a:r>
              <a:rPr lang="en-US" sz="2400" dirty="0" smtClean="0"/>
              <a:t>All </a:t>
            </a:r>
            <a:r>
              <a:rPr lang="en-US" sz="2400" dirty="0"/>
              <a:t>adult serum </a:t>
            </a:r>
            <a:r>
              <a:rPr lang="en-US" sz="2400" dirty="0" smtClean="0"/>
              <a:t>syphilis specimens</a:t>
            </a:r>
            <a:r>
              <a:rPr lang="en-US" sz="2400" dirty="0"/>
              <a:t>, regardless of field result, were screened at the central laboratory on EIA</a:t>
            </a:r>
            <a:r>
              <a:rPr lang="en-US" sz="2400" dirty="0" smtClean="0"/>
              <a:t>. </a:t>
            </a:r>
            <a:r>
              <a:rPr lang="en-US" sz="2400" dirty="0"/>
              <a:t>Reactive specimens from ELISA were re-tested to detect active syphilis infection</a:t>
            </a:r>
            <a:r>
              <a:rPr lang="en-US" sz="2400" dirty="0" smtClean="0"/>
              <a:t>. </a:t>
            </a:r>
            <a:r>
              <a:rPr lang="en-US" sz="2400" dirty="0"/>
              <a:t>For quality control, all positive and 5 percent of negative specimens were re-tested on the same algorithm at the CDC Uganda Laboratory</a:t>
            </a:r>
            <a:r>
              <a:rPr lang="en-US" sz="2400" dirty="0" smtClean="0"/>
              <a:t>.</a:t>
            </a:r>
            <a:endParaRPr lang="en-US" sz="2400" dirty="0"/>
          </a:p>
          <a:p>
            <a:endParaRPr lang="en-US" sz="2400" dirty="0" smtClean="0"/>
          </a:p>
          <a:p>
            <a:pPr marL="457200" lvl="1" indent="0">
              <a:buNone/>
            </a:pPr>
            <a:endParaRPr lang="en-US" sz="1800" dirty="0"/>
          </a:p>
        </p:txBody>
      </p:sp>
    </p:spTree>
    <p:extLst>
      <p:ext uri="{BB962C8B-B14F-4D97-AF65-F5344CB8AC3E}">
        <p14:creationId xmlns:p14="http://schemas.microsoft.com/office/powerpoint/2010/main" val="5523825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body" sz="half" idx="1"/>
          </p:nvPr>
        </p:nvSpPr>
        <p:spPr>
          <a:xfrm>
            <a:off x="670719" y="1066800"/>
            <a:ext cx="7802562" cy="5227638"/>
          </a:xfrm>
        </p:spPr>
        <p:txBody>
          <a:bodyPr>
            <a:normAutofit fontScale="85000" lnSpcReduction="10000"/>
          </a:bodyPr>
          <a:lstStyle/>
          <a:p>
            <a:pPr eaLnBrk="1" hangingPunct="1">
              <a:spcAft>
                <a:spcPct val="70000"/>
              </a:spcAft>
            </a:pPr>
            <a:r>
              <a:rPr lang="en-US" sz="2800" dirty="0" smtClean="0">
                <a:latin typeface="Calibri" pitchFamily="34" charset="0"/>
              </a:rPr>
              <a:t>Main survey Training: January 2011</a:t>
            </a:r>
          </a:p>
          <a:p>
            <a:pPr>
              <a:spcAft>
                <a:spcPct val="70000"/>
              </a:spcAft>
            </a:pPr>
            <a:r>
              <a:rPr lang="en-US" sz="2800" dirty="0" smtClean="0"/>
              <a:t>250 </a:t>
            </a:r>
            <a:r>
              <a:rPr lang="en-US" sz="2800" dirty="0"/>
              <a:t>trainees were </a:t>
            </a:r>
            <a:r>
              <a:rPr lang="en-US" sz="2800" dirty="0" smtClean="0"/>
              <a:t>recruited: 120 </a:t>
            </a:r>
            <a:r>
              <a:rPr lang="en-US" sz="2800" dirty="0"/>
              <a:t>supervisor/interviewer candidates, 80 laboratory technicians, and 50 HIV counselors. </a:t>
            </a:r>
            <a:endParaRPr lang="en-US" sz="2800" dirty="0" smtClean="0"/>
          </a:p>
          <a:p>
            <a:pPr>
              <a:spcAft>
                <a:spcPct val="70000"/>
              </a:spcAft>
            </a:pPr>
            <a:r>
              <a:rPr lang="en-US" sz="2800" dirty="0"/>
              <a:t>Training consisted of an overview of the survey and its objectives, techniques of interviewing, field procedures, a detailed description of all sections of the household and individual questionnaires, use of the personal data assistants (PDAs), transfer information between team members, mock interviews, and periodic </a:t>
            </a:r>
            <a:r>
              <a:rPr lang="en-US" sz="2800" dirty="0" smtClean="0"/>
              <a:t>tests.</a:t>
            </a:r>
          </a:p>
          <a:p>
            <a:pPr>
              <a:spcAft>
                <a:spcPct val="70000"/>
              </a:spcAft>
            </a:pPr>
            <a:r>
              <a:rPr lang="en-US" sz="2800" dirty="0" smtClean="0"/>
              <a:t>Additional training on procedures for lab technicians and HIV counselors.</a:t>
            </a:r>
            <a:endParaRPr lang="en-US" sz="3100" dirty="0" smtClean="0"/>
          </a:p>
        </p:txBody>
      </p:sp>
      <p:sp>
        <p:nvSpPr>
          <p:cNvPr id="3" name="Title 1"/>
          <p:cNvSpPr>
            <a:spLocks noGrp="1"/>
          </p:cNvSpPr>
          <p:nvPr>
            <p:ph type="title"/>
          </p:nvPr>
        </p:nvSpPr>
        <p:spPr>
          <a:xfrm>
            <a:off x="457200" y="-8906"/>
            <a:ext cx="8229600" cy="847106"/>
          </a:xfrm>
        </p:spPr>
        <p:txBody>
          <a:bodyPr>
            <a:normAutofit/>
          </a:bodyPr>
          <a:lstStyle/>
          <a:p>
            <a:r>
              <a:rPr lang="en-US" sz="4000" dirty="0" smtClean="0"/>
              <a:t>Main Training</a:t>
            </a:r>
            <a:endParaRPr lang="en-US" sz="4000" dirty="0"/>
          </a:p>
        </p:txBody>
      </p:sp>
    </p:spTree>
    <p:extLst>
      <p:ext uri="{BB962C8B-B14F-4D97-AF65-F5344CB8AC3E}">
        <p14:creationId xmlns:p14="http://schemas.microsoft.com/office/powerpoint/2010/main" val="1596832150"/>
      </p:ext>
    </p:extLst>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body" sz="half" idx="1"/>
          </p:nvPr>
        </p:nvSpPr>
        <p:spPr>
          <a:xfrm>
            <a:off x="490538" y="1066800"/>
            <a:ext cx="8348662" cy="5486400"/>
          </a:xfrm>
        </p:spPr>
        <p:txBody>
          <a:bodyPr>
            <a:normAutofit/>
          </a:bodyPr>
          <a:lstStyle/>
          <a:p>
            <a:pPr>
              <a:spcBef>
                <a:spcPts val="600"/>
              </a:spcBef>
              <a:spcAft>
                <a:spcPts val="600"/>
              </a:spcAft>
              <a:buNone/>
            </a:pPr>
            <a:r>
              <a:rPr lang="en-US" sz="2400" dirty="0" smtClean="0">
                <a:latin typeface="Calibri" pitchFamily="34" charset="0"/>
              </a:rPr>
              <a:t>Total of 20 teams, each team was comprised of:</a:t>
            </a:r>
            <a:r>
              <a:rPr lang="en-US" sz="2400" dirty="0">
                <a:latin typeface="Calibri" pitchFamily="34" charset="0"/>
              </a:rPr>
              <a:t> One supervisor, four interviewers (two female and two male), three laboratory technicians, and two HIV </a:t>
            </a:r>
            <a:r>
              <a:rPr lang="en-US" sz="2400" dirty="0" err="1" smtClean="0">
                <a:latin typeface="Calibri" pitchFamily="34" charset="0"/>
              </a:rPr>
              <a:t>counsellors</a:t>
            </a:r>
            <a:r>
              <a:rPr lang="en-US" sz="2400" dirty="0" smtClean="0">
                <a:latin typeface="Calibri" pitchFamily="34" charset="0"/>
              </a:rPr>
              <a:t>.</a:t>
            </a:r>
            <a:endParaRPr lang="en-US" sz="2400" dirty="0">
              <a:latin typeface="Calibri" pitchFamily="34" charset="0"/>
            </a:endParaRPr>
          </a:p>
          <a:p>
            <a:pPr eaLnBrk="1" hangingPunct="1">
              <a:spcAft>
                <a:spcPct val="70000"/>
              </a:spcAft>
              <a:buFontTx/>
              <a:buNone/>
            </a:pPr>
            <a:r>
              <a:rPr lang="en-US" sz="2400" dirty="0" smtClean="0">
                <a:latin typeface="Calibri" pitchFamily="34" charset="0"/>
              </a:rPr>
              <a:t>Fieldwork conducted from February 7, 2011 – early September 2011. </a:t>
            </a:r>
          </a:p>
          <a:p>
            <a:pPr eaLnBrk="1" hangingPunct="1">
              <a:spcAft>
                <a:spcPct val="70000"/>
              </a:spcAft>
              <a:buFontTx/>
              <a:buNone/>
            </a:pPr>
            <a:r>
              <a:rPr lang="en-US" sz="2400" dirty="0" smtClean="0">
                <a:latin typeface="Calibri" pitchFamily="34" charset="0"/>
              </a:rPr>
              <a:t>Data processing was minimal as field work was conducted on PDAs.</a:t>
            </a:r>
          </a:p>
          <a:p>
            <a:pPr eaLnBrk="1" hangingPunct="1">
              <a:spcAft>
                <a:spcPct val="70000"/>
              </a:spcAft>
              <a:buFontTx/>
              <a:buNone/>
            </a:pPr>
            <a:r>
              <a:rPr lang="en-US" sz="2400" dirty="0" smtClean="0">
                <a:latin typeface="Calibri" pitchFamily="34" charset="0"/>
              </a:rPr>
              <a:t>Bluetooth technology was used to send encrypted data from interviewers to supervisors and then from the field to the central office.</a:t>
            </a:r>
          </a:p>
        </p:txBody>
      </p:sp>
      <p:sp>
        <p:nvSpPr>
          <p:cNvPr id="3" name="Title 1"/>
          <p:cNvSpPr>
            <a:spLocks noGrp="1"/>
          </p:cNvSpPr>
          <p:nvPr>
            <p:ph type="title"/>
          </p:nvPr>
        </p:nvSpPr>
        <p:spPr>
          <a:xfrm>
            <a:off x="457200" y="-8906"/>
            <a:ext cx="8229600" cy="847106"/>
          </a:xfrm>
        </p:spPr>
        <p:txBody>
          <a:bodyPr>
            <a:normAutofit/>
          </a:bodyPr>
          <a:lstStyle/>
          <a:p>
            <a:r>
              <a:rPr lang="en-US" sz="4000" dirty="0" smtClean="0"/>
              <a:t>Field Work and Data Processing</a:t>
            </a:r>
            <a:endParaRPr lang="en-US" sz="4000" dirty="0"/>
          </a:p>
        </p:txBody>
      </p:sp>
    </p:spTree>
    <p:extLst>
      <p:ext uri="{BB962C8B-B14F-4D97-AF65-F5344CB8AC3E}">
        <p14:creationId xmlns:p14="http://schemas.microsoft.com/office/powerpoint/2010/main" val="3136900054"/>
      </p:ext>
    </p:extLst>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p:cNvSpPr>
            <a:spLocks noGrp="1" noChangeArrowheads="1"/>
          </p:cNvSpPr>
          <p:nvPr>
            <p:ph type="title"/>
          </p:nvPr>
        </p:nvSpPr>
        <p:spPr>
          <a:xfrm>
            <a:off x="762000" y="152400"/>
            <a:ext cx="7620000" cy="685800"/>
          </a:xfrm>
        </p:spPr>
        <p:txBody>
          <a:bodyPr>
            <a:normAutofit fontScale="90000"/>
          </a:bodyPr>
          <a:lstStyle/>
          <a:p>
            <a:pPr eaLnBrk="1" hangingPunct="1">
              <a:lnSpc>
                <a:spcPct val="80000"/>
              </a:lnSpc>
              <a:defRPr/>
            </a:pPr>
            <a:r>
              <a:rPr lang="en-US" sz="5400" dirty="0" smtClean="0">
                <a:solidFill>
                  <a:srgbClr val="000066"/>
                </a:solidFill>
                <a:latin typeface="Esprit Book" pitchFamily="18" charset="0"/>
              </a:rPr>
              <a:t>   </a:t>
            </a:r>
            <a:br>
              <a:rPr lang="en-US" sz="5400" dirty="0" smtClean="0">
                <a:solidFill>
                  <a:srgbClr val="000066"/>
                </a:solidFill>
                <a:latin typeface="Esprit Book" pitchFamily="18" charset="0"/>
              </a:rPr>
            </a:br>
            <a:r>
              <a:rPr lang="en-US" sz="4400" dirty="0" smtClean="0">
                <a:latin typeface="Calibri" pitchFamily="34" charset="0"/>
              </a:rPr>
              <a:t>Results of the household </a:t>
            </a:r>
            <a:br>
              <a:rPr lang="en-US" sz="4400" dirty="0" smtClean="0">
                <a:latin typeface="Calibri" pitchFamily="34" charset="0"/>
              </a:rPr>
            </a:br>
            <a:r>
              <a:rPr lang="en-US" sz="4400" dirty="0" smtClean="0">
                <a:latin typeface="Calibri" pitchFamily="34" charset="0"/>
              </a:rPr>
              <a:t>and individual interviews </a:t>
            </a:r>
            <a:endParaRPr lang="en-US" sz="5300" dirty="0" smtClean="0">
              <a:effectLst>
                <a:outerShdw blurRad="38100" dist="38100" dir="2700000" algn="tl">
                  <a:srgbClr val="000000"/>
                </a:outerShdw>
              </a:effectLst>
              <a:latin typeface="Calibri" pitchFamily="34" charset="0"/>
            </a:endParaRPr>
          </a:p>
        </p:txBody>
      </p:sp>
      <p:sp>
        <p:nvSpPr>
          <p:cNvPr id="12291" name="Text Box 3"/>
          <p:cNvSpPr txBox="1">
            <a:spLocks noChangeArrowheads="1"/>
          </p:cNvSpPr>
          <p:nvPr/>
        </p:nvSpPr>
        <p:spPr bwMode="auto">
          <a:xfrm>
            <a:off x="1219200" y="1524000"/>
            <a:ext cx="4179888" cy="5222875"/>
          </a:xfrm>
          <a:prstGeom prst="rect">
            <a:avLst/>
          </a:prstGeom>
          <a:noFill/>
          <a:ln w="9525">
            <a:noFill/>
            <a:miter lim="800000"/>
            <a:headEnd/>
            <a:tailEnd/>
          </a:ln>
        </p:spPr>
        <p:txBody>
          <a:bodyPr anchor="ctr">
            <a:spAutoFit/>
          </a:bodyPr>
          <a:lstStyle/>
          <a:p>
            <a:pPr eaLnBrk="0" hangingPunct="0">
              <a:lnSpc>
                <a:spcPct val="40000"/>
              </a:lnSpc>
            </a:pPr>
            <a:endParaRPr lang="en-GB" sz="2400" b="1">
              <a:solidFill>
                <a:srgbClr val="000066"/>
              </a:solidFill>
              <a:latin typeface="Times New Roman" pitchFamily="18" charset="0"/>
            </a:endParaRPr>
          </a:p>
          <a:p>
            <a:pPr eaLnBrk="0" hangingPunct="0"/>
            <a:endParaRPr lang="en-GB" sz="2400" b="1">
              <a:solidFill>
                <a:srgbClr val="000066"/>
              </a:solidFill>
              <a:latin typeface="Times New Roman" pitchFamily="18" charset="0"/>
            </a:endParaRPr>
          </a:p>
          <a:p>
            <a:pPr eaLnBrk="0" hangingPunct="0"/>
            <a:endParaRPr lang="en-US" sz="2400" b="1">
              <a:solidFill>
                <a:srgbClr val="000066"/>
              </a:solidFill>
              <a:latin typeface="Times New Roman" pitchFamily="18" charset="0"/>
            </a:endParaRPr>
          </a:p>
          <a:p>
            <a:pPr eaLnBrk="0" hangingPunct="0"/>
            <a:endParaRPr lang="en-US" sz="2400" b="1">
              <a:solidFill>
                <a:srgbClr val="000066"/>
              </a:solidFill>
              <a:latin typeface="Times New Roman" pitchFamily="18" charset="0"/>
            </a:endParaRPr>
          </a:p>
          <a:p>
            <a:pPr eaLnBrk="0" hangingPunct="0"/>
            <a:endParaRPr lang="en-US" sz="2400" b="1">
              <a:solidFill>
                <a:srgbClr val="000066"/>
              </a:solidFill>
              <a:latin typeface="Times New Roman" pitchFamily="18" charset="0"/>
            </a:endParaRPr>
          </a:p>
          <a:p>
            <a:pPr eaLnBrk="0" hangingPunct="0"/>
            <a:endParaRPr lang="en-GB" sz="2400" b="1">
              <a:solidFill>
                <a:srgbClr val="000066"/>
              </a:solidFill>
              <a:latin typeface="Times New Roman" pitchFamily="18" charset="0"/>
            </a:endParaRPr>
          </a:p>
          <a:p>
            <a:pPr eaLnBrk="0" hangingPunct="0"/>
            <a:endParaRPr lang="en-US" sz="2400" b="1">
              <a:solidFill>
                <a:srgbClr val="000066"/>
              </a:solidFill>
              <a:latin typeface="Times New Roman" pitchFamily="18" charset="0"/>
            </a:endParaRPr>
          </a:p>
          <a:p>
            <a:pPr eaLnBrk="0" hangingPunct="0"/>
            <a:endParaRPr lang="en-US" sz="2400" b="1">
              <a:solidFill>
                <a:srgbClr val="000066"/>
              </a:solidFill>
              <a:latin typeface="Times New Roman" pitchFamily="18" charset="0"/>
            </a:endParaRPr>
          </a:p>
          <a:p>
            <a:pPr eaLnBrk="0" hangingPunct="0"/>
            <a:endParaRPr lang="en-US" sz="2400" b="1">
              <a:solidFill>
                <a:srgbClr val="000066"/>
              </a:solidFill>
              <a:latin typeface="Times New Roman" pitchFamily="18" charset="0"/>
            </a:endParaRPr>
          </a:p>
          <a:p>
            <a:pPr eaLnBrk="0" hangingPunct="0"/>
            <a:endParaRPr lang="en-US" sz="2400" b="1">
              <a:solidFill>
                <a:srgbClr val="000066"/>
              </a:solidFill>
              <a:latin typeface="Times New Roman" pitchFamily="18" charset="0"/>
            </a:endParaRPr>
          </a:p>
          <a:p>
            <a:pPr eaLnBrk="0" hangingPunct="0"/>
            <a:endParaRPr lang="en-US" sz="2400" b="1">
              <a:solidFill>
                <a:srgbClr val="000066"/>
              </a:solidFill>
              <a:latin typeface="Times New Roman" pitchFamily="18" charset="0"/>
            </a:endParaRPr>
          </a:p>
          <a:p>
            <a:pPr eaLnBrk="0" hangingPunct="0"/>
            <a:endParaRPr lang="en-US" sz="2400" b="1">
              <a:solidFill>
                <a:srgbClr val="000066"/>
              </a:solidFill>
              <a:latin typeface="Times New Roman" pitchFamily="18" charset="0"/>
            </a:endParaRPr>
          </a:p>
          <a:p>
            <a:pPr eaLnBrk="0" hangingPunct="0"/>
            <a:endParaRPr lang="en-GB" sz="2400" b="1">
              <a:solidFill>
                <a:srgbClr val="000066"/>
              </a:solidFill>
              <a:latin typeface="Times New Roman" pitchFamily="18" charset="0"/>
            </a:endParaRPr>
          </a:p>
          <a:p>
            <a:pPr eaLnBrk="0" hangingPunct="0">
              <a:lnSpc>
                <a:spcPct val="90000"/>
              </a:lnSpc>
            </a:pPr>
            <a:endParaRPr lang="en-GB" sz="2400" b="1">
              <a:solidFill>
                <a:srgbClr val="000066"/>
              </a:solidFill>
              <a:latin typeface="Times New Roman" pitchFamily="18" charset="0"/>
            </a:endParaRPr>
          </a:p>
          <a:p>
            <a:pPr eaLnBrk="0" hangingPunct="0"/>
            <a:endParaRPr lang="en-GB" b="1">
              <a:solidFill>
                <a:srgbClr val="000066"/>
              </a:solidFill>
              <a:latin typeface="Times New Roman" pitchFamily="18" charset="0"/>
            </a:endParaRPr>
          </a:p>
        </p:txBody>
      </p:sp>
      <p:grpSp>
        <p:nvGrpSpPr>
          <p:cNvPr id="2" name="Group 5"/>
          <p:cNvGrpSpPr>
            <a:grpSpLocks/>
          </p:cNvGrpSpPr>
          <p:nvPr/>
        </p:nvGrpSpPr>
        <p:grpSpPr bwMode="auto">
          <a:xfrm>
            <a:off x="1371600" y="1676400"/>
            <a:ext cx="6045200" cy="1947863"/>
            <a:chOff x="1392" y="1007"/>
            <a:chExt cx="3808" cy="1675"/>
          </a:xfrm>
        </p:grpSpPr>
        <p:sp>
          <p:nvSpPr>
            <p:cNvPr id="15372" name="Text Box 6"/>
            <p:cNvSpPr txBox="1">
              <a:spLocks noChangeArrowheads="1"/>
            </p:cNvSpPr>
            <p:nvPr/>
          </p:nvSpPr>
          <p:spPr bwMode="auto">
            <a:xfrm>
              <a:off x="1392" y="1007"/>
              <a:ext cx="2536" cy="1381"/>
            </a:xfrm>
            <a:prstGeom prst="rect">
              <a:avLst/>
            </a:prstGeom>
            <a:noFill/>
            <a:ln w="9525">
              <a:noFill/>
              <a:miter lim="800000"/>
              <a:headEnd/>
              <a:tailEnd/>
            </a:ln>
          </p:spPr>
          <p:txBody>
            <a:bodyPr>
              <a:spAutoFit/>
            </a:bodyPr>
            <a:lstStyle/>
            <a:p>
              <a:pPr eaLnBrk="0" hangingPunct="0">
                <a:lnSpc>
                  <a:spcPct val="80000"/>
                </a:lnSpc>
                <a:defRPr/>
              </a:pPr>
              <a:r>
                <a:rPr lang="en-US" sz="2400" b="1" dirty="0">
                  <a:latin typeface="Calibri" pitchFamily="34" charset="0"/>
                  <a:cs typeface="Arial" charset="0"/>
                </a:rPr>
                <a:t>Households Selected</a:t>
              </a:r>
            </a:p>
            <a:p>
              <a:pPr eaLnBrk="0" hangingPunct="0">
                <a:lnSpc>
                  <a:spcPct val="90000"/>
                </a:lnSpc>
                <a:defRPr/>
              </a:pPr>
              <a:r>
                <a:rPr lang="en-US" sz="2400" b="1" dirty="0">
                  <a:latin typeface="Calibri" pitchFamily="34" charset="0"/>
                  <a:cs typeface="Arial" charset="0"/>
                </a:rPr>
                <a:t>Households Occupied</a:t>
              </a:r>
              <a:endParaRPr lang="en-GB" sz="2400" b="1" dirty="0">
                <a:latin typeface="Calibri" pitchFamily="34" charset="0"/>
                <a:cs typeface="Arial" charset="0"/>
              </a:endParaRPr>
            </a:p>
            <a:p>
              <a:pPr eaLnBrk="0" hangingPunct="0">
                <a:lnSpc>
                  <a:spcPct val="90000"/>
                </a:lnSpc>
                <a:defRPr/>
              </a:pPr>
              <a:r>
                <a:rPr lang="en-GB" sz="2400" b="1" dirty="0">
                  <a:latin typeface="Calibri" pitchFamily="34" charset="0"/>
                  <a:cs typeface="Arial" charset="0"/>
                </a:rPr>
                <a:t>Households Interviewed</a:t>
              </a:r>
            </a:p>
            <a:p>
              <a:pPr eaLnBrk="0" hangingPunct="0">
                <a:lnSpc>
                  <a:spcPct val="70000"/>
                </a:lnSpc>
                <a:defRPr/>
              </a:pPr>
              <a:endParaRPr lang="en-GB" sz="2400" b="1" dirty="0">
                <a:latin typeface="Arial" charset="0"/>
                <a:cs typeface="Arial" charset="0"/>
              </a:endParaRPr>
            </a:p>
            <a:p>
              <a:pPr eaLnBrk="0" hangingPunct="0">
                <a:lnSpc>
                  <a:spcPct val="80000"/>
                </a:lnSpc>
                <a:defRPr/>
              </a:pPr>
              <a:r>
                <a:rPr lang="en-GB" sz="2400" b="1" dirty="0">
                  <a:latin typeface="Arial" charset="0"/>
                  <a:cs typeface="Arial" charset="0"/>
                </a:rPr>
                <a:t> 	</a:t>
              </a:r>
              <a:r>
                <a:rPr lang="en-GB" sz="2400" b="1" dirty="0">
                  <a:solidFill>
                    <a:schemeClr val="bg2">
                      <a:lumMod val="75000"/>
                    </a:schemeClr>
                  </a:solidFill>
                  <a:latin typeface="Calibri" pitchFamily="34" charset="0"/>
                  <a:cs typeface="Arial" charset="0"/>
                </a:rPr>
                <a:t>Response </a:t>
              </a:r>
              <a:r>
                <a:rPr lang="en-US" sz="2400" b="1" dirty="0">
                  <a:solidFill>
                    <a:schemeClr val="bg2">
                      <a:lumMod val="75000"/>
                    </a:schemeClr>
                  </a:solidFill>
                  <a:latin typeface="Calibri" pitchFamily="34" charset="0"/>
                  <a:cs typeface="Arial" charset="0"/>
                </a:rPr>
                <a:t>r</a:t>
              </a:r>
              <a:r>
                <a:rPr lang="en-GB" sz="2400" b="1" dirty="0">
                  <a:solidFill>
                    <a:schemeClr val="bg2">
                      <a:lumMod val="75000"/>
                    </a:schemeClr>
                  </a:solidFill>
                  <a:latin typeface="Calibri" pitchFamily="34" charset="0"/>
                  <a:cs typeface="Arial" charset="0"/>
                </a:rPr>
                <a:t>ate (%)</a:t>
              </a:r>
            </a:p>
          </p:txBody>
        </p:sp>
        <p:sp>
          <p:nvSpPr>
            <p:cNvPr id="15373" name="Text Box 7"/>
            <p:cNvSpPr txBox="1">
              <a:spLocks noChangeArrowheads="1"/>
            </p:cNvSpPr>
            <p:nvPr/>
          </p:nvSpPr>
          <p:spPr bwMode="auto">
            <a:xfrm>
              <a:off x="4500" y="1015"/>
              <a:ext cx="700" cy="1667"/>
            </a:xfrm>
            <a:prstGeom prst="rect">
              <a:avLst/>
            </a:prstGeom>
            <a:noFill/>
            <a:ln w="9525">
              <a:noFill/>
              <a:miter lim="800000"/>
              <a:headEnd/>
              <a:tailEnd/>
            </a:ln>
          </p:spPr>
          <p:txBody>
            <a:bodyPr wrap="none">
              <a:spAutoFit/>
            </a:bodyPr>
            <a:lstStyle/>
            <a:p>
              <a:pPr eaLnBrk="0" hangingPunct="0">
                <a:lnSpc>
                  <a:spcPct val="90000"/>
                </a:lnSpc>
                <a:defRPr/>
              </a:pPr>
              <a:r>
                <a:rPr lang="en-US" sz="2400" dirty="0">
                  <a:latin typeface="Calibri" pitchFamily="34" charset="0"/>
                  <a:cs typeface="Calibri" pitchFamily="34" charset="0"/>
                </a:rPr>
                <a:t> </a:t>
              </a:r>
              <a:r>
                <a:rPr lang="en-US" sz="2400" b="1" dirty="0" smtClean="0">
                  <a:latin typeface="Calibri" pitchFamily="34" charset="0"/>
                  <a:cs typeface="Calibri" pitchFamily="34" charset="0"/>
                </a:rPr>
                <a:t>11,750</a:t>
              </a:r>
              <a:endParaRPr lang="en-US" sz="2400" b="1" dirty="0">
                <a:latin typeface="Calibri" pitchFamily="34" charset="0"/>
                <a:cs typeface="Calibri" pitchFamily="34" charset="0"/>
              </a:endParaRPr>
            </a:p>
            <a:p>
              <a:pPr eaLnBrk="0" hangingPunct="0">
                <a:lnSpc>
                  <a:spcPct val="90000"/>
                </a:lnSpc>
                <a:defRPr/>
              </a:pPr>
              <a:r>
                <a:rPr lang="en-US" sz="2400" b="1" dirty="0">
                  <a:latin typeface="Calibri" pitchFamily="34" charset="0"/>
                  <a:cs typeface="Arial" charset="0"/>
                </a:rPr>
                <a:t> </a:t>
              </a:r>
              <a:r>
                <a:rPr lang="en-US" sz="2400" b="1" dirty="0" smtClean="0">
                  <a:latin typeface="Calibri" pitchFamily="34" charset="0"/>
                  <a:cs typeface="Arial" charset="0"/>
                </a:rPr>
                <a:t>11,434</a:t>
              </a:r>
              <a:endParaRPr lang="en-GB" sz="2400" b="1" dirty="0">
                <a:latin typeface="Calibri" pitchFamily="34" charset="0"/>
                <a:cs typeface="Arial" charset="0"/>
              </a:endParaRPr>
            </a:p>
            <a:p>
              <a:pPr eaLnBrk="0" hangingPunct="0">
                <a:lnSpc>
                  <a:spcPct val="90000"/>
                </a:lnSpc>
                <a:defRPr/>
              </a:pPr>
              <a:r>
                <a:rPr lang="en-US" sz="2400" b="1" dirty="0">
                  <a:latin typeface="Calibri" pitchFamily="34" charset="0"/>
                  <a:cs typeface="Arial" charset="0"/>
                </a:rPr>
                <a:t> </a:t>
              </a:r>
              <a:r>
                <a:rPr lang="en-US" sz="2400" b="1" dirty="0" smtClean="0">
                  <a:latin typeface="Calibri" pitchFamily="34" charset="0"/>
                  <a:cs typeface="Arial" charset="0"/>
                </a:rPr>
                <a:t>11,340</a:t>
              </a:r>
              <a:endParaRPr lang="en-US" sz="2400" b="1" dirty="0">
                <a:latin typeface="Calibri" pitchFamily="34" charset="0"/>
                <a:cs typeface="Arial" charset="0"/>
              </a:endParaRPr>
            </a:p>
            <a:p>
              <a:pPr eaLnBrk="0" hangingPunct="0">
                <a:lnSpc>
                  <a:spcPct val="40000"/>
                </a:lnSpc>
                <a:defRPr/>
              </a:pPr>
              <a:endParaRPr lang="en-US" sz="2400" b="1" dirty="0">
                <a:solidFill>
                  <a:srgbClr val="000066"/>
                </a:solidFill>
                <a:latin typeface="Arial" charset="0"/>
                <a:cs typeface="Arial" charset="0"/>
              </a:endParaRPr>
            </a:p>
            <a:p>
              <a:pPr eaLnBrk="0" hangingPunct="0">
                <a:lnSpc>
                  <a:spcPct val="90000"/>
                </a:lnSpc>
                <a:defRPr/>
              </a:pPr>
              <a:r>
                <a:rPr lang="en-US" sz="2400" b="1" dirty="0">
                  <a:solidFill>
                    <a:schemeClr val="bg2">
                      <a:lumMod val="75000"/>
                    </a:schemeClr>
                  </a:solidFill>
                  <a:latin typeface="Arial" charset="0"/>
                  <a:cs typeface="Arial" charset="0"/>
                </a:rPr>
                <a:t>  </a:t>
              </a:r>
              <a:r>
                <a:rPr lang="en-US" sz="2400" b="1" dirty="0" smtClean="0">
                  <a:solidFill>
                    <a:schemeClr val="bg2">
                      <a:lumMod val="75000"/>
                    </a:schemeClr>
                  </a:solidFill>
                  <a:latin typeface="Calibri" pitchFamily="34" charset="0"/>
                  <a:cs typeface="Arial" charset="0"/>
                </a:rPr>
                <a:t>99%</a:t>
              </a:r>
              <a:endParaRPr lang="en-US" sz="2400" b="1" dirty="0">
                <a:solidFill>
                  <a:schemeClr val="bg2">
                    <a:lumMod val="75000"/>
                  </a:schemeClr>
                </a:solidFill>
                <a:latin typeface="Calibri" pitchFamily="34" charset="0"/>
                <a:cs typeface="Arial" charset="0"/>
              </a:endParaRPr>
            </a:p>
            <a:p>
              <a:pPr eaLnBrk="0" hangingPunct="0">
                <a:defRPr/>
              </a:pPr>
              <a:endParaRPr lang="en-US" sz="2400" dirty="0">
                <a:solidFill>
                  <a:srgbClr val="FF6600"/>
                </a:solidFill>
                <a:latin typeface="Arial" charset="0"/>
                <a:cs typeface="Arial" charset="0"/>
              </a:endParaRPr>
            </a:p>
          </p:txBody>
        </p:sp>
      </p:grpSp>
      <p:grpSp>
        <p:nvGrpSpPr>
          <p:cNvPr id="3" name="Group 8"/>
          <p:cNvGrpSpPr>
            <a:grpSpLocks/>
          </p:cNvGrpSpPr>
          <p:nvPr/>
        </p:nvGrpSpPr>
        <p:grpSpPr bwMode="auto">
          <a:xfrm>
            <a:off x="1447800" y="3505200"/>
            <a:ext cx="5937251" cy="1300163"/>
            <a:chOff x="1392" y="2186"/>
            <a:chExt cx="3740" cy="819"/>
          </a:xfrm>
        </p:grpSpPr>
        <p:sp>
          <p:nvSpPr>
            <p:cNvPr id="15370" name="Text Box 9"/>
            <p:cNvSpPr txBox="1">
              <a:spLocks noChangeArrowheads="1"/>
            </p:cNvSpPr>
            <p:nvPr/>
          </p:nvSpPr>
          <p:spPr bwMode="auto">
            <a:xfrm>
              <a:off x="1392" y="2226"/>
              <a:ext cx="2443" cy="779"/>
            </a:xfrm>
            <a:prstGeom prst="rect">
              <a:avLst/>
            </a:prstGeom>
            <a:noFill/>
            <a:ln w="9525">
              <a:noFill/>
              <a:miter lim="800000"/>
              <a:headEnd/>
              <a:tailEnd/>
            </a:ln>
          </p:spPr>
          <p:txBody>
            <a:bodyPr wrap="none">
              <a:spAutoFit/>
            </a:bodyPr>
            <a:lstStyle/>
            <a:p>
              <a:pPr eaLnBrk="0" hangingPunct="0">
                <a:lnSpc>
                  <a:spcPct val="80000"/>
                </a:lnSpc>
                <a:defRPr/>
              </a:pPr>
              <a:r>
                <a:rPr lang="en-GB" sz="2400" b="1" dirty="0">
                  <a:latin typeface="Calibri" pitchFamily="34" charset="0"/>
                  <a:cs typeface="Arial" charset="0"/>
                </a:rPr>
                <a:t>Eligible Women</a:t>
              </a:r>
            </a:p>
            <a:p>
              <a:pPr eaLnBrk="0" hangingPunct="0">
                <a:lnSpc>
                  <a:spcPct val="80000"/>
                </a:lnSpc>
                <a:defRPr/>
              </a:pPr>
              <a:r>
                <a:rPr lang="en-GB" sz="2400" b="1" dirty="0">
                  <a:latin typeface="Calibri" pitchFamily="34" charset="0"/>
                  <a:cs typeface="Arial" charset="0"/>
                </a:rPr>
                <a:t>Women Interviewed</a:t>
              </a:r>
              <a:r>
                <a:rPr lang="en-GB" sz="2400" b="1" dirty="0">
                  <a:latin typeface="Arial" charset="0"/>
                  <a:cs typeface="Arial" charset="0"/>
                </a:rPr>
                <a:t>	</a:t>
              </a:r>
              <a:r>
                <a:rPr lang="en-GB" sz="2400" b="1" dirty="0">
                  <a:solidFill>
                    <a:srgbClr val="000066"/>
                  </a:solidFill>
                  <a:latin typeface="Arial" charset="0"/>
                  <a:cs typeface="Arial" charset="0"/>
                </a:rPr>
                <a:t>	</a:t>
              </a:r>
            </a:p>
            <a:p>
              <a:pPr eaLnBrk="0" hangingPunct="0">
                <a:lnSpc>
                  <a:spcPct val="70000"/>
                </a:lnSpc>
                <a:defRPr/>
              </a:pPr>
              <a:endParaRPr lang="en-GB" sz="2400" b="1" dirty="0">
                <a:solidFill>
                  <a:schemeClr val="bg2">
                    <a:lumMod val="75000"/>
                  </a:schemeClr>
                </a:solidFill>
                <a:latin typeface="Calibri" pitchFamily="34" charset="0"/>
                <a:cs typeface="Arial" charset="0"/>
              </a:endParaRPr>
            </a:p>
            <a:p>
              <a:pPr eaLnBrk="0" hangingPunct="0">
                <a:lnSpc>
                  <a:spcPct val="80000"/>
                </a:lnSpc>
                <a:defRPr/>
              </a:pPr>
              <a:r>
                <a:rPr lang="en-GB" sz="2400" b="1" dirty="0">
                  <a:solidFill>
                    <a:schemeClr val="bg2">
                      <a:lumMod val="75000"/>
                    </a:schemeClr>
                  </a:solidFill>
                  <a:latin typeface="Calibri" pitchFamily="34" charset="0"/>
                  <a:cs typeface="Arial" charset="0"/>
                </a:rPr>
                <a:t>  	Response </a:t>
              </a:r>
              <a:r>
                <a:rPr lang="en-US" sz="2400" b="1" dirty="0">
                  <a:solidFill>
                    <a:schemeClr val="bg2">
                      <a:lumMod val="75000"/>
                    </a:schemeClr>
                  </a:solidFill>
                  <a:latin typeface="Calibri" pitchFamily="34" charset="0"/>
                  <a:cs typeface="Arial" charset="0"/>
                </a:rPr>
                <a:t>r</a:t>
              </a:r>
              <a:r>
                <a:rPr lang="en-GB" sz="2400" b="1" dirty="0">
                  <a:solidFill>
                    <a:schemeClr val="bg2">
                      <a:lumMod val="75000"/>
                    </a:schemeClr>
                  </a:solidFill>
                  <a:latin typeface="Calibri" pitchFamily="34" charset="0"/>
                  <a:cs typeface="Arial" charset="0"/>
                </a:rPr>
                <a:t>ate (%)</a:t>
              </a:r>
            </a:p>
          </p:txBody>
        </p:sp>
        <p:sp>
          <p:nvSpPr>
            <p:cNvPr id="15371" name="Text Box 10"/>
            <p:cNvSpPr txBox="1">
              <a:spLocks noChangeArrowheads="1"/>
            </p:cNvSpPr>
            <p:nvPr/>
          </p:nvSpPr>
          <p:spPr bwMode="auto">
            <a:xfrm>
              <a:off x="4368" y="2186"/>
              <a:ext cx="764" cy="756"/>
            </a:xfrm>
            <a:prstGeom prst="rect">
              <a:avLst/>
            </a:prstGeom>
            <a:noFill/>
            <a:ln w="9525">
              <a:noFill/>
              <a:miter lim="800000"/>
              <a:headEnd/>
              <a:tailEnd/>
            </a:ln>
          </p:spPr>
          <p:txBody>
            <a:bodyPr wrap="none">
              <a:spAutoFit/>
            </a:bodyPr>
            <a:lstStyle/>
            <a:p>
              <a:pPr eaLnBrk="0" hangingPunct="0">
                <a:defRPr/>
              </a:pPr>
              <a:r>
                <a:rPr lang="en-US" sz="2400" b="1" dirty="0">
                  <a:latin typeface="Arial" charset="0"/>
                  <a:cs typeface="Arial" charset="0"/>
                </a:rPr>
                <a:t>  </a:t>
              </a:r>
              <a:r>
                <a:rPr lang="en-US" sz="2400" b="1" dirty="0" smtClean="0">
                  <a:latin typeface="Calibri" pitchFamily="34" charset="0"/>
                  <a:cs typeface="Arial" charset="0"/>
                </a:rPr>
                <a:t>12,374</a:t>
              </a:r>
              <a:endParaRPr lang="en-US" sz="2400" b="1" dirty="0">
                <a:latin typeface="Calibri" pitchFamily="34" charset="0"/>
                <a:cs typeface="Arial" charset="0"/>
              </a:endParaRPr>
            </a:p>
            <a:p>
              <a:pPr eaLnBrk="0" hangingPunct="0">
                <a:defRPr/>
              </a:pPr>
              <a:r>
                <a:rPr lang="en-US" sz="2400" b="1" dirty="0">
                  <a:latin typeface="Calibri" pitchFamily="34" charset="0"/>
                  <a:cs typeface="Arial" charset="0"/>
                </a:rPr>
                <a:t>  </a:t>
              </a:r>
              <a:r>
                <a:rPr lang="en-US" sz="2400" b="1" dirty="0" smtClean="0">
                  <a:latin typeface="Calibri" pitchFamily="34" charset="0"/>
                  <a:cs typeface="Arial" charset="0"/>
                </a:rPr>
                <a:t>12,153</a:t>
              </a:r>
              <a:endParaRPr lang="en-US" sz="2400" b="1" dirty="0">
                <a:latin typeface="Calibri" pitchFamily="34" charset="0"/>
                <a:cs typeface="Arial" charset="0"/>
              </a:endParaRPr>
            </a:p>
            <a:p>
              <a:pPr eaLnBrk="0" hangingPunct="0">
                <a:defRPr/>
              </a:pPr>
              <a:r>
                <a:rPr lang="en-US" sz="2400" b="1" dirty="0">
                  <a:solidFill>
                    <a:schemeClr val="accent2"/>
                  </a:solidFill>
                  <a:latin typeface="Calibri" pitchFamily="34" charset="0"/>
                  <a:cs typeface="Arial" charset="0"/>
                </a:rPr>
                <a:t>     </a:t>
              </a:r>
              <a:r>
                <a:rPr lang="en-US" sz="2400" b="1" dirty="0" smtClean="0">
                  <a:solidFill>
                    <a:schemeClr val="bg2">
                      <a:lumMod val="75000"/>
                    </a:schemeClr>
                  </a:solidFill>
                  <a:latin typeface="Calibri" pitchFamily="34" charset="0"/>
                  <a:cs typeface="Arial" charset="0"/>
                </a:rPr>
                <a:t>98%</a:t>
              </a:r>
              <a:endParaRPr lang="en-US" sz="2400" b="1" dirty="0">
                <a:solidFill>
                  <a:schemeClr val="bg2">
                    <a:lumMod val="75000"/>
                  </a:schemeClr>
                </a:solidFill>
                <a:latin typeface="Calibri" pitchFamily="34" charset="0"/>
                <a:cs typeface="Arial" charset="0"/>
              </a:endParaRPr>
            </a:p>
          </p:txBody>
        </p:sp>
      </p:grpSp>
      <p:grpSp>
        <p:nvGrpSpPr>
          <p:cNvPr id="4" name="Group 8"/>
          <p:cNvGrpSpPr>
            <a:grpSpLocks/>
          </p:cNvGrpSpPr>
          <p:nvPr/>
        </p:nvGrpSpPr>
        <p:grpSpPr bwMode="auto">
          <a:xfrm>
            <a:off x="1524000" y="5029200"/>
            <a:ext cx="5788026" cy="1300163"/>
            <a:chOff x="1392" y="2186"/>
            <a:chExt cx="3646" cy="819"/>
          </a:xfrm>
        </p:grpSpPr>
        <p:sp>
          <p:nvSpPr>
            <p:cNvPr id="13" name="Text Box 9"/>
            <p:cNvSpPr txBox="1">
              <a:spLocks noChangeArrowheads="1"/>
            </p:cNvSpPr>
            <p:nvPr/>
          </p:nvSpPr>
          <p:spPr bwMode="auto">
            <a:xfrm>
              <a:off x="1392" y="2226"/>
              <a:ext cx="2443" cy="779"/>
            </a:xfrm>
            <a:prstGeom prst="rect">
              <a:avLst/>
            </a:prstGeom>
            <a:noFill/>
            <a:ln w="9525">
              <a:noFill/>
              <a:miter lim="800000"/>
              <a:headEnd/>
              <a:tailEnd/>
            </a:ln>
          </p:spPr>
          <p:txBody>
            <a:bodyPr wrap="none">
              <a:spAutoFit/>
            </a:bodyPr>
            <a:lstStyle/>
            <a:p>
              <a:pPr eaLnBrk="0" hangingPunct="0">
                <a:lnSpc>
                  <a:spcPct val="80000"/>
                </a:lnSpc>
                <a:defRPr/>
              </a:pPr>
              <a:r>
                <a:rPr lang="en-GB" sz="2400" b="1" dirty="0">
                  <a:latin typeface="Calibri" pitchFamily="34" charset="0"/>
                  <a:cs typeface="Arial" charset="0"/>
                </a:rPr>
                <a:t>Eligible Men</a:t>
              </a:r>
            </a:p>
            <a:p>
              <a:pPr eaLnBrk="0" hangingPunct="0">
                <a:lnSpc>
                  <a:spcPct val="80000"/>
                </a:lnSpc>
                <a:defRPr/>
              </a:pPr>
              <a:r>
                <a:rPr lang="en-GB" sz="2400" b="1" dirty="0">
                  <a:latin typeface="Calibri" pitchFamily="34" charset="0"/>
                  <a:cs typeface="Arial" charset="0"/>
                </a:rPr>
                <a:t>Men Interviewed</a:t>
              </a:r>
              <a:r>
                <a:rPr lang="en-GB" sz="2400" b="1" dirty="0">
                  <a:latin typeface="Arial" charset="0"/>
                  <a:cs typeface="Arial" charset="0"/>
                </a:rPr>
                <a:t>	</a:t>
              </a:r>
              <a:r>
                <a:rPr lang="en-GB" sz="2400" b="1" dirty="0">
                  <a:solidFill>
                    <a:srgbClr val="000066"/>
                  </a:solidFill>
                  <a:latin typeface="Arial" charset="0"/>
                  <a:cs typeface="Arial" charset="0"/>
                </a:rPr>
                <a:t>	</a:t>
              </a:r>
            </a:p>
            <a:p>
              <a:pPr eaLnBrk="0" hangingPunct="0">
                <a:lnSpc>
                  <a:spcPct val="70000"/>
                </a:lnSpc>
                <a:defRPr/>
              </a:pPr>
              <a:endParaRPr lang="en-GB" sz="2400" b="1" dirty="0">
                <a:solidFill>
                  <a:schemeClr val="accent2"/>
                </a:solidFill>
                <a:latin typeface="Calibri" pitchFamily="34" charset="0"/>
                <a:cs typeface="Arial" charset="0"/>
              </a:endParaRPr>
            </a:p>
            <a:p>
              <a:pPr eaLnBrk="0" hangingPunct="0">
                <a:lnSpc>
                  <a:spcPct val="80000"/>
                </a:lnSpc>
                <a:defRPr/>
              </a:pPr>
              <a:r>
                <a:rPr lang="en-GB" sz="2400" b="1" dirty="0">
                  <a:solidFill>
                    <a:schemeClr val="accent2"/>
                  </a:solidFill>
                  <a:latin typeface="Calibri" pitchFamily="34" charset="0"/>
                  <a:cs typeface="Arial" charset="0"/>
                </a:rPr>
                <a:t>  	</a:t>
              </a:r>
              <a:r>
                <a:rPr lang="en-GB" sz="2400" b="1" dirty="0">
                  <a:solidFill>
                    <a:schemeClr val="bg2">
                      <a:lumMod val="75000"/>
                    </a:schemeClr>
                  </a:solidFill>
                  <a:latin typeface="Calibri" pitchFamily="34" charset="0"/>
                  <a:cs typeface="Arial" charset="0"/>
                </a:rPr>
                <a:t>Response </a:t>
              </a:r>
              <a:r>
                <a:rPr lang="en-US" sz="2400" b="1" dirty="0">
                  <a:solidFill>
                    <a:schemeClr val="bg2">
                      <a:lumMod val="75000"/>
                    </a:schemeClr>
                  </a:solidFill>
                  <a:latin typeface="Calibri" pitchFamily="34" charset="0"/>
                  <a:cs typeface="Arial" charset="0"/>
                </a:rPr>
                <a:t>r</a:t>
              </a:r>
              <a:r>
                <a:rPr lang="en-GB" sz="2400" b="1" dirty="0">
                  <a:solidFill>
                    <a:schemeClr val="bg2">
                      <a:lumMod val="75000"/>
                    </a:schemeClr>
                  </a:solidFill>
                  <a:latin typeface="Calibri" pitchFamily="34" charset="0"/>
                  <a:cs typeface="Arial" charset="0"/>
                </a:rPr>
                <a:t>ate (%)</a:t>
              </a:r>
            </a:p>
          </p:txBody>
        </p:sp>
        <p:sp>
          <p:nvSpPr>
            <p:cNvPr id="14" name="Text Box 10"/>
            <p:cNvSpPr txBox="1">
              <a:spLocks noChangeArrowheads="1"/>
            </p:cNvSpPr>
            <p:nvPr/>
          </p:nvSpPr>
          <p:spPr bwMode="auto">
            <a:xfrm>
              <a:off x="4368" y="2186"/>
              <a:ext cx="670" cy="756"/>
            </a:xfrm>
            <a:prstGeom prst="rect">
              <a:avLst/>
            </a:prstGeom>
            <a:noFill/>
            <a:ln w="9525">
              <a:noFill/>
              <a:miter lim="800000"/>
              <a:headEnd/>
              <a:tailEnd/>
            </a:ln>
          </p:spPr>
          <p:txBody>
            <a:bodyPr wrap="none">
              <a:spAutoFit/>
            </a:bodyPr>
            <a:lstStyle/>
            <a:p>
              <a:pPr eaLnBrk="0" hangingPunct="0">
                <a:defRPr/>
              </a:pPr>
              <a:r>
                <a:rPr lang="en-US" sz="2400" b="1" dirty="0">
                  <a:latin typeface="Arial" charset="0"/>
                  <a:cs typeface="Arial" charset="0"/>
                </a:rPr>
                <a:t>  </a:t>
              </a:r>
              <a:r>
                <a:rPr lang="en-US" sz="2400" b="1" dirty="0" smtClean="0">
                  <a:latin typeface="Calibri" pitchFamily="34" charset="0"/>
                  <a:cs typeface="Arial" charset="0"/>
                </a:rPr>
                <a:t>9,983</a:t>
              </a:r>
              <a:endParaRPr lang="en-US" sz="2400" b="1" dirty="0">
                <a:latin typeface="Calibri" pitchFamily="34" charset="0"/>
                <a:cs typeface="Arial" charset="0"/>
              </a:endParaRPr>
            </a:p>
            <a:p>
              <a:pPr eaLnBrk="0" hangingPunct="0">
                <a:defRPr/>
              </a:pPr>
              <a:r>
                <a:rPr lang="en-US" sz="2400" b="1" dirty="0">
                  <a:latin typeface="Calibri" pitchFamily="34" charset="0"/>
                  <a:cs typeface="Arial" charset="0"/>
                </a:rPr>
                <a:t>  </a:t>
              </a:r>
              <a:r>
                <a:rPr lang="en-US" sz="2400" b="1" dirty="0" smtClean="0">
                  <a:latin typeface="Calibri" pitchFamily="34" charset="0"/>
                  <a:cs typeface="Arial" charset="0"/>
                </a:rPr>
                <a:t>9,588</a:t>
              </a:r>
            </a:p>
            <a:p>
              <a:pPr eaLnBrk="0" hangingPunct="0">
                <a:defRPr/>
              </a:pPr>
              <a:r>
                <a:rPr lang="en-US" sz="2400" b="1" dirty="0" smtClean="0">
                  <a:latin typeface="Calibri" pitchFamily="34" charset="0"/>
                  <a:cs typeface="Arial" charset="0"/>
                </a:rPr>
                <a:t>     </a:t>
              </a:r>
              <a:r>
                <a:rPr lang="en-US" sz="2400" b="1" dirty="0" smtClean="0">
                  <a:solidFill>
                    <a:schemeClr val="bg2">
                      <a:lumMod val="75000"/>
                    </a:schemeClr>
                  </a:solidFill>
                  <a:latin typeface="Calibri" pitchFamily="34" charset="0"/>
                  <a:cs typeface="Arial" charset="0"/>
                </a:rPr>
                <a:t>96%</a:t>
              </a:r>
              <a:endParaRPr lang="en-US" sz="2400" b="1" dirty="0">
                <a:solidFill>
                  <a:schemeClr val="bg2">
                    <a:lumMod val="75000"/>
                  </a:schemeClr>
                </a:solidFill>
                <a:latin typeface="Calibri" pitchFamily="34" charset="0"/>
                <a:cs typeface="Arial" charset="0"/>
              </a:endParaRPr>
            </a:p>
          </p:txBody>
        </p:sp>
      </p:grpSp>
    </p:spTree>
    <p:extLst>
      <p:ext uri="{BB962C8B-B14F-4D97-AF65-F5344CB8AC3E}">
        <p14:creationId xmlns:p14="http://schemas.microsoft.com/office/powerpoint/2010/main" val="3850321394"/>
      </p:ext>
    </p:extLst>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3"/>
          <p:cNvSpPr>
            <a:spLocks noChangeArrowheads="1"/>
          </p:cNvSpPr>
          <p:nvPr/>
        </p:nvSpPr>
        <p:spPr bwMode="auto">
          <a:xfrm>
            <a:off x="457201" y="2057400"/>
            <a:ext cx="3886200" cy="2895600"/>
          </a:xfrm>
          <a:prstGeom prst="rect">
            <a:avLst/>
          </a:prstGeom>
          <a:noFill/>
          <a:ln w="9525">
            <a:noFill/>
            <a:miter lim="800000"/>
            <a:headEnd/>
            <a:tailEnd/>
          </a:ln>
        </p:spPr>
        <p:txBody>
          <a:bodyPr/>
          <a:lstStyle/>
          <a:p>
            <a:pPr marL="342900" indent="-342900" eaLnBrk="0" hangingPunct="0">
              <a:lnSpc>
                <a:spcPct val="70000"/>
              </a:lnSpc>
              <a:spcBef>
                <a:spcPct val="20000"/>
              </a:spcBef>
              <a:spcAft>
                <a:spcPct val="110000"/>
              </a:spcAft>
              <a:buFontTx/>
              <a:buChar char="•"/>
            </a:pPr>
            <a:r>
              <a:rPr lang="en-US" sz="2400" dirty="0" smtClean="0">
                <a:latin typeface="+mn-lt"/>
              </a:rPr>
              <a:t>Introduction and Methodology</a:t>
            </a:r>
          </a:p>
          <a:p>
            <a:pPr marL="342900" indent="-342900" eaLnBrk="0" hangingPunct="0">
              <a:lnSpc>
                <a:spcPct val="70000"/>
              </a:lnSpc>
              <a:spcBef>
                <a:spcPct val="20000"/>
              </a:spcBef>
              <a:spcAft>
                <a:spcPct val="110000"/>
              </a:spcAft>
              <a:buFontTx/>
              <a:buChar char="•"/>
            </a:pPr>
            <a:r>
              <a:rPr lang="en-US" sz="2400" b="1" dirty="0" smtClean="0">
                <a:latin typeface="+mn-lt"/>
              </a:rPr>
              <a:t>Characteristics of Households and Respondents</a:t>
            </a:r>
          </a:p>
        </p:txBody>
      </p:sp>
    </p:spTree>
  </p:cSld>
  <p:clrMapOvr>
    <a:masterClrMapping/>
  </p:clrMapOvr>
  <p:transition spd="slow"/>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body" sz="half" idx="1"/>
          </p:nvPr>
        </p:nvSpPr>
        <p:spPr>
          <a:xfrm>
            <a:off x="381000" y="1371600"/>
            <a:ext cx="8348662" cy="4038600"/>
          </a:xfrm>
        </p:spPr>
        <p:txBody>
          <a:bodyPr>
            <a:normAutofit/>
          </a:bodyPr>
          <a:lstStyle/>
          <a:p>
            <a:pPr algn="ctr">
              <a:spcBef>
                <a:spcPts val="600"/>
              </a:spcBef>
              <a:spcAft>
                <a:spcPts val="600"/>
              </a:spcAft>
              <a:buNone/>
            </a:pPr>
            <a:r>
              <a:rPr lang="en-US" dirty="0" smtClean="0">
                <a:latin typeface="Calibri" pitchFamily="34" charset="0"/>
              </a:rPr>
              <a:t>Ugandan households consist of </a:t>
            </a:r>
            <a:r>
              <a:rPr lang="en-US" dirty="0" smtClean="0">
                <a:solidFill>
                  <a:schemeClr val="bg2">
                    <a:lumMod val="75000"/>
                  </a:schemeClr>
                </a:solidFill>
                <a:latin typeface="Calibri" pitchFamily="34" charset="0"/>
              </a:rPr>
              <a:t>an </a:t>
            </a:r>
            <a:r>
              <a:rPr lang="en-US" b="1" dirty="0" smtClean="0">
                <a:solidFill>
                  <a:schemeClr val="bg2">
                    <a:lumMod val="75000"/>
                  </a:schemeClr>
                </a:solidFill>
                <a:latin typeface="Calibri" pitchFamily="34" charset="0"/>
              </a:rPr>
              <a:t>average of 4.7 members</a:t>
            </a:r>
            <a:r>
              <a:rPr lang="en-US" dirty="0" smtClean="0">
                <a:latin typeface="Calibri" pitchFamily="34" charset="0"/>
              </a:rPr>
              <a:t>.</a:t>
            </a:r>
          </a:p>
          <a:p>
            <a:pPr algn="ctr">
              <a:spcBef>
                <a:spcPts val="600"/>
              </a:spcBef>
              <a:spcAft>
                <a:spcPts val="600"/>
              </a:spcAft>
              <a:buNone/>
            </a:pPr>
            <a:endParaRPr lang="en-US" dirty="0" smtClean="0">
              <a:latin typeface="Calibri" pitchFamily="34" charset="0"/>
            </a:endParaRPr>
          </a:p>
          <a:p>
            <a:pPr algn="ctr">
              <a:spcBef>
                <a:spcPts val="600"/>
              </a:spcBef>
              <a:spcAft>
                <a:spcPts val="600"/>
              </a:spcAft>
              <a:buNone/>
            </a:pPr>
            <a:r>
              <a:rPr lang="en-US" b="1" dirty="0" smtClean="0">
                <a:solidFill>
                  <a:schemeClr val="bg2">
                    <a:lumMod val="75000"/>
                  </a:schemeClr>
                </a:solidFill>
                <a:latin typeface="Calibri" pitchFamily="34" charset="0"/>
              </a:rPr>
              <a:t>35%</a:t>
            </a:r>
            <a:r>
              <a:rPr lang="en-US" dirty="0" smtClean="0">
                <a:solidFill>
                  <a:schemeClr val="bg2"/>
                </a:solidFill>
                <a:latin typeface="Calibri" pitchFamily="34" charset="0"/>
              </a:rPr>
              <a:t> </a:t>
            </a:r>
            <a:r>
              <a:rPr lang="en-US" dirty="0" smtClean="0">
                <a:latin typeface="Calibri" pitchFamily="34" charset="0"/>
              </a:rPr>
              <a:t>of households are </a:t>
            </a:r>
            <a:r>
              <a:rPr lang="en-US" b="1" dirty="0" smtClean="0">
                <a:solidFill>
                  <a:schemeClr val="bg2">
                    <a:lumMod val="75000"/>
                  </a:schemeClr>
                </a:solidFill>
                <a:latin typeface="Calibri" pitchFamily="34" charset="0"/>
              </a:rPr>
              <a:t>headed by women</a:t>
            </a:r>
            <a:r>
              <a:rPr lang="en-US" dirty="0" smtClean="0">
                <a:latin typeface="Calibri" pitchFamily="34" charset="0"/>
              </a:rPr>
              <a:t>.</a:t>
            </a:r>
          </a:p>
          <a:p>
            <a:pPr algn="ctr">
              <a:spcBef>
                <a:spcPts val="600"/>
              </a:spcBef>
              <a:spcAft>
                <a:spcPts val="600"/>
              </a:spcAft>
              <a:buNone/>
            </a:pPr>
            <a:endParaRPr lang="en-US" dirty="0">
              <a:latin typeface="Calibri" pitchFamily="34" charset="0"/>
            </a:endParaRPr>
          </a:p>
          <a:p>
            <a:pPr algn="ctr">
              <a:spcBef>
                <a:spcPts val="600"/>
              </a:spcBef>
              <a:spcAft>
                <a:spcPts val="600"/>
              </a:spcAft>
              <a:buNone/>
            </a:pPr>
            <a:r>
              <a:rPr lang="en-US" b="1" dirty="0" smtClean="0">
                <a:solidFill>
                  <a:schemeClr val="bg2">
                    <a:lumMod val="75000"/>
                  </a:schemeClr>
                </a:solidFill>
                <a:latin typeface="Calibri" pitchFamily="34" charset="0"/>
              </a:rPr>
              <a:t>53%</a:t>
            </a:r>
            <a:r>
              <a:rPr lang="en-US" dirty="0" smtClean="0">
                <a:latin typeface="Calibri" pitchFamily="34" charset="0"/>
              </a:rPr>
              <a:t> of the population is </a:t>
            </a:r>
            <a:r>
              <a:rPr lang="en-US" b="1" dirty="0" smtClean="0">
                <a:solidFill>
                  <a:schemeClr val="bg2">
                    <a:lumMod val="75000"/>
                  </a:schemeClr>
                </a:solidFill>
                <a:latin typeface="Calibri" pitchFamily="34" charset="0"/>
              </a:rPr>
              <a:t>under the age of 15</a:t>
            </a:r>
            <a:r>
              <a:rPr lang="en-US" dirty="0" smtClean="0">
                <a:latin typeface="Calibri" pitchFamily="34" charset="0"/>
              </a:rPr>
              <a:t>.</a:t>
            </a:r>
          </a:p>
        </p:txBody>
      </p:sp>
      <p:sp>
        <p:nvSpPr>
          <p:cNvPr id="3" name="Title 1"/>
          <p:cNvSpPr>
            <a:spLocks noGrp="1"/>
          </p:cNvSpPr>
          <p:nvPr>
            <p:ph type="title"/>
          </p:nvPr>
        </p:nvSpPr>
        <p:spPr>
          <a:xfrm>
            <a:off x="457200" y="-8906"/>
            <a:ext cx="8229600" cy="847106"/>
          </a:xfrm>
        </p:spPr>
        <p:txBody>
          <a:bodyPr>
            <a:normAutofit/>
          </a:bodyPr>
          <a:lstStyle/>
          <a:p>
            <a:r>
              <a:rPr lang="en-US" sz="4000" dirty="0" smtClean="0"/>
              <a:t>Ugandan Households</a:t>
            </a:r>
            <a:endParaRPr lang="en-US" sz="4000" dirty="0"/>
          </a:p>
        </p:txBody>
      </p:sp>
    </p:spTree>
    <p:extLst>
      <p:ext uri="{BB962C8B-B14F-4D97-AF65-F5344CB8AC3E}">
        <p14:creationId xmlns:p14="http://schemas.microsoft.com/office/powerpoint/2010/main" val="935685371"/>
      </p:ext>
    </p:extLst>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969"/>
            <a:ext cx="8229600" cy="1143000"/>
          </a:xfrm>
        </p:spPr>
        <p:txBody>
          <a:bodyPr/>
          <a:lstStyle/>
          <a:p>
            <a:r>
              <a:rPr lang="en-US" dirty="0" smtClean="0"/>
              <a:t>Drinking Water</a:t>
            </a:r>
            <a:endParaRPr lang="en-US" dirty="0"/>
          </a:p>
        </p:txBody>
      </p:sp>
      <p:sp>
        <p:nvSpPr>
          <p:cNvPr id="5" name="TextBox 4"/>
          <p:cNvSpPr txBox="1"/>
          <p:nvPr/>
        </p:nvSpPr>
        <p:spPr>
          <a:xfrm>
            <a:off x="152400" y="1007423"/>
            <a:ext cx="8001000" cy="369332"/>
          </a:xfrm>
          <a:prstGeom prst="rect">
            <a:avLst/>
          </a:prstGeom>
          <a:noFill/>
        </p:spPr>
        <p:txBody>
          <a:bodyPr wrap="square" rtlCol="0">
            <a:spAutoFit/>
          </a:bodyPr>
          <a:lstStyle/>
          <a:p>
            <a:r>
              <a:rPr lang="en-US" i="1" dirty="0" smtClean="0">
                <a:latin typeface="+mn-lt"/>
              </a:rPr>
              <a:t>Percent of households</a:t>
            </a:r>
            <a:endParaRPr lang="en-US" i="1" dirty="0">
              <a:latin typeface="+mn-lt"/>
            </a:endParaRPr>
          </a:p>
        </p:txBody>
      </p:sp>
      <p:graphicFrame>
        <p:nvGraphicFramePr>
          <p:cNvPr id="6" name="Chart 5"/>
          <p:cNvGraphicFramePr/>
          <p:nvPr>
            <p:extLst>
              <p:ext uri="{D42A27DB-BD31-4B8C-83A1-F6EECF244321}">
                <p14:modId xmlns:p14="http://schemas.microsoft.com/office/powerpoint/2010/main" val="3344075035"/>
              </p:ext>
            </p:extLst>
          </p:nvPr>
        </p:nvGraphicFramePr>
        <p:xfrm>
          <a:off x="685800" y="1676400"/>
          <a:ext cx="7848600" cy="48006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20168824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969"/>
            <a:ext cx="8229600" cy="1143000"/>
          </a:xfrm>
        </p:spPr>
        <p:txBody>
          <a:bodyPr/>
          <a:lstStyle/>
          <a:p>
            <a:r>
              <a:rPr lang="en-US" dirty="0" smtClean="0"/>
              <a:t>Sanitation</a:t>
            </a:r>
            <a:endParaRPr lang="en-US" dirty="0"/>
          </a:p>
        </p:txBody>
      </p:sp>
      <p:sp>
        <p:nvSpPr>
          <p:cNvPr id="5" name="TextBox 4"/>
          <p:cNvSpPr txBox="1"/>
          <p:nvPr/>
        </p:nvSpPr>
        <p:spPr>
          <a:xfrm>
            <a:off x="152400" y="1007423"/>
            <a:ext cx="8001000" cy="369332"/>
          </a:xfrm>
          <a:prstGeom prst="rect">
            <a:avLst/>
          </a:prstGeom>
          <a:noFill/>
        </p:spPr>
        <p:txBody>
          <a:bodyPr wrap="square" rtlCol="0">
            <a:spAutoFit/>
          </a:bodyPr>
          <a:lstStyle/>
          <a:p>
            <a:r>
              <a:rPr lang="en-US" i="1" dirty="0" smtClean="0">
                <a:latin typeface="+mn-lt"/>
              </a:rPr>
              <a:t>Percent of households</a:t>
            </a:r>
            <a:endParaRPr lang="en-US" i="1" dirty="0">
              <a:latin typeface="+mn-lt"/>
            </a:endParaRPr>
          </a:p>
        </p:txBody>
      </p:sp>
      <p:graphicFrame>
        <p:nvGraphicFramePr>
          <p:cNvPr id="6" name="Chart 5"/>
          <p:cNvGraphicFramePr/>
          <p:nvPr>
            <p:extLst>
              <p:ext uri="{D42A27DB-BD31-4B8C-83A1-F6EECF244321}">
                <p14:modId xmlns:p14="http://schemas.microsoft.com/office/powerpoint/2010/main" val="468943054"/>
              </p:ext>
            </p:extLst>
          </p:nvPr>
        </p:nvGraphicFramePr>
        <p:xfrm>
          <a:off x="685800" y="1676400"/>
          <a:ext cx="7848600" cy="48006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52723030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body" sz="half" idx="1"/>
          </p:nvPr>
        </p:nvSpPr>
        <p:spPr>
          <a:xfrm>
            <a:off x="381000" y="1676400"/>
            <a:ext cx="8348662" cy="3733800"/>
          </a:xfrm>
        </p:spPr>
        <p:txBody>
          <a:bodyPr>
            <a:normAutofit/>
          </a:bodyPr>
          <a:lstStyle/>
          <a:p>
            <a:pPr algn="ctr">
              <a:spcBef>
                <a:spcPts val="600"/>
              </a:spcBef>
              <a:spcAft>
                <a:spcPts val="600"/>
              </a:spcAft>
              <a:buNone/>
            </a:pPr>
            <a:r>
              <a:rPr lang="en-US" b="1" dirty="0" smtClean="0">
                <a:solidFill>
                  <a:schemeClr val="bg2">
                    <a:lumMod val="75000"/>
                  </a:schemeClr>
                </a:solidFill>
                <a:latin typeface="Calibri" pitchFamily="34" charset="0"/>
              </a:rPr>
              <a:t>14%</a:t>
            </a:r>
            <a:r>
              <a:rPr lang="en-US" dirty="0" smtClean="0">
                <a:solidFill>
                  <a:schemeClr val="bg2">
                    <a:lumMod val="75000"/>
                  </a:schemeClr>
                </a:solidFill>
                <a:latin typeface="Calibri" pitchFamily="34" charset="0"/>
              </a:rPr>
              <a:t> </a:t>
            </a:r>
            <a:r>
              <a:rPr lang="en-US" dirty="0" smtClean="0">
                <a:latin typeface="Calibri" pitchFamily="34" charset="0"/>
              </a:rPr>
              <a:t>of all Ugandan households have </a:t>
            </a:r>
            <a:r>
              <a:rPr lang="en-US" b="1" dirty="0" smtClean="0">
                <a:solidFill>
                  <a:schemeClr val="bg2">
                    <a:lumMod val="75000"/>
                  </a:schemeClr>
                </a:solidFill>
                <a:latin typeface="Calibri" pitchFamily="34" charset="0"/>
              </a:rPr>
              <a:t>electricity</a:t>
            </a:r>
            <a:r>
              <a:rPr lang="en-US" dirty="0" smtClean="0">
                <a:latin typeface="Calibri" pitchFamily="34" charset="0"/>
              </a:rPr>
              <a:t>.</a:t>
            </a:r>
          </a:p>
          <a:p>
            <a:pPr algn="ctr">
              <a:spcBef>
                <a:spcPts val="600"/>
              </a:spcBef>
              <a:spcAft>
                <a:spcPts val="600"/>
              </a:spcAft>
              <a:buNone/>
            </a:pPr>
            <a:endParaRPr lang="en-US" dirty="0" smtClean="0">
              <a:latin typeface="Calibri" pitchFamily="34" charset="0"/>
            </a:endParaRPr>
          </a:p>
          <a:p>
            <a:pPr algn="ctr">
              <a:spcBef>
                <a:spcPts val="600"/>
              </a:spcBef>
              <a:spcAft>
                <a:spcPts val="600"/>
              </a:spcAft>
              <a:buNone/>
            </a:pPr>
            <a:r>
              <a:rPr lang="en-US" b="1" dirty="0" smtClean="0">
                <a:solidFill>
                  <a:schemeClr val="bg2">
                    <a:lumMod val="75000"/>
                  </a:schemeClr>
                </a:solidFill>
                <a:latin typeface="Calibri" pitchFamily="34" charset="0"/>
              </a:rPr>
              <a:t>57%</a:t>
            </a:r>
            <a:r>
              <a:rPr lang="en-US" dirty="0" smtClean="0">
                <a:latin typeface="Calibri" pitchFamily="34" charset="0"/>
              </a:rPr>
              <a:t> of  </a:t>
            </a:r>
            <a:r>
              <a:rPr lang="en-US" b="1" dirty="0" smtClean="0">
                <a:solidFill>
                  <a:schemeClr val="bg2">
                    <a:lumMod val="75000"/>
                  </a:schemeClr>
                </a:solidFill>
                <a:latin typeface="Calibri" pitchFamily="34" charset="0"/>
              </a:rPr>
              <a:t>urban</a:t>
            </a:r>
            <a:r>
              <a:rPr lang="en-US" dirty="0" smtClean="0">
                <a:latin typeface="Calibri" pitchFamily="34" charset="0"/>
              </a:rPr>
              <a:t> </a:t>
            </a:r>
            <a:r>
              <a:rPr lang="en-US" dirty="0">
                <a:latin typeface="Calibri" pitchFamily="34" charset="0"/>
              </a:rPr>
              <a:t>households have </a:t>
            </a:r>
            <a:r>
              <a:rPr lang="en-US" dirty="0" smtClean="0">
                <a:latin typeface="Calibri" pitchFamily="34" charset="0"/>
              </a:rPr>
              <a:t>electricity, compared to just </a:t>
            </a:r>
            <a:r>
              <a:rPr lang="en-US" b="1" dirty="0" smtClean="0">
                <a:solidFill>
                  <a:schemeClr val="bg2">
                    <a:lumMod val="75000"/>
                  </a:schemeClr>
                </a:solidFill>
                <a:latin typeface="Calibri" pitchFamily="34" charset="0"/>
              </a:rPr>
              <a:t>4%</a:t>
            </a:r>
            <a:r>
              <a:rPr lang="en-US" dirty="0" smtClean="0">
                <a:latin typeface="Calibri" pitchFamily="34" charset="0"/>
              </a:rPr>
              <a:t> of </a:t>
            </a:r>
            <a:r>
              <a:rPr lang="en-US" b="1" dirty="0" smtClean="0">
                <a:solidFill>
                  <a:schemeClr val="bg2">
                    <a:lumMod val="75000"/>
                  </a:schemeClr>
                </a:solidFill>
                <a:latin typeface="Calibri" pitchFamily="34" charset="0"/>
              </a:rPr>
              <a:t>rural</a:t>
            </a:r>
            <a:r>
              <a:rPr lang="en-US" dirty="0" smtClean="0">
                <a:latin typeface="Calibri" pitchFamily="34" charset="0"/>
              </a:rPr>
              <a:t> households.</a:t>
            </a:r>
          </a:p>
        </p:txBody>
      </p:sp>
      <p:sp>
        <p:nvSpPr>
          <p:cNvPr id="3" name="Title 1"/>
          <p:cNvSpPr>
            <a:spLocks noGrp="1"/>
          </p:cNvSpPr>
          <p:nvPr>
            <p:ph type="title"/>
          </p:nvPr>
        </p:nvSpPr>
        <p:spPr>
          <a:xfrm>
            <a:off x="457200" y="-8906"/>
            <a:ext cx="8229600" cy="847106"/>
          </a:xfrm>
        </p:spPr>
        <p:txBody>
          <a:bodyPr>
            <a:normAutofit/>
          </a:bodyPr>
          <a:lstStyle/>
          <a:p>
            <a:r>
              <a:rPr lang="en-US" sz="4000" dirty="0" smtClean="0"/>
              <a:t>Electricity</a:t>
            </a:r>
            <a:endParaRPr lang="en-US" sz="4000" dirty="0"/>
          </a:p>
        </p:txBody>
      </p:sp>
    </p:spTree>
    <p:extLst>
      <p:ext uri="{BB962C8B-B14F-4D97-AF65-F5344CB8AC3E}">
        <p14:creationId xmlns:p14="http://schemas.microsoft.com/office/powerpoint/2010/main" val="2587689332"/>
      </p:ext>
    </p:extLst>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57200" y="0"/>
            <a:ext cx="8229600" cy="990600"/>
          </a:xfrm>
        </p:spPr>
        <p:txBody>
          <a:bodyPr>
            <a:normAutofit/>
          </a:bodyPr>
          <a:lstStyle/>
          <a:p>
            <a:r>
              <a:rPr lang="en-US" sz="4000" dirty="0" smtClean="0"/>
              <a:t>Ownership of Goods</a:t>
            </a:r>
            <a:endParaRPr lang="en-US" sz="4000" dirty="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2931973371"/>
              </p:ext>
            </p:extLst>
          </p:nvPr>
        </p:nvGraphicFramePr>
        <p:xfrm>
          <a:off x="381000" y="1219200"/>
          <a:ext cx="8458200" cy="5486400"/>
        </p:xfrm>
        <a:graphic>
          <a:graphicData uri="http://schemas.openxmlformats.org/drawingml/2006/chart">
            <c:chart xmlns:c="http://schemas.openxmlformats.org/drawingml/2006/chart" xmlns:r="http://schemas.openxmlformats.org/officeDocument/2006/relationships" r:id="rId3"/>
          </a:graphicData>
        </a:graphic>
      </p:graphicFrame>
      <p:sp>
        <p:nvSpPr>
          <p:cNvPr id="10" name="TextBox 9"/>
          <p:cNvSpPr txBox="1"/>
          <p:nvPr/>
        </p:nvSpPr>
        <p:spPr>
          <a:xfrm>
            <a:off x="0" y="914400"/>
            <a:ext cx="5791200" cy="369332"/>
          </a:xfrm>
          <a:prstGeom prst="rect">
            <a:avLst/>
          </a:prstGeom>
          <a:noFill/>
        </p:spPr>
        <p:txBody>
          <a:bodyPr wrap="square" rtlCol="0">
            <a:spAutoFit/>
          </a:bodyPr>
          <a:lstStyle/>
          <a:p>
            <a:r>
              <a:rPr lang="en-US" i="1" dirty="0" smtClean="0">
                <a:latin typeface="+mn-lt"/>
              </a:rPr>
              <a:t>Percent of households</a:t>
            </a:r>
            <a:endParaRPr lang="en-US" i="1" dirty="0">
              <a:latin typeface="+mn-lt"/>
            </a:endParaRPr>
          </a:p>
        </p:txBody>
      </p:sp>
    </p:spTree>
    <p:extLst>
      <p:ext uri="{BB962C8B-B14F-4D97-AF65-F5344CB8AC3E}">
        <p14:creationId xmlns:p14="http://schemas.microsoft.com/office/powerpoint/2010/main" val="256843714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Text Box 19"/>
          <p:cNvSpPr txBox="1">
            <a:spLocks noChangeArrowheads="1"/>
          </p:cNvSpPr>
          <p:nvPr/>
        </p:nvSpPr>
        <p:spPr bwMode="auto">
          <a:xfrm>
            <a:off x="121226" y="990600"/>
            <a:ext cx="8825345" cy="5693866"/>
          </a:xfrm>
          <a:prstGeom prst="rect">
            <a:avLst/>
          </a:prstGeom>
          <a:noFill/>
          <a:ln w="9525">
            <a:noFill/>
            <a:miter lim="800000"/>
            <a:headEnd/>
            <a:tailEnd/>
          </a:ln>
        </p:spPr>
        <p:txBody>
          <a:bodyPr wrap="square">
            <a:spAutoFit/>
          </a:bodyPr>
          <a:lstStyle/>
          <a:p>
            <a:pPr algn="ctr"/>
            <a:r>
              <a:rPr lang="en-GB" sz="2600" dirty="0">
                <a:latin typeface="+mn-lt"/>
              </a:rPr>
              <a:t>The 2011 </a:t>
            </a:r>
            <a:r>
              <a:rPr lang="en-GB" sz="2600" dirty="0" smtClean="0">
                <a:latin typeface="+mn-lt"/>
              </a:rPr>
              <a:t>UAIS </a:t>
            </a:r>
            <a:r>
              <a:rPr lang="en-GB" sz="2600" dirty="0">
                <a:latin typeface="+mn-lt"/>
              </a:rPr>
              <a:t>was carried</a:t>
            </a:r>
            <a:r>
              <a:rPr lang="en-US" sz="2600" dirty="0">
                <a:latin typeface="+mn-lt"/>
              </a:rPr>
              <a:t> out by the Ministry of Health. </a:t>
            </a:r>
            <a:r>
              <a:rPr lang="en-GB" sz="2600" dirty="0" smtClean="0">
                <a:latin typeface="+mn-lt"/>
              </a:rPr>
              <a:t>The DHS division </a:t>
            </a:r>
            <a:r>
              <a:rPr lang="en-GB" sz="2600" dirty="0">
                <a:latin typeface="+mn-lt"/>
              </a:rPr>
              <a:t>at ICF International provided financial and technical assistance for the survey through a contract with </a:t>
            </a:r>
            <a:r>
              <a:rPr lang="en-GB" sz="2600" dirty="0" smtClean="0">
                <a:latin typeface="+mn-lt"/>
              </a:rPr>
              <a:t>USAID/Uganda.</a:t>
            </a:r>
          </a:p>
          <a:p>
            <a:pPr algn="ctr"/>
            <a:endParaRPr lang="en-GB" sz="2600" dirty="0" smtClean="0">
              <a:latin typeface="+mn-lt"/>
            </a:endParaRPr>
          </a:p>
          <a:p>
            <a:pPr algn="ctr"/>
            <a:r>
              <a:rPr lang="en-GB" sz="2600" dirty="0" smtClean="0">
                <a:latin typeface="+mn-lt"/>
              </a:rPr>
              <a:t> </a:t>
            </a:r>
            <a:r>
              <a:rPr lang="en-GB" sz="2600" dirty="0">
                <a:latin typeface="+mn-lt"/>
              </a:rPr>
              <a:t>Financial and technical assistance was also provided by </a:t>
            </a:r>
            <a:r>
              <a:rPr lang="en-GB" sz="2600" dirty="0" smtClean="0">
                <a:latin typeface="+mn-lt"/>
              </a:rPr>
              <a:t>CDC, </a:t>
            </a:r>
            <a:r>
              <a:rPr lang="en-GB" sz="2600" dirty="0">
                <a:latin typeface="+mn-lt"/>
              </a:rPr>
              <a:t>especially in the area of HIV and syphilis testing. </a:t>
            </a:r>
            <a:endParaRPr lang="en-GB" sz="2600" dirty="0" smtClean="0">
              <a:latin typeface="+mn-lt"/>
            </a:endParaRPr>
          </a:p>
          <a:p>
            <a:pPr algn="ctr"/>
            <a:endParaRPr lang="en-GB" sz="2600" dirty="0" smtClean="0">
              <a:latin typeface="+mn-lt"/>
            </a:endParaRPr>
          </a:p>
          <a:p>
            <a:pPr algn="ctr"/>
            <a:r>
              <a:rPr lang="en-GB" sz="2600" dirty="0" smtClean="0">
                <a:latin typeface="+mn-lt"/>
              </a:rPr>
              <a:t>UBOS also </a:t>
            </a:r>
            <a:r>
              <a:rPr lang="en-GB" sz="2600" dirty="0">
                <a:latin typeface="+mn-lt"/>
              </a:rPr>
              <a:t>partnered in the implementation of the survey. The </a:t>
            </a:r>
            <a:r>
              <a:rPr lang="en-GB" sz="2600" dirty="0" smtClean="0">
                <a:latin typeface="+mn-lt"/>
              </a:rPr>
              <a:t>UVRI conducted </a:t>
            </a:r>
            <a:r>
              <a:rPr lang="en-GB" sz="2600" dirty="0">
                <a:latin typeface="+mn-lt"/>
              </a:rPr>
              <a:t>central laboratory tests. </a:t>
            </a:r>
            <a:endParaRPr lang="en-GB" sz="2600" dirty="0" smtClean="0">
              <a:latin typeface="+mn-lt"/>
            </a:endParaRPr>
          </a:p>
          <a:p>
            <a:pPr algn="ctr"/>
            <a:endParaRPr lang="en-GB" sz="2600" dirty="0" smtClean="0">
              <a:latin typeface="+mn-lt"/>
            </a:endParaRPr>
          </a:p>
          <a:p>
            <a:pPr algn="ctr"/>
            <a:r>
              <a:rPr lang="en-GB" sz="2600" dirty="0" smtClean="0">
                <a:latin typeface="+mn-lt"/>
              </a:rPr>
              <a:t>We also acknowledge </a:t>
            </a:r>
            <a:r>
              <a:rPr lang="en-GB" sz="2600" dirty="0">
                <a:latin typeface="+mn-lt"/>
              </a:rPr>
              <a:t>the contribution of the central coordination office, field staff, district officials, communities, and survey </a:t>
            </a:r>
            <a:r>
              <a:rPr lang="en-GB" sz="2600" dirty="0" smtClean="0">
                <a:latin typeface="+mn-lt"/>
              </a:rPr>
              <a:t>respondents. </a:t>
            </a:r>
            <a:endParaRPr lang="en-GB" sz="2600" dirty="0">
              <a:latin typeface="+mn-lt"/>
            </a:endParaRPr>
          </a:p>
        </p:txBody>
      </p:sp>
      <p:sp>
        <p:nvSpPr>
          <p:cNvPr id="2" name="TextBox 1"/>
          <p:cNvSpPr txBox="1"/>
          <p:nvPr/>
        </p:nvSpPr>
        <p:spPr>
          <a:xfrm>
            <a:off x="-19050" y="152400"/>
            <a:ext cx="9144000" cy="707886"/>
          </a:xfrm>
          <a:prstGeom prst="rect">
            <a:avLst/>
          </a:prstGeom>
          <a:noFill/>
        </p:spPr>
        <p:txBody>
          <a:bodyPr wrap="square" rtlCol="0">
            <a:spAutoFit/>
          </a:bodyPr>
          <a:lstStyle/>
          <a:p>
            <a:pPr algn="ctr"/>
            <a:r>
              <a:rPr lang="en-US" sz="4000" dirty="0" smtClean="0">
                <a:latin typeface="+mn-lt"/>
              </a:rPr>
              <a:t>Acknowledgements</a:t>
            </a:r>
            <a:endParaRPr lang="en-US" sz="4000" dirty="0">
              <a:latin typeface="+mn-lt"/>
            </a:endParaRPr>
          </a:p>
        </p:txBody>
      </p:sp>
    </p:spTree>
    <p:extLst>
      <p:ext uri="{BB962C8B-B14F-4D97-AF65-F5344CB8AC3E}">
        <p14:creationId xmlns:p14="http://schemas.microsoft.com/office/powerpoint/2010/main" val="201263640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457200" y="152400"/>
            <a:ext cx="8229600" cy="1143000"/>
          </a:xfrm>
        </p:spPr>
        <p:txBody>
          <a:bodyPr/>
          <a:lstStyle/>
          <a:p>
            <a:pPr eaLnBrk="1" hangingPunct="1"/>
            <a:r>
              <a:rPr lang="en-US" smtClean="0"/>
              <a:t>Wealth Index</a:t>
            </a:r>
          </a:p>
        </p:txBody>
      </p:sp>
      <p:sp>
        <p:nvSpPr>
          <p:cNvPr id="8195" name="Rectangle 3"/>
          <p:cNvSpPr>
            <a:spLocks noGrp="1" noChangeArrowheads="1"/>
          </p:cNvSpPr>
          <p:nvPr>
            <p:ph idx="1"/>
          </p:nvPr>
        </p:nvSpPr>
        <p:spPr>
          <a:xfrm>
            <a:off x="457200" y="1447800"/>
            <a:ext cx="8229600" cy="4876800"/>
          </a:xfrm>
        </p:spPr>
        <p:txBody>
          <a:bodyPr/>
          <a:lstStyle/>
          <a:p>
            <a:pPr eaLnBrk="1" hangingPunct="1">
              <a:lnSpc>
                <a:spcPct val="90000"/>
              </a:lnSpc>
            </a:pPr>
            <a:r>
              <a:rPr lang="en-US" sz="2800" smtClean="0"/>
              <a:t>Wealth is determined by scoring households based on a set of characteristics, including ownership of various consumer goods.</a:t>
            </a:r>
          </a:p>
          <a:p>
            <a:pPr eaLnBrk="1" hangingPunct="1">
              <a:lnSpc>
                <a:spcPct val="90000"/>
              </a:lnSpc>
            </a:pPr>
            <a:r>
              <a:rPr lang="en-US" sz="2800" smtClean="0"/>
              <a:t>Households are then ranked, from lowest score to highest score. </a:t>
            </a:r>
          </a:p>
          <a:p>
            <a:pPr eaLnBrk="1" hangingPunct="1">
              <a:lnSpc>
                <a:spcPct val="90000"/>
              </a:lnSpc>
            </a:pPr>
            <a:r>
              <a:rPr lang="en-US" sz="2800" smtClean="0"/>
              <a:t>This list is then separated into 5 equal pieces (or quintiles) each representing 20% of the population. </a:t>
            </a:r>
          </a:p>
          <a:p>
            <a:pPr eaLnBrk="1" hangingPunct="1">
              <a:lnSpc>
                <a:spcPct val="90000"/>
              </a:lnSpc>
            </a:pPr>
            <a:r>
              <a:rPr lang="en-US" sz="2800" smtClean="0"/>
              <a:t>Households in the highest quintile may not be “rich” but they are of higher socioeconomic status than the other 80% of households in the country.</a:t>
            </a:r>
          </a:p>
        </p:txBody>
      </p:sp>
    </p:spTree>
    <p:extLst>
      <p:ext uri="{BB962C8B-B14F-4D97-AF65-F5344CB8AC3E}">
        <p14:creationId xmlns:p14="http://schemas.microsoft.com/office/powerpoint/2010/main" val="1765439625"/>
      </p:ext>
    </p:extLst>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3"/>
          <p:cNvSpPr>
            <a:spLocks noGrp="1" noChangeArrowheads="1"/>
          </p:cNvSpPr>
          <p:nvPr>
            <p:ph type="title"/>
          </p:nvPr>
        </p:nvSpPr>
        <p:spPr>
          <a:xfrm>
            <a:off x="76200" y="304800"/>
            <a:ext cx="8991600" cy="762000"/>
          </a:xfrm>
        </p:spPr>
        <p:txBody>
          <a:bodyPr/>
          <a:lstStyle/>
          <a:p>
            <a:pPr eaLnBrk="1" hangingPunct="1"/>
            <a:r>
              <a:rPr lang="en-US" smtClean="0"/>
              <a:t>Wealth Index</a:t>
            </a:r>
          </a:p>
        </p:txBody>
      </p:sp>
      <p:sp>
        <p:nvSpPr>
          <p:cNvPr id="9219" name="Text Box 5"/>
          <p:cNvSpPr txBox="1">
            <a:spLocks noChangeArrowheads="1"/>
          </p:cNvSpPr>
          <p:nvPr/>
        </p:nvSpPr>
        <p:spPr bwMode="auto">
          <a:xfrm>
            <a:off x="0" y="3657600"/>
            <a:ext cx="9144000" cy="1447800"/>
          </a:xfrm>
          <a:prstGeom prst="rect">
            <a:avLst/>
          </a:prstGeom>
          <a:noFill/>
          <a:ln w="9525" algn="ctr">
            <a:noFill/>
            <a:miter lim="800000"/>
            <a:headEnd/>
            <a:tailEnd/>
          </a:ln>
        </p:spPr>
        <p:txBody>
          <a:bodyPr anchor="ctr"/>
          <a:lstStyle/>
          <a:p>
            <a:pPr algn="ctr"/>
            <a:endParaRPr lang="fr-FR" sz="4400">
              <a:solidFill>
                <a:schemeClr val="tx2"/>
              </a:solidFill>
              <a:latin typeface="Gill Sans Std"/>
            </a:endParaRPr>
          </a:p>
        </p:txBody>
      </p:sp>
      <p:sp>
        <p:nvSpPr>
          <p:cNvPr id="26629" name="Text Box 6"/>
          <p:cNvSpPr txBox="1">
            <a:spLocks noChangeArrowheads="1"/>
          </p:cNvSpPr>
          <p:nvPr/>
        </p:nvSpPr>
        <p:spPr bwMode="auto">
          <a:xfrm>
            <a:off x="152400" y="1447800"/>
            <a:ext cx="8991600" cy="5016758"/>
          </a:xfrm>
          <a:prstGeom prst="rect">
            <a:avLst/>
          </a:prstGeom>
          <a:noFill/>
          <a:ln w="9525">
            <a:noFill/>
            <a:miter lim="800000"/>
            <a:headEnd/>
            <a:tailEnd/>
          </a:ln>
        </p:spPr>
        <p:txBody>
          <a:bodyPr wrap="square">
            <a:spAutoFit/>
          </a:bodyPr>
          <a:lstStyle/>
          <a:p>
            <a:pPr algn="ctr">
              <a:defRPr/>
            </a:pPr>
            <a:r>
              <a:rPr lang="en-US" sz="3200" dirty="0">
                <a:latin typeface="+mn-lt"/>
                <a:cs typeface="Arial" charset="0"/>
              </a:rPr>
              <a:t>Most </a:t>
            </a:r>
            <a:r>
              <a:rPr lang="en-US" sz="3200" b="1" dirty="0">
                <a:solidFill>
                  <a:schemeClr val="bg2">
                    <a:lumMod val="75000"/>
                  </a:schemeClr>
                </a:solidFill>
                <a:latin typeface="+mn-lt"/>
                <a:cs typeface="Arial" charset="0"/>
              </a:rPr>
              <a:t>rich</a:t>
            </a:r>
            <a:r>
              <a:rPr lang="en-US" sz="3200" dirty="0">
                <a:latin typeface="+mn-lt"/>
                <a:cs typeface="Arial" charset="0"/>
              </a:rPr>
              <a:t> households are in </a:t>
            </a:r>
            <a:r>
              <a:rPr lang="en-US" sz="3200" b="1" dirty="0">
                <a:solidFill>
                  <a:schemeClr val="bg2">
                    <a:lumMod val="75000"/>
                  </a:schemeClr>
                </a:solidFill>
                <a:latin typeface="+mn-lt"/>
                <a:cs typeface="Arial" charset="0"/>
              </a:rPr>
              <a:t>urban</a:t>
            </a:r>
            <a:r>
              <a:rPr lang="en-US" sz="3200" dirty="0">
                <a:latin typeface="+mn-lt"/>
                <a:cs typeface="Arial" charset="0"/>
              </a:rPr>
              <a:t> areas, while the </a:t>
            </a:r>
            <a:r>
              <a:rPr lang="en-US" sz="3200" b="1" dirty="0">
                <a:solidFill>
                  <a:schemeClr val="bg2">
                    <a:lumMod val="75000"/>
                  </a:schemeClr>
                </a:solidFill>
                <a:latin typeface="+mn-lt"/>
                <a:cs typeface="Arial" charset="0"/>
              </a:rPr>
              <a:t>poorest</a:t>
            </a:r>
            <a:r>
              <a:rPr lang="en-US" sz="3200" dirty="0">
                <a:solidFill>
                  <a:schemeClr val="tx2"/>
                </a:solidFill>
                <a:latin typeface="+mn-lt"/>
                <a:cs typeface="Arial" charset="0"/>
              </a:rPr>
              <a:t> </a:t>
            </a:r>
            <a:r>
              <a:rPr lang="en-US" sz="3200" dirty="0">
                <a:latin typeface="+mn-lt"/>
                <a:cs typeface="Arial" charset="0"/>
              </a:rPr>
              <a:t>households are more often in </a:t>
            </a:r>
            <a:r>
              <a:rPr lang="en-US" sz="3200" b="1" dirty="0">
                <a:solidFill>
                  <a:schemeClr val="bg2">
                    <a:lumMod val="75000"/>
                  </a:schemeClr>
                </a:solidFill>
                <a:latin typeface="+mn-lt"/>
                <a:cs typeface="Arial" charset="0"/>
              </a:rPr>
              <a:t>rural</a:t>
            </a:r>
            <a:r>
              <a:rPr lang="en-US" sz="3200" dirty="0">
                <a:latin typeface="+mn-lt"/>
                <a:cs typeface="Arial" charset="0"/>
              </a:rPr>
              <a:t> areas.</a:t>
            </a:r>
          </a:p>
          <a:p>
            <a:pPr algn="ctr">
              <a:defRPr/>
            </a:pPr>
            <a:endParaRPr lang="en-US" sz="3200" dirty="0">
              <a:latin typeface="+mn-lt"/>
              <a:cs typeface="Arial" charset="0"/>
            </a:endParaRPr>
          </a:p>
          <a:p>
            <a:pPr algn="ctr">
              <a:defRPr/>
            </a:pPr>
            <a:r>
              <a:rPr lang="en-US" sz="3200" dirty="0">
                <a:latin typeface="+mn-lt"/>
                <a:cs typeface="Arial" charset="0"/>
              </a:rPr>
              <a:t>The </a:t>
            </a:r>
            <a:r>
              <a:rPr lang="en-US" sz="3200" dirty="0" smtClean="0">
                <a:latin typeface="+mn-lt"/>
                <a:cs typeface="Arial" charset="0"/>
              </a:rPr>
              <a:t>regions with the highest proportions of </a:t>
            </a:r>
            <a:r>
              <a:rPr lang="en-US" sz="3200" dirty="0">
                <a:latin typeface="+mn-lt"/>
                <a:cs typeface="Arial" charset="0"/>
              </a:rPr>
              <a:t>the </a:t>
            </a:r>
            <a:r>
              <a:rPr lang="en-US" sz="3200" b="1" dirty="0">
                <a:solidFill>
                  <a:schemeClr val="bg2">
                    <a:lumMod val="75000"/>
                  </a:schemeClr>
                </a:solidFill>
                <a:latin typeface="+mn-lt"/>
                <a:cs typeface="Arial" charset="0"/>
              </a:rPr>
              <a:t>poorest</a:t>
            </a:r>
            <a:r>
              <a:rPr lang="en-US" sz="3200" dirty="0">
                <a:latin typeface="+mn-lt"/>
                <a:cs typeface="Arial" charset="0"/>
              </a:rPr>
              <a:t> </a:t>
            </a:r>
            <a:r>
              <a:rPr lang="en-US" sz="3200" dirty="0" smtClean="0">
                <a:latin typeface="+mn-lt"/>
                <a:cs typeface="Arial" charset="0"/>
              </a:rPr>
              <a:t>households </a:t>
            </a:r>
            <a:r>
              <a:rPr lang="en-US" sz="3200" dirty="0" smtClean="0">
                <a:latin typeface="+mn-lt"/>
              </a:rPr>
              <a:t>are</a:t>
            </a:r>
            <a:r>
              <a:rPr lang="en-US" sz="3200" dirty="0" smtClean="0">
                <a:latin typeface="+mn-lt"/>
                <a:cs typeface="Arial" charset="0"/>
              </a:rPr>
              <a:t> the </a:t>
            </a:r>
            <a:r>
              <a:rPr lang="en-US" sz="3200" b="1" dirty="0" smtClean="0">
                <a:solidFill>
                  <a:schemeClr val="bg2">
                    <a:lumMod val="75000"/>
                  </a:schemeClr>
                </a:solidFill>
                <a:latin typeface="+mn-lt"/>
                <a:cs typeface="Arial" charset="0"/>
              </a:rPr>
              <a:t>North East </a:t>
            </a:r>
            <a:r>
              <a:rPr lang="en-US" sz="3200" dirty="0" smtClean="0">
                <a:latin typeface="+mn-lt"/>
                <a:cs typeface="Arial" charset="0"/>
              </a:rPr>
              <a:t>region</a:t>
            </a:r>
            <a:r>
              <a:rPr lang="en-US" sz="3200" dirty="0" smtClean="0">
                <a:cs typeface="Arial" charset="0"/>
              </a:rPr>
              <a:t> </a:t>
            </a:r>
            <a:r>
              <a:rPr lang="en-US" sz="3200" dirty="0" smtClean="0">
                <a:latin typeface="+mn-lt"/>
                <a:cs typeface="Arial" charset="0"/>
              </a:rPr>
              <a:t>(</a:t>
            </a:r>
            <a:r>
              <a:rPr lang="en-US" sz="3200" b="1" dirty="0" smtClean="0">
                <a:solidFill>
                  <a:schemeClr val="bg2">
                    <a:lumMod val="75000"/>
                  </a:schemeClr>
                </a:solidFill>
                <a:latin typeface="+mn-lt"/>
                <a:cs typeface="Arial" charset="0"/>
              </a:rPr>
              <a:t>48</a:t>
            </a:r>
            <a:r>
              <a:rPr lang="en-US" sz="3200" dirty="0" smtClean="0">
                <a:solidFill>
                  <a:schemeClr val="bg2">
                    <a:lumMod val="75000"/>
                  </a:schemeClr>
                </a:solidFill>
                <a:latin typeface="+mn-lt"/>
                <a:cs typeface="Arial" charset="0"/>
              </a:rPr>
              <a:t>%</a:t>
            </a:r>
            <a:r>
              <a:rPr lang="en-US" sz="3200" dirty="0" smtClean="0">
                <a:latin typeface="+mn-lt"/>
                <a:cs typeface="Arial" charset="0"/>
              </a:rPr>
              <a:t> </a:t>
            </a:r>
            <a:r>
              <a:rPr lang="en-US" sz="3200" dirty="0">
                <a:latin typeface="+mn-lt"/>
                <a:cs typeface="Arial" charset="0"/>
              </a:rPr>
              <a:t>in the lowest </a:t>
            </a:r>
            <a:r>
              <a:rPr lang="en-US" sz="3200" dirty="0" smtClean="0">
                <a:latin typeface="+mn-lt"/>
                <a:cs typeface="Arial" charset="0"/>
              </a:rPr>
              <a:t>quintile) and </a:t>
            </a:r>
            <a:r>
              <a:rPr lang="en-US" sz="3200" b="1" dirty="0" smtClean="0">
                <a:solidFill>
                  <a:schemeClr val="bg2">
                    <a:lumMod val="75000"/>
                  </a:schemeClr>
                </a:solidFill>
                <a:latin typeface="+mn-lt"/>
              </a:rPr>
              <a:t>Mid</a:t>
            </a:r>
            <a:r>
              <a:rPr lang="en-US" sz="3200" dirty="0" smtClean="0">
                <a:latin typeface="+mn-lt"/>
              </a:rPr>
              <a:t> </a:t>
            </a:r>
            <a:r>
              <a:rPr lang="en-US" sz="3200" b="1" dirty="0" smtClean="0">
                <a:solidFill>
                  <a:schemeClr val="bg2">
                    <a:lumMod val="75000"/>
                  </a:schemeClr>
                </a:solidFill>
                <a:latin typeface="+mn-lt"/>
              </a:rPr>
              <a:t>North </a:t>
            </a:r>
            <a:r>
              <a:rPr lang="en-US" sz="3200" dirty="0" smtClean="0">
                <a:latin typeface="+mn-lt"/>
              </a:rPr>
              <a:t>region </a:t>
            </a:r>
            <a:r>
              <a:rPr lang="en-US" sz="3200" dirty="0">
                <a:latin typeface="+mn-lt"/>
              </a:rPr>
              <a:t>(</a:t>
            </a:r>
            <a:r>
              <a:rPr lang="en-US" sz="3200" b="1" dirty="0" smtClean="0">
                <a:solidFill>
                  <a:schemeClr val="bg2">
                    <a:lumMod val="75000"/>
                  </a:schemeClr>
                </a:solidFill>
                <a:latin typeface="+mn-lt"/>
              </a:rPr>
              <a:t>47</a:t>
            </a:r>
            <a:r>
              <a:rPr lang="en-US" sz="3200" dirty="0" smtClean="0">
                <a:solidFill>
                  <a:schemeClr val="bg2">
                    <a:lumMod val="75000"/>
                  </a:schemeClr>
                </a:solidFill>
                <a:latin typeface="+mn-lt"/>
              </a:rPr>
              <a:t>%</a:t>
            </a:r>
            <a:r>
              <a:rPr lang="en-US" sz="3200" dirty="0" smtClean="0">
                <a:latin typeface="+mn-lt"/>
              </a:rPr>
              <a:t> </a:t>
            </a:r>
            <a:r>
              <a:rPr lang="en-US" sz="3200" dirty="0">
                <a:latin typeface="+mn-lt"/>
              </a:rPr>
              <a:t>in the lowest quintile) </a:t>
            </a:r>
            <a:r>
              <a:rPr lang="en-US" sz="3200" dirty="0" smtClean="0">
                <a:latin typeface="+mn-lt"/>
              </a:rPr>
              <a:t>while </a:t>
            </a:r>
            <a:r>
              <a:rPr lang="en-US" sz="3200" dirty="0" smtClean="0">
                <a:latin typeface="+mn-lt"/>
                <a:cs typeface="Arial" charset="0"/>
              </a:rPr>
              <a:t>the regions with the largest </a:t>
            </a:r>
            <a:r>
              <a:rPr lang="en-US" sz="3200" dirty="0">
                <a:latin typeface="+mn-lt"/>
                <a:cs typeface="Arial" charset="0"/>
              </a:rPr>
              <a:t>proportion of </a:t>
            </a:r>
            <a:r>
              <a:rPr lang="en-US" sz="3200" b="1" dirty="0">
                <a:solidFill>
                  <a:schemeClr val="bg2">
                    <a:lumMod val="75000"/>
                  </a:schemeClr>
                </a:solidFill>
                <a:latin typeface="+mn-lt"/>
                <a:cs typeface="Arial" charset="0"/>
              </a:rPr>
              <a:t>wealthy</a:t>
            </a:r>
            <a:r>
              <a:rPr lang="en-US" sz="3200" dirty="0">
                <a:solidFill>
                  <a:schemeClr val="bg2"/>
                </a:solidFill>
                <a:latin typeface="+mn-lt"/>
                <a:cs typeface="Arial" charset="0"/>
              </a:rPr>
              <a:t> </a:t>
            </a:r>
            <a:r>
              <a:rPr lang="en-US" sz="3200" dirty="0">
                <a:latin typeface="+mn-lt"/>
                <a:cs typeface="Arial" charset="0"/>
              </a:rPr>
              <a:t>households </a:t>
            </a:r>
            <a:r>
              <a:rPr lang="en-US" sz="3200" dirty="0" smtClean="0">
                <a:latin typeface="+mn-lt"/>
                <a:cs typeface="Arial" charset="0"/>
              </a:rPr>
              <a:t> are </a:t>
            </a:r>
            <a:r>
              <a:rPr lang="en-US" sz="3200" b="1" dirty="0" smtClean="0">
                <a:solidFill>
                  <a:schemeClr val="bg2">
                    <a:lumMod val="75000"/>
                  </a:schemeClr>
                </a:solidFill>
                <a:latin typeface="+mn-lt"/>
                <a:cs typeface="Arial" charset="0"/>
              </a:rPr>
              <a:t>Kampala</a:t>
            </a:r>
            <a:r>
              <a:rPr lang="en-US" sz="3200" b="1" dirty="0" smtClean="0">
                <a:solidFill>
                  <a:schemeClr val="tx2"/>
                </a:solidFill>
                <a:latin typeface="+mn-lt"/>
                <a:cs typeface="Arial" charset="0"/>
              </a:rPr>
              <a:t> </a:t>
            </a:r>
            <a:r>
              <a:rPr lang="en-US" sz="3200" dirty="0" smtClean="0">
                <a:latin typeface="+mn-lt"/>
                <a:cs typeface="Arial" charset="0"/>
              </a:rPr>
              <a:t>(</a:t>
            </a:r>
            <a:r>
              <a:rPr lang="en-US" sz="3200" b="1" dirty="0" smtClean="0">
                <a:solidFill>
                  <a:schemeClr val="bg2">
                    <a:lumMod val="75000"/>
                  </a:schemeClr>
                </a:solidFill>
                <a:latin typeface="+mn-lt"/>
                <a:cs typeface="Arial" charset="0"/>
              </a:rPr>
              <a:t>95</a:t>
            </a:r>
            <a:r>
              <a:rPr lang="en-US" sz="3200" dirty="0" smtClean="0">
                <a:solidFill>
                  <a:schemeClr val="bg2">
                    <a:lumMod val="75000"/>
                  </a:schemeClr>
                </a:solidFill>
                <a:latin typeface="+mn-lt"/>
                <a:cs typeface="Arial" charset="0"/>
              </a:rPr>
              <a:t>%</a:t>
            </a:r>
            <a:r>
              <a:rPr lang="en-US" sz="3200" dirty="0" smtClean="0">
                <a:solidFill>
                  <a:schemeClr val="bg2"/>
                </a:solidFill>
                <a:latin typeface="+mn-lt"/>
                <a:cs typeface="Arial" charset="0"/>
              </a:rPr>
              <a:t> </a:t>
            </a:r>
            <a:r>
              <a:rPr lang="en-US" sz="3200" dirty="0">
                <a:latin typeface="+mn-lt"/>
                <a:cs typeface="Arial" charset="0"/>
              </a:rPr>
              <a:t>in the highest quintile</a:t>
            </a:r>
            <a:r>
              <a:rPr lang="en-US" sz="3200" dirty="0" smtClean="0">
                <a:latin typeface="+mn-lt"/>
                <a:cs typeface="Arial" charset="0"/>
              </a:rPr>
              <a:t>) followed by the </a:t>
            </a:r>
            <a:r>
              <a:rPr lang="en-US" sz="3200" b="1" dirty="0" smtClean="0">
                <a:solidFill>
                  <a:schemeClr val="bg2">
                    <a:lumMod val="75000"/>
                  </a:schemeClr>
                </a:solidFill>
                <a:latin typeface="+mn-lt"/>
                <a:cs typeface="Arial" charset="0"/>
              </a:rPr>
              <a:t>Central 1 region </a:t>
            </a:r>
            <a:r>
              <a:rPr lang="en-US" sz="3200" dirty="0" smtClean="0">
                <a:latin typeface="+mn-lt"/>
                <a:cs typeface="Arial" charset="0"/>
              </a:rPr>
              <a:t>(</a:t>
            </a:r>
            <a:r>
              <a:rPr lang="en-US" sz="3200" b="1" dirty="0" smtClean="0">
                <a:solidFill>
                  <a:schemeClr val="bg2">
                    <a:lumMod val="75000"/>
                  </a:schemeClr>
                </a:solidFill>
                <a:latin typeface="+mn-lt"/>
                <a:cs typeface="Arial" charset="0"/>
              </a:rPr>
              <a:t>38%</a:t>
            </a:r>
            <a:r>
              <a:rPr lang="en-US" sz="3200" dirty="0" smtClean="0">
                <a:latin typeface="+mn-lt"/>
                <a:cs typeface="Arial" charset="0"/>
              </a:rPr>
              <a:t> in the highest quintile).</a:t>
            </a:r>
            <a:endParaRPr lang="en-US" sz="3200" dirty="0">
              <a:latin typeface="+mn-lt"/>
              <a:cs typeface="Arial" charset="0"/>
            </a:endParaRPr>
          </a:p>
        </p:txBody>
      </p:sp>
    </p:spTree>
    <p:extLst>
      <p:ext uri="{BB962C8B-B14F-4D97-AF65-F5344CB8AC3E}">
        <p14:creationId xmlns:p14="http://schemas.microsoft.com/office/powerpoint/2010/main" val="1093432630"/>
      </p:ext>
    </p:extLst>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969"/>
            <a:ext cx="9144000" cy="1143000"/>
          </a:xfrm>
        </p:spPr>
        <p:txBody>
          <a:bodyPr>
            <a:normAutofit fontScale="90000"/>
          </a:bodyPr>
          <a:lstStyle/>
          <a:p>
            <a:r>
              <a:rPr lang="en-US" dirty="0" smtClean="0"/>
              <a:t>Trends in Education Level of Respondents Age 15-49</a:t>
            </a:r>
            <a:endParaRPr lang="en-US" dirty="0"/>
          </a:p>
        </p:txBody>
      </p:sp>
      <p:graphicFrame>
        <p:nvGraphicFramePr>
          <p:cNvPr id="6" name="Chart 5"/>
          <p:cNvGraphicFramePr/>
          <p:nvPr>
            <p:extLst>
              <p:ext uri="{D42A27DB-BD31-4B8C-83A1-F6EECF244321}">
                <p14:modId xmlns:p14="http://schemas.microsoft.com/office/powerpoint/2010/main" val="747136962"/>
              </p:ext>
            </p:extLst>
          </p:nvPr>
        </p:nvGraphicFramePr>
        <p:xfrm>
          <a:off x="685800" y="990600"/>
          <a:ext cx="7848600" cy="58674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28237372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2969"/>
            <a:ext cx="7696200" cy="911431"/>
          </a:xfrm>
        </p:spPr>
        <p:txBody>
          <a:bodyPr>
            <a:noAutofit/>
          </a:bodyPr>
          <a:lstStyle/>
          <a:p>
            <a:r>
              <a:rPr lang="en-US" dirty="0" smtClean="0"/>
              <a:t>Exposure to Mass Media</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470116627"/>
              </p:ext>
            </p:extLst>
          </p:nvPr>
        </p:nvGraphicFramePr>
        <p:xfrm>
          <a:off x="457200" y="1752600"/>
          <a:ext cx="8229600" cy="4800600"/>
        </p:xfrm>
        <a:graphic>
          <a:graphicData uri="http://schemas.openxmlformats.org/drawingml/2006/chart">
            <c:chart xmlns:c="http://schemas.openxmlformats.org/drawingml/2006/chart" xmlns:r="http://schemas.openxmlformats.org/officeDocument/2006/relationships" r:id="rId2"/>
          </a:graphicData>
        </a:graphic>
      </p:graphicFrame>
      <p:sp>
        <p:nvSpPr>
          <p:cNvPr id="6" name="TextBox 5"/>
          <p:cNvSpPr txBox="1"/>
          <p:nvPr/>
        </p:nvSpPr>
        <p:spPr>
          <a:xfrm>
            <a:off x="0" y="1088388"/>
            <a:ext cx="9144000" cy="369332"/>
          </a:xfrm>
          <a:prstGeom prst="rect">
            <a:avLst/>
          </a:prstGeom>
          <a:noFill/>
        </p:spPr>
        <p:txBody>
          <a:bodyPr wrap="square" rtlCol="0">
            <a:spAutoFit/>
          </a:bodyPr>
          <a:lstStyle/>
          <a:p>
            <a:r>
              <a:rPr lang="en-US" i="1" dirty="0" smtClean="0">
                <a:latin typeface="+mn-lt"/>
              </a:rPr>
              <a:t>Percent of women and men age 15-49 who are exposed to specific media on a weekly basis</a:t>
            </a:r>
            <a:endParaRPr lang="en-US" i="1" dirty="0">
              <a:latin typeface="+mn-lt"/>
            </a:endParaRPr>
          </a:p>
        </p:txBody>
      </p:sp>
    </p:spTree>
    <p:extLst>
      <p:ext uri="{BB962C8B-B14F-4D97-AF65-F5344CB8AC3E}">
        <p14:creationId xmlns:p14="http://schemas.microsoft.com/office/powerpoint/2010/main" val="148376425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57200" y="0"/>
            <a:ext cx="8229600" cy="990600"/>
          </a:xfrm>
        </p:spPr>
        <p:txBody>
          <a:bodyPr>
            <a:noAutofit/>
          </a:bodyPr>
          <a:lstStyle/>
          <a:p>
            <a:r>
              <a:rPr lang="en-US" sz="4000" dirty="0" smtClean="0"/>
              <a:t>Marital Status</a:t>
            </a:r>
            <a:endParaRPr lang="en-US" sz="4000" dirty="0"/>
          </a:p>
        </p:txBody>
      </p:sp>
      <p:sp>
        <p:nvSpPr>
          <p:cNvPr id="10" name="TextBox 9"/>
          <p:cNvSpPr txBox="1"/>
          <p:nvPr/>
        </p:nvSpPr>
        <p:spPr>
          <a:xfrm>
            <a:off x="152400" y="903627"/>
            <a:ext cx="4038600" cy="461665"/>
          </a:xfrm>
          <a:prstGeom prst="rect">
            <a:avLst/>
          </a:prstGeom>
          <a:noFill/>
        </p:spPr>
        <p:txBody>
          <a:bodyPr wrap="square" rtlCol="0">
            <a:spAutoFit/>
          </a:bodyPr>
          <a:lstStyle/>
          <a:p>
            <a:pPr algn="ctr"/>
            <a:r>
              <a:rPr lang="en-US" sz="2400" b="1" dirty="0" smtClean="0">
                <a:latin typeface="+mn-lt"/>
              </a:rPr>
              <a:t>Women</a:t>
            </a:r>
            <a:endParaRPr lang="en-US" sz="2400" b="1" dirty="0">
              <a:latin typeface="+mn-lt"/>
            </a:endParaRPr>
          </a:p>
        </p:txBody>
      </p:sp>
      <p:graphicFrame>
        <p:nvGraphicFramePr>
          <p:cNvPr id="3" name="Content Placeholder 2"/>
          <p:cNvGraphicFramePr>
            <a:graphicFrameLocks noGrp="1"/>
          </p:cNvGraphicFramePr>
          <p:nvPr>
            <p:ph sz="half" idx="1"/>
            <p:extLst>
              <p:ext uri="{D42A27DB-BD31-4B8C-83A1-F6EECF244321}">
                <p14:modId xmlns:p14="http://schemas.microsoft.com/office/powerpoint/2010/main" val="1527484413"/>
              </p:ext>
            </p:extLst>
          </p:nvPr>
        </p:nvGraphicFramePr>
        <p:xfrm>
          <a:off x="-1" y="1365293"/>
          <a:ext cx="4648201" cy="5492708"/>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6"/>
          <p:cNvSpPr txBox="1"/>
          <p:nvPr/>
        </p:nvSpPr>
        <p:spPr>
          <a:xfrm>
            <a:off x="4946073" y="895294"/>
            <a:ext cx="4038600" cy="461665"/>
          </a:xfrm>
          <a:prstGeom prst="rect">
            <a:avLst/>
          </a:prstGeom>
          <a:noFill/>
        </p:spPr>
        <p:txBody>
          <a:bodyPr wrap="square" rtlCol="0">
            <a:spAutoFit/>
          </a:bodyPr>
          <a:lstStyle/>
          <a:p>
            <a:pPr algn="ctr"/>
            <a:r>
              <a:rPr lang="en-US" sz="2400" b="1" dirty="0" smtClean="0">
                <a:latin typeface="+mn-lt"/>
              </a:rPr>
              <a:t>Men</a:t>
            </a:r>
            <a:endParaRPr lang="en-US" sz="2400" b="1" dirty="0">
              <a:latin typeface="+mn-lt"/>
            </a:endParaRPr>
          </a:p>
        </p:txBody>
      </p:sp>
      <p:graphicFrame>
        <p:nvGraphicFramePr>
          <p:cNvPr id="8" name="Content Placeholder 2"/>
          <p:cNvGraphicFramePr>
            <a:graphicFrameLocks noGrp="1"/>
          </p:cNvGraphicFramePr>
          <p:nvPr>
            <p:ph sz="half" idx="1"/>
            <p:extLst>
              <p:ext uri="{D42A27DB-BD31-4B8C-83A1-F6EECF244321}">
                <p14:modId xmlns:p14="http://schemas.microsoft.com/office/powerpoint/2010/main" val="2690057258"/>
              </p:ext>
            </p:extLst>
          </p:nvPr>
        </p:nvGraphicFramePr>
        <p:xfrm>
          <a:off x="4572000" y="1219201"/>
          <a:ext cx="4608616" cy="5658384"/>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15814935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body" sz="half" idx="1"/>
          </p:nvPr>
        </p:nvSpPr>
        <p:spPr>
          <a:xfrm>
            <a:off x="381000" y="1676400"/>
            <a:ext cx="8348662" cy="3733800"/>
          </a:xfrm>
        </p:spPr>
        <p:txBody>
          <a:bodyPr>
            <a:normAutofit/>
          </a:bodyPr>
          <a:lstStyle/>
          <a:p>
            <a:pPr algn="ctr">
              <a:spcBef>
                <a:spcPts val="600"/>
              </a:spcBef>
              <a:spcAft>
                <a:spcPts val="600"/>
              </a:spcAft>
              <a:buNone/>
            </a:pPr>
            <a:r>
              <a:rPr lang="en-US" b="1" dirty="0" smtClean="0">
                <a:solidFill>
                  <a:schemeClr val="bg2">
                    <a:lumMod val="75000"/>
                  </a:schemeClr>
                </a:solidFill>
                <a:latin typeface="Calibri" pitchFamily="34" charset="0"/>
              </a:rPr>
              <a:t>25%</a:t>
            </a:r>
            <a:r>
              <a:rPr lang="en-US" dirty="0" smtClean="0">
                <a:solidFill>
                  <a:schemeClr val="bg2">
                    <a:lumMod val="75000"/>
                  </a:schemeClr>
                </a:solidFill>
                <a:latin typeface="Calibri" pitchFamily="34" charset="0"/>
              </a:rPr>
              <a:t> </a:t>
            </a:r>
            <a:r>
              <a:rPr lang="en-US" dirty="0" smtClean="0">
                <a:latin typeface="Calibri" pitchFamily="34" charset="0"/>
              </a:rPr>
              <a:t>of currently married women say they have </a:t>
            </a:r>
            <a:r>
              <a:rPr lang="en-US" b="1" dirty="0" smtClean="0">
                <a:solidFill>
                  <a:schemeClr val="bg2">
                    <a:lumMod val="75000"/>
                  </a:schemeClr>
                </a:solidFill>
                <a:latin typeface="Calibri" pitchFamily="34" charset="0"/>
              </a:rPr>
              <a:t>at least one co-wife</a:t>
            </a:r>
            <a:r>
              <a:rPr lang="en-US" dirty="0" smtClean="0">
                <a:latin typeface="Calibri" pitchFamily="34" charset="0"/>
              </a:rPr>
              <a:t>.</a:t>
            </a:r>
          </a:p>
          <a:p>
            <a:pPr algn="ctr">
              <a:spcBef>
                <a:spcPts val="600"/>
              </a:spcBef>
              <a:spcAft>
                <a:spcPts val="600"/>
              </a:spcAft>
              <a:buNone/>
            </a:pPr>
            <a:endParaRPr lang="en-US" dirty="0" smtClean="0">
              <a:latin typeface="Calibri" pitchFamily="34" charset="0"/>
            </a:endParaRPr>
          </a:p>
          <a:p>
            <a:pPr algn="ctr">
              <a:spcBef>
                <a:spcPts val="600"/>
              </a:spcBef>
              <a:spcAft>
                <a:spcPts val="600"/>
              </a:spcAft>
              <a:buNone/>
            </a:pPr>
            <a:r>
              <a:rPr lang="en-US" b="1" dirty="0" smtClean="0">
                <a:solidFill>
                  <a:schemeClr val="bg2">
                    <a:lumMod val="75000"/>
                  </a:schemeClr>
                </a:solidFill>
                <a:latin typeface="Calibri" pitchFamily="34" charset="0"/>
              </a:rPr>
              <a:t>16%</a:t>
            </a:r>
            <a:r>
              <a:rPr lang="en-US" dirty="0" smtClean="0">
                <a:latin typeface="Calibri" pitchFamily="34" charset="0"/>
              </a:rPr>
              <a:t> of currently married men say that they have </a:t>
            </a:r>
            <a:r>
              <a:rPr lang="en-US" b="1" dirty="0" smtClean="0">
                <a:solidFill>
                  <a:schemeClr val="bg2">
                    <a:lumMod val="75000"/>
                  </a:schemeClr>
                </a:solidFill>
                <a:latin typeface="Calibri" pitchFamily="34" charset="0"/>
              </a:rPr>
              <a:t>more than one wife</a:t>
            </a:r>
            <a:r>
              <a:rPr lang="en-US" dirty="0" smtClean="0">
                <a:latin typeface="Calibri" pitchFamily="34" charset="0"/>
              </a:rPr>
              <a:t>.</a:t>
            </a:r>
          </a:p>
        </p:txBody>
      </p:sp>
      <p:sp>
        <p:nvSpPr>
          <p:cNvPr id="3" name="Title 1"/>
          <p:cNvSpPr>
            <a:spLocks noGrp="1"/>
          </p:cNvSpPr>
          <p:nvPr>
            <p:ph type="title"/>
          </p:nvPr>
        </p:nvSpPr>
        <p:spPr>
          <a:xfrm>
            <a:off x="457200" y="-8906"/>
            <a:ext cx="8229600" cy="847106"/>
          </a:xfrm>
        </p:spPr>
        <p:txBody>
          <a:bodyPr>
            <a:normAutofit/>
          </a:bodyPr>
          <a:lstStyle/>
          <a:p>
            <a:r>
              <a:rPr lang="en-US" sz="4000" dirty="0" err="1" smtClean="0"/>
              <a:t>Polygny</a:t>
            </a:r>
            <a:endParaRPr lang="en-US" sz="4000" dirty="0"/>
          </a:p>
        </p:txBody>
      </p:sp>
    </p:spTree>
    <p:extLst>
      <p:ext uri="{BB962C8B-B14F-4D97-AF65-F5344CB8AC3E}">
        <p14:creationId xmlns:p14="http://schemas.microsoft.com/office/powerpoint/2010/main" val="26881564"/>
      </p:ext>
    </p:extLst>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0" y="2969"/>
            <a:ext cx="9144000" cy="1143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000" kern="1200">
                <a:solidFill>
                  <a:schemeClr val="tx1"/>
                </a:solidFill>
                <a:latin typeface="+mj-lt"/>
                <a:ea typeface="+mj-ea"/>
                <a:cs typeface="+mj-cs"/>
              </a:defRPr>
            </a:lvl1pPr>
          </a:lstStyle>
          <a:p>
            <a:r>
              <a:rPr lang="en-US" dirty="0" smtClean="0"/>
              <a:t>Age at First Marriage and Age at First Sexual Intercourse </a:t>
            </a:r>
            <a:endParaRPr lang="en-US" dirty="0"/>
          </a:p>
        </p:txBody>
      </p:sp>
      <p:graphicFrame>
        <p:nvGraphicFramePr>
          <p:cNvPr id="5" name="Content Placeholder 3"/>
          <p:cNvGraphicFramePr>
            <a:graphicFrameLocks/>
          </p:cNvGraphicFramePr>
          <p:nvPr>
            <p:extLst>
              <p:ext uri="{D42A27DB-BD31-4B8C-83A1-F6EECF244321}">
                <p14:modId xmlns:p14="http://schemas.microsoft.com/office/powerpoint/2010/main" val="3344288082"/>
              </p:ext>
            </p:extLst>
          </p:nvPr>
        </p:nvGraphicFramePr>
        <p:xfrm>
          <a:off x="457200" y="2438400"/>
          <a:ext cx="8229600" cy="4351892"/>
        </p:xfrm>
        <a:graphic>
          <a:graphicData uri="http://schemas.openxmlformats.org/drawingml/2006/chart">
            <c:chart xmlns:c="http://schemas.openxmlformats.org/drawingml/2006/chart" xmlns:r="http://schemas.openxmlformats.org/officeDocument/2006/relationships" r:id="rId2"/>
          </a:graphicData>
        </a:graphic>
      </p:graphicFrame>
      <p:sp>
        <p:nvSpPr>
          <p:cNvPr id="6" name="TextBox 5"/>
          <p:cNvSpPr txBox="1"/>
          <p:nvPr/>
        </p:nvSpPr>
        <p:spPr>
          <a:xfrm>
            <a:off x="-15834" y="1322811"/>
            <a:ext cx="9144000" cy="369332"/>
          </a:xfrm>
          <a:prstGeom prst="rect">
            <a:avLst/>
          </a:prstGeom>
          <a:noFill/>
        </p:spPr>
        <p:txBody>
          <a:bodyPr wrap="square" rtlCol="0">
            <a:spAutoFit/>
          </a:bodyPr>
          <a:lstStyle/>
          <a:p>
            <a:r>
              <a:rPr lang="en-US" i="1" dirty="0" smtClean="0">
                <a:latin typeface="+mn-lt"/>
              </a:rPr>
              <a:t>Median age at first marriage and first sexual intercourse for women and men age 25-49</a:t>
            </a:r>
            <a:endParaRPr lang="en-US" i="1" dirty="0">
              <a:latin typeface="+mn-lt"/>
            </a:endParaRPr>
          </a:p>
        </p:txBody>
      </p:sp>
    </p:spTree>
    <p:extLst>
      <p:ext uri="{BB962C8B-B14F-4D97-AF65-F5344CB8AC3E}">
        <p14:creationId xmlns:p14="http://schemas.microsoft.com/office/powerpoint/2010/main" val="294906085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3"/>
          <p:cNvSpPr>
            <a:spLocks noGrp="1" noChangeArrowheads="1"/>
          </p:cNvSpPr>
          <p:nvPr>
            <p:ph type="title"/>
          </p:nvPr>
        </p:nvSpPr>
        <p:spPr>
          <a:xfrm>
            <a:off x="0" y="-27709"/>
            <a:ext cx="9144000" cy="762000"/>
          </a:xfrm>
        </p:spPr>
        <p:txBody>
          <a:bodyPr/>
          <a:lstStyle/>
          <a:p>
            <a:pPr eaLnBrk="1" hangingPunct="1"/>
            <a:r>
              <a:rPr lang="en-US" dirty="0" smtClean="0"/>
              <a:t>Key Findings</a:t>
            </a:r>
          </a:p>
        </p:txBody>
      </p:sp>
      <p:sp>
        <p:nvSpPr>
          <p:cNvPr id="9219" name="Text Box 5"/>
          <p:cNvSpPr txBox="1">
            <a:spLocks noChangeArrowheads="1"/>
          </p:cNvSpPr>
          <p:nvPr/>
        </p:nvSpPr>
        <p:spPr bwMode="auto">
          <a:xfrm>
            <a:off x="0" y="3657600"/>
            <a:ext cx="9144000" cy="1447800"/>
          </a:xfrm>
          <a:prstGeom prst="rect">
            <a:avLst/>
          </a:prstGeom>
          <a:noFill/>
          <a:ln w="9525" algn="ctr">
            <a:noFill/>
            <a:miter lim="800000"/>
            <a:headEnd/>
            <a:tailEnd/>
          </a:ln>
        </p:spPr>
        <p:txBody>
          <a:bodyPr anchor="ctr"/>
          <a:lstStyle/>
          <a:p>
            <a:pPr algn="ctr"/>
            <a:endParaRPr lang="fr-FR" sz="4400">
              <a:solidFill>
                <a:schemeClr val="tx2"/>
              </a:solidFill>
              <a:latin typeface="Gill Sans Std"/>
            </a:endParaRPr>
          </a:p>
        </p:txBody>
      </p:sp>
      <p:sp>
        <p:nvSpPr>
          <p:cNvPr id="2" name="TextBox 1"/>
          <p:cNvSpPr txBox="1"/>
          <p:nvPr/>
        </p:nvSpPr>
        <p:spPr>
          <a:xfrm>
            <a:off x="152400" y="762000"/>
            <a:ext cx="8763000" cy="5632311"/>
          </a:xfrm>
          <a:prstGeom prst="rect">
            <a:avLst/>
          </a:prstGeom>
          <a:noFill/>
        </p:spPr>
        <p:txBody>
          <a:bodyPr wrap="square" rtlCol="0">
            <a:spAutoFit/>
          </a:bodyPr>
          <a:lstStyle/>
          <a:p>
            <a:pPr marL="285750" indent="-285750">
              <a:buFont typeface="Arial" pitchFamily="34" charset="0"/>
              <a:buChar char="•"/>
            </a:pPr>
            <a:r>
              <a:rPr lang="en-US" sz="2400" b="1" dirty="0" smtClean="0">
                <a:solidFill>
                  <a:schemeClr val="bg2">
                    <a:lumMod val="75000"/>
                  </a:schemeClr>
                </a:solidFill>
                <a:latin typeface="+mn-lt"/>
              </a:rPr>
              <a:t>99% of households </a:t>
            </a:r>
            <a:r>
              <a:rPr lang="en-US" sz="2400" b="1" dirty="0" err="1" smtClean="0">
                <a:solidFill>
                  <a:schemeClr val="bg2">
                    <a:lumMod val="75000"/>
                  </a:schemeClr>
                </a:solidFill>
                <a:latin typeface="+mn-lt"/>
              </a:rPr>
              <a:t>etc</a:t>
            </a:r>
            <a:endParaRPr lang="en-US" sz="2400" b="1" dirty="0" smtClean="0">
              <a:solidFill>
                <a:schemeClr val="bg2">
                  <a:lumMod val="75000"/>
                </a:schemeClr>
              </a:solidFill>
              <a:latin typeface="+mn-lt"/>
            </a:endParaRPr>
          </a:p>
          <a:p>
            <a:pPr marL="285750" indent="-285750">
              <a:buFont typeface="Arial" pitchFamily="34" charset="0"/>
              <a:buChar char="•"/>
            </a:pPr>
            <a:endParaRPr lang="en-US" sz="2400" b="1" dirty="0">
              <a:solidFill>
                <a:schemeClr val="bg2">
                  <a:lumMod val="75000"/>
                </a:schemeClr>
              </a:solidFill>
              <a:latin typeface="+mn-lt"/>
            </a:endParaRPr>
          </a:p>
          <a:p>
            <a:pPr marL="285750" indent="-285750">
              <a:buFont typeface="Arial" pitchFamily="34" charset="0"/>
              <a:buChar char="•"/>
            </a:pPr>
            <a:r>
              <a:rPr lang="en-US" sz="2400" b="1" dirty="0" smtClean="0">
                <a:solidFill>
                  <a:schemeClr val="bg2">
                    <a:lumMod val="75000"/>
                  </a:schemeClr>
                </a:solidFill>
                <a:latin typeface="+mn-lt"/>
              </a:rPr>
              <a:t>72%</a:t>
            </a:r>
            <a:r>
              <a:rPr lang="en-US" sz="2400" dirty="0" smtClean="0">
                <a:latin typeface="+mn-lt"/>
              </a:rPr>
              <a:t> of households have an </a:t>
            </a:r>
            <a:r>
              <a:rPr lang="en-US" sz="2400" b="1" dirty="0" smtClean="0">
                <a:solidFill>
                  <a:schemeClr val="bg2">
                    <a:lumMod val="75000"/>
                  </a:schemeClr>
                </a:solidFill>
                <a:latin typeface="+mn-lt"/>
              </a:rPr>
              <a:t>improved source of drinking water</a:t>
            </a:r>
            <a:r>
              <a:rPr lang="en-US" sz="2400" dirty="0" smtClean="0">
                <a:latin typeface="+mn-lt"/>
              </a:rPr>
              <a:t>.</a:t>
            </a:r>
          </a:p>
          <a:p>
            <a:pPr marL="285750" indent="-285750">
              <a:buFont typeface="Arial" pitchFamily="34" charset="0"/>
              <a:buChar char="•"/>
            </a:pPr>
            <a:r>
              <a:rPr lang="en-US" sz="2400" b="1" dirty="0" smtClean="0">
                <a:solidFill>
                  <a:schemeClr val="bg2">
                    <a:lumMod val="75000"/>
                  </a:schemeClr>
                </a:solidFill>
                <a:latin typeface="+mn-lt"/>
              </a:rPr>
              <a:t>16%</a:t>
            </a:r>
            <a:r>
              <a:rPr lang="en-US" sz="2400" dirty="0" smtClean="0">
                <a:latin typeface="+mn-lt"/>
              </a:rPr>
              <a:t> of households have an </a:t>
            </a:r>
            <a:r>
              <a:rPr lang="en-US" sz="2400" b="1" dirty="0" smtClean="0">
                <a:solidFill>
                  <a:schemeClr val="bg2">
                    <a:lumMod val="75000"/>
                  </a:schemeClr>
                </a:solidFill>
                <a:latin typeface="+mn-lt"/>
              </a:rPr>
              <a:t>improved, not shared toilet facility</a:t>
            </a:r>
            <a:r>
              <a:rPr lang="en-US" sz="2400" dirty="0" smtClean="0">
                <a:latin typeface="+mn-lt"/>
              </a:rPr>
              <a:t>.</a:t>
            </a:r>
          </a:p>
          <a:p>
            <a:pPr marL="285750" indent="-285750">
              <a:buFont typeface="Arial" pitchFamily="34" charset="0"/>
              <a:buChar char="•"/>
            </a:pPr>
            <a:r>
              <a:rPr lang="en-US" sz="2400" b="1" dirty="0" smtClean="0">
                <a:solidFill>
                  <a:schemeClr val="bg2">
                    <a:lumMod val="75000"/>
                  </a:schemeClr>
                </a:solidFill>
                <a:latin typeface="+mn-lt"/>
              </a:rPr>
              <a:t>14%</a:t>
            </a:r>
            <a:r>
              <a:rPr lang="en-US" sz="2400" dirty="0" smtClean="0">
                <a:latin typeface="+mn-lt"/>
              </a:rPr>
              <a:t> of households have </a:t>
            </a:r>
            <a:r>
              <a:rPr lang="en-US" sz="2400" b="1" dirty="0" smtClean="0">
                <a:solidFill>
                  <a:schemeClr val="bg2">
                    <a:lumMod val="75000"/>
                  </a:schemeClr>
                </a:solidFill>
                <a:latin typeface="+mn-lt"/>
              </a:rPr>
              <a:t>electricity</a:t>
            </a:r>
            <a:r>
              <a:rPr lang="en-US" sz="2400" dirty="0" smtClean="0">
                <a:latin typeface="+mn-lt"/>
              </a:rPr>
              <a:t>.</a:t>
            </a:r>
          </a:p>
          <a:p>
            <a:endParaRPr lang="en-US" sz="2400" dirty="0">
              <a:latin typeface="+mn-lt"/>
            </a:endParaRPr>
          </a:p>
          <a:p>
            <a:pPr marL="285750" indent="-285750">
              <a:buFont typeface="Arial" pitchFamily="34" charset="0"/>
              <a:buChar char="•"/>
            </a:pPr>
            <a:r>
              <a:rPr lang="en-US" sz="2400" b="1" dirty="0" smtClean="0">
                <a:solidFill>
                  <a:schemeClr val="bg2">
                    <a:lumMod val="75000"/>
                  </a:schemeClr>
                </a:solidFill>
                <a:latin typeface="+mn-lt"/>
              </a:rPr>
              <a:t>14%</a:t>
            </a:r>
            <a:r>
              <a:rPr lang="en-US" sz="2400" dirty="0" smtClean="0">
                <a:latin typeface="+mn-lt"/>
              </a:rPr>
              <a:t> of women and </a:t>
            </a:r>
            <a:r>
              <a:rPr lang="en-US" sz="2400" b="1" dirty="0" smtClean="0">
                <a:solidFill>
                  <a:schemeClr val="bg2">
                    <a:lumMod val="75000"/>
                  </a:schemeClr>
                </a:solidFill>
                <a:latin typeface="+mn-lt"/>
              </a:rPr>
              <a:t>6%</a:t>
            </a:r>
            <a:r>
              <a:rPr lang="en-US" sz="2400" dirty="0" smtClean="0">
                <a:latin typeface="+mn-lt"/>
              </a:rPr>
              <a:t> of men have </a:t>
            </a:r>
            <a:r>
              <a:rPr lang="en-US" sz="2400" b="1" dirty="0" smtClean="0">
                <a:solidFill>
                  <a:schemeClr val="bg2">
                    <a:lumMod val="75000"/>
                  </a:schemeClr>
                </a:solidFill>
                <a:latin typeface="+mn-lt"/>
              </a:rPr>
              <a:t>no formal education</a:t>
            </a:r>
            <a:r>
              <a:rPr lang="en-US" sz="2400" dirty="0" smtClean="0">
                <a:latin typeface="+mn-lt"/>
              </a:rPr>
              <a:t>.</a:t>
            </a:r>
          </a:p>
          <a:p>
            <a:pPr marL="285750" indent="-285750">
              <a:buFont typeface="Arial" pitchFamily="34" charset="0"/>
              <a:buChar char="•"/>
            </a:pPr>
            <a:r>
              <a:rPr lang="en-US" sz="2400" b="1" dirty="0" smtClean="0">
                <a:solidFill>
                  <a:schemeClr val="bg2">
                    <a:lumMod val="75000"/>
                  </a:schemeClr>
                </a:solidFill>
                <a:latin typeface="+mn-lt"/>
              </a:rPr>
              <a:t>72%</a:t>
            </a:r>
            <a:r>
              <a:rPr lang="en-US" sz="2400" dirty="0" smtClean="0">
                <a:latin typeface="+mn-lt"/>
              </a:rPr>
              <a:t> of women and </a:t>
            </a:r>
            <a:r>
              <a:rPr lang="en-US" sz="2400" b="1" dirty="0" smtClean="0">
                <a:solidFill>
                  <a:schemeClr val="bg2">
                    <a:lumMod val="75000"/>
                  </a:schemeClr>
                </a:solidFill>
                <a:latin typeface="+mn-lt"/>
              </a:rPr>
              <a:t>87%</a:t>
            </a:r>
            <a:r>
              <a:rPr lang="en-US" sz="2400" dirty="0" smtClean="0">
                <a:latin typeface="+mn-lt"/>
              </a:rPr>
              <a:t> of men </a:t>
            </a:r>
            <a:r>
              <a:rPr lang="en-US" sz="2400" b="1" dirty="0" smtClean="0">
                <a:solidFill>
                  <a:schemeClr val="bg2">
                    <a:lumMod val="75000"/>
                  </a:schemeClr>
                </a:solidFill>
                <a:latin typeface="+mn-lt"/>
              </a:rPr>
              <a:t>listen to the radio </a:t>
            </a:r>
            <a:r>
              <a:rPr lang="en-US" sz="2400" dirty="0" smtClean="0">
                <a:latin typeface="+mn-lt"/>
              </a:rPr>
              <a:t>at least once a week. However, </a:t>
            </a:r>
            <a:r>
              <a:rPr lang="en-US" sz="2400" b="1" dirty="0" smtClean="0">
                <a:solidFill>
                  <a:schemeClr val="bg2">
                    <a:lumMod val="75000"/>
                  </a:schemeClr>
                </a:solidFill>
                <a:latin typeface="+mn-lt"/>
              </a:rPr>
              <a:t>25%</a:t>
            </a:r>
            <a:r>
              <a:rPr lang="en-US" sz="2400" dirty="0" smtClean="0">
                <a:latin typeface="+mn-lt"/>
              </a:rPr>
              <a:t> of women and </a:t>
            </a:r>
            <a:r>
              <a:rPr lang="en-US" sz="2400" b="1" dirty="0" smtClean="0">
                <a:solidFill>
                  <a:schemeClr val="bg2">
                    <a:lumMod val="75000"/>
                  </a:schemeClr>
                </a:solidFill>
                <a:latin typeface="+mn-lt"/>
              </a:rPr>
              <a:t>11%</a:t>
            </a:r>
            <a:r>
              <a:rPr lang="en-US" sz="2400" dirty="0" smtClean="0">
                <a:solidFill>
                  <a:schemeClr val="bg2">
                    <a:lumMod val="75000"/>
                  </a:schemeClr>
                </a:solidFill>
                <a:latin typeface="+mn-lt"/>
              </a:rPr>
              <a:t> </a:t>
            </a:r>
            <a:r>
              <a:rPr lang="en-US" sz="2400" b="1" dirty="0" smtClean="0">
                <a:solidFill>
                  <a:schemeClr val="bg2">
                    <a:lumMod val="75000"/>
                  </a:schemeClr>
                </a:solidFill>
                <a:latin typeface="+mn-lt"/>
              </a:rPr>
              <a:t>do NOT listen to the radio, read a newspaper, or watch television on a weekly basis</a:t>
            </a:r>
            <a:r>
              <a:rPr lang="en-US" sz="2400" dirty="0" smtClean="0">
                <a:latin typeface="+mn-lt"/>
              </a:rPr>
              <a:t>.</a:t>
            </a:r>
          </a:p>
          <a:p>
            <a:pPr marL="285750" indent="-285750">
              <a:buFont typeface="Arial" pitchFamily="34" charset="0"/>
              <a:buChar char="•"/>
            </a:pPr>
            <a:r>
              <a:rPr lang="en-US" sz="2400" b="1" dirty="0" smtClean="0">
                <a:solidFill>
                  <a:schemeClr val="bg2">
                    <a:lumMod val="75000"/>
                  </a:schemeClr>
                </a:solidFill>
                <a:latin typeface="+mn-lt"/>
              </a:rPr>
              <a:t>64%</a:t>
            </a:r>
            <a:r>
              <a:rPr lang="en-US" sz="2400" dirty="0" smtClean="0">
                <a:latin typeface="+mn-lt"/>
              </a:rPr>
              <a:t> of women and </a:t>
            </a:r>
            <a:r>
              <a:rPr lang="en-US" sz="2400" b="1" dirty="0" smtClean="0">
                <a:solidFill>
                  <a:schemeClr val="bg2">
                    <a:lumMod val="75000"/>
                  </a:schemeClr>
                </a:solidFill>
                <a:latin typeface="+mn-lt"/>
              </a:rPr>
              <a:t>57%</a:t>
            </a:r>
            <a:r>
              <a:rPr lang="en-US" sz="2400" dirty="0" smtClean="0">
                <a:latin typeface="+mn-lt"/>
              </a:rPr>
              <a:t> of men are </a:t>
            </a:r>
            <a:r>
              <a:rPr lang="en-US" sz="2400" b="1" dirty="0" smtClean="0">
                <a:solidFill>
                  <a:schemeClr val="bg2">
                    <a:lumMod val="75000"/>
                  </a:schemeClr>
                </a:solidFill>
                <a:latin typeface="+mn-lt"/>
              </a:rPr>
              <a:t>married or living together</a:t>
            </a:r>
            <a:r>
              <a:rPr lang="en-US" sz="2400" dirty="0" smtClean="0">
                <a:latin typeface="+mn-lt"/>
              </a:rPr>
              <a:t>.</a:t>
            </a:r>
          </a:p>
          <a:p>
            <a:pPr marL="285750" indent="-285750">
              <a:buFont typeface="Arial" pitchFamily="34" charset="0"/>
              <a:buChar char="•"/>
            </a:pPr>
            <a:r>
              <a:rPr lang="en-US" sz="2400" dirty="0" smtClean="0">
                <a:latin typeface="+mn-lt"/>
              </a:rPr>
              <a:t>The median </a:t>
            </a:r>
            <a:r>
              <a:rPr lang="en-US" sz="2400" b="1" dirty="0" smtClean="0">
                <a:solidFill>
                  <a:schemeClr val="bg2">
                    <a:lumMod val="75000"/>
                  </a:schemeClr>
                </a:solidFill>
                <a:latin typeface="+mn-lt"/>
              </a:rPr>
              <a:t>age at first marriage </a:t>
            </a:r>
            <a:r>
              <a:rPr lang="en-US" sz="2400" dirty="0" smtClean="0">
                <a:latin typeface="+mn-lt"/>
              </a:rPr>
              <a:t>is </a:t>
            </a:r>
            <a:r>
              <a:rPr lang="en-US" sz="2400" b="1" dirty="0" smtClean="0">
                <a:solidFill>
                  <a:schemeClr val="bg2">
                    <a:lumMod val="75000"/>
                  </a:schemeClr>
                </a:solidFill>
                <a:latin typeface="+mn-lt"/>
              </a:rPr>
              <a:t>18.2</a:t>
            </a:r>
            <a:r>
              <a:rPr lang="en-US" sz="2400" dirty="0" smtClean="0">
                <a:solidFill>
                  <a:schemeClr val="bg2">
                    <a:lumMod val="75000"/>
                  </a:schemeClr>
                </a:solidFill>
                <a:latin typeface="+mn-lt"/>
              </a:rPr>
              <a:t> </a:t>
            </a:r>
            <a:r>
              <a:rPr lang="en-US" sz="2400" b="1" dirty="0" smtClean="0">
                <a:solidFill>
                  <a:schemeClr val="bg2">
                    <a:lumMod val="75000"/>
                  </a:schemeClr>
                </a:solidFill>
                <a:latin typeface="+mn-lt"/>
              </a:rPr>
              <a:t>years</a:t>
            </a:r>
            <a:r>
              <a:rPr lang="en-US" sz="2400" dirty="0" smtClean="0">
                <a:solidFill>
                  <a:schemeClr val="bg2">
                    <a:lumMod val="75000"/>
                  </a:schemeClr>
                </a:solidFill>
                <a:latin typeface="+mn-lt"/>
              </a:rPr>
              <a:t> </a:t>
            </a:r>
            <a:r>
              <a:rPr lang="en-US" sz="2400" dirty="0" smtClean="0">
                <a:latin typeface="+mn-lt"/>
              </a:rPr>
              <a:t>for women and </a:t>
            </a:r>
            <a:r>
              <a:rPr lang="en-US" sz="2400" b="1" dirty="0" smtClean="0">
                <a:solidFill>
                  <a:schemeClr val="bg2">
                    <a:lumMod val="75000"/>
                  </a:schemeClr>
                </a:solidFill>
                <a:latin typeface="+mn-lt"/>
              </a:rPr>
              <a:t>23.1 years</a:t>
            </a:r>
            <a:r>
              <a:rPr lang="en-US" sz="2400" dirty="0" smtClean="0">
                <a:latin typeface="+mn-lt"/>
              </a:rPr>
              <a:t> for men.</a:t>
            </a:r>
          </a:p>
          <a:p>
            <a:pPr marL="285750" indent="-285750">
              <a:buFont typeface="Arial" pitchFamily="34" charset="0"/>
              <a:buChar char="•"/>
            </a:pPr>
            <a:r>
              <a:rPr lang="en-US" sz="2400" dirty="0" smtClean="0">
                <a:latin typeface="+mn-lt"/>
              </a:rPr>
              <a:t>The median </a:t>
            </a:r>
            <a:r>
              <a:rPr lang="en-US" sz="2400" b="1" dirty="0" smtClean="0">
                <a:solidFill>
                  <a:schemeClr val="bg2">
                    <a:lumMod val="75000"/>
                  </a:schemeClr>
                </a:solidFill>
                <a:latin typeface="+mn-lt"/>
              </a:rPr>
              <a:t>age at first sexual intercourse </a:t>
            </a:r>
            <a:r>
              <a:rPr lang="en-US" sz="2400" dirty="0" smtClean="0">
                <a:latin typeface="+mn-lt"/>
              </a:rPr>
              <a:t>is </a:t>
            </a:r>
            <a:r>
              <a:rPr lang="en-US" sz="2400" b="1" dirty="0" smtClean="0">
                <a:solidFill>
                  <a:schemeClr val="bg2">
                    <a:lumMod val="75000"/>
                  </a:schemeClr>
                </a:solidFill>
                <a:latin typeface="+mn-lt"/>
              </a:rPr>
              <a:t>17.0 years </a:t>
            </a:r>
            <a:r>
              <a:rPr lang="en-US" sz="2400" dirty="0" smtClean="0">
                <a:latin typeface="+mn-lt"/>
              </a:rPr>
              <a:t>for women and </a:t>
            </a:r>
            <a:r>
              <a:rPr lang="en-US" sz="2400" b="1" dirty="0" smtClean="0">
                <a:solidFill>
                  <a:schemeClr val="bg2">
                    <a:lumMod val="75000"/>
                  </a:schemeClr>
                </a:solidFill>
                <a:latin typeface="+mn-lt"/>
              </a:rPr>
              <a:t>18.4 years </a:t>
            </a:r>
            <a:r>
              <a:rPr lang="en-US" sz="2400" dirty="0" smtClean="0">
                <a:latin typeface="+mn-lt"/>
              </a:rPr>
              <a:t>for men.</a:t>
            </a:r>
            <a:endParaRPr lang="en-US" sz="2400" dirty="0">
              <a:latin typeface="+mn-lt"/>
            </a:endParaRPr>
          </a:p>
        </p:txBody>
      </p:sp>
      <p:sp>
        <p:nvSpPr>
          <p:cNvPr id="3" name="TextBox 2"/>
          <p:cNvSpPr txBox="1"/>
          <p:nvPr/>
        </p:nvSpPr>
        <p:spPr>
          <a:xfrm>
            <a:off x="-15834" y="6242447"/>
            <a:ext cx="9175668" cy="615553"/>
          </a:xfrm>
          <a:prstGeom prst="rect">
            <a:avLst/>
          </a:prstGeom>
          <a:noFill/>
        </p:spPr>
        <p:txBody>
          <a:bodyPr wrap="square" rtlCol="0">
            <a:spAutoFit/>
          </a:bodyPr>
          <a:lstStyle/>
          <a:p>
            <a:pPr algn="ctr"/>
            <a:r>
              <a:rPr lang="en-US" sz="1700" dirty="0" smtClean="0">
                <a:latin typeface="+mn-lt"/>
              </a:rPr>
              <a:t>Connect with us:</a:t>
            </a:r>
          </a:p>
          <a:p>
            <a:r>
              <a:rPr lang="en-US" sz="1700" dirty="0" smtClean="0">
                <a:solidFill>
                  <a:srgbClr val="0070C0"/>
                </a:solidFill>
                <a:latin typeface="+mn-lt"/>
                <a:hlinkClick r:id="rId3"/>
              </a:rPr>
              <a:t>www.measuredhs.com</a:t>
            </a:r>
            <a:r>
              <a:rPr lang="en-US" sz="1700" dirty="0" smtClean="0">
                <a:latin typeface="+mn-lt"/>
              </a:rPr>
              <a:t> </a:t>
            </a:r>
            <a:r>
              <a:rPr lang="en-US" sz="1700" dirty="0" smtClean="0">
                <a:solidFill>
                  <a:srgbClr val="0070C0"/>
                </a:solidFill>
                <a:latin typeface="+mn-lt"/>
                <a:hlinkClick r:id="rId4"/>
              </a:rPr>
              <a:t>www.statcompiler.com</a:t>
            </a:r>
            <a:r>
              <a:rPr lang="en-US" sz="1700" dirty="0" smtClean="0">
                <a:latin typeface="+mn-lt"/>
              </a:rPr>
              <a:t> </a:t>
            </a:r>
            <a:r>
              <a:rPr lang="en-US" sz="1700" dirty="0" smtClean="0">
                <a:latin typeface="+mn-lt"/>
                <a:hlinkClick r:id="rId5"/>
              </a:rPr>
              <a:t>www.facebook.com/MEASUREDHS</a:t>
            </a:r>
            <a:r>
              <a:rPr lang="en-US" sz="1700" dirty="0" smtClean="0">
                <a:latin typeface="+mn-lt"/>
              </a:rPr>
              <a:t> </a:t>
            </a:r>
            <a:r>
              <a:rPr lang="en-US" sz="1700" dirty="0">
                <a:latin typeface="+mn-lt"/>
              </a:rPr>
              <a:t>@</a:t>
            </a:r>
            <a:r>
              <a:rPr lang="en-US" sz="1700" dirty="0" smtClean="0">
                <a:latin typeface="+mn-lt"/>
              </a:rPr>
              <a:t>MEASUREDHS</a:t>
            </a:r>
            <a:endParaRPr lang="en-US" sz="1700" dirty="0">
              <a:latin typeface="+mn-lt"/>
            </a:endParaRPr>
          </a:p>
        </p:txBody>
      </p:sp>
    </p:spTree>
    <p:extLst>
      <p:ext uri="{BB962C8B-B14F-4D97-AF65-F5344CB8AC3E}">
        <p14:creationId xmlns:p14="http://schemas.microsoft.com/office/powerpoint/2010/main" val="505932569"/>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4419600"/>
            <a:ext cx="9144000" cy="2438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74" name="Picture 6"/>
          <p:cNvPicPr>
            <a:picLocks noGrp="1" noChangeAspect="1" noChangeArrowheads="1"/>
          </p:cNvPicPr>
          <p:nvPr>
            <p:ph sz="quarter" idx="1"/>
          </p:nvPr>
        </p:nvPicPr>
        <p:blipFill>
          <a:blip r:embed="rId3" cstate="print"/>
          <a:srcRect/>
          <a:stretch>
            <a:fillRect/>
          </a:stretch>
        </p:blipFill>
        <p:spPr>
          <a:xfrm>
            <a:off x="152400" y="4626174"/>
            <a:ext cx="2971800" cy="849086"/>
          </a:xfrm>
        </p:spPr>
      </p:pic>
      <p:sp>
        <p:nvSpPr>
          <p:cNvPr id="3075" name="Text Box 19"/>
          <p:cNvSpPr txBox="1">
            <a:spLocks noChangeArrowheads="1"/>
          </p:cNvSpPr>
          <p:nvPr/>
        </p:nvSpPr>
        <p:spPr bwMode="auto">
          <a:xfrm>
            <a:off x="309375" y="685800"/>
            <a:ext cx="8603673" cy="3416320"/>
          </a:xfrm>
          <a:prstGeom prst="rect">
            <a:avLst/>
          </a:prstGeom>
          <a:noFill/>
          <a:ln w="9525">
            <a:noFill/>
            <a:miter lim="800000"/>
            <a:headEnd/>
            <a:tailEnd/>
          </a:ln>
        </p:spPr>
        <p:txBody>
          <a:bodyPr wrap="square">
            <a:spAutoFit/>
          </a:bodyPr>
          <a:lstStyle/>
          <a:p>
            <a:pPr algn="ctr"/>
            <a:r>
              <a:rPr lang="en-GB" sz="2400" dirty="0">
                <a:latin typeface="+mn-lt"/>
              </a:rPr>
              <a:t>Financial support was provided by the Government of Uganda, the U.S. Agency for International Development (USAID), the President’s Emergency Fund for AIDS Relief, the World Health Organisation (WHO), and DFID and DANIDA through the Partnership Fund</a:t>
            </a:r>
            <a:r>
              <a:rPr lang="en-GB" sz="2400" dirty="0" smtClean="0">
                <a:latin typeface="+mn-lt"/>
              </a:rPr>
              <a:t>.</a:t>
            </a:r>
          </a:p>
          <a:p>
            <a:pPr algn="ctr"/>
            <a:endParaRPr lang="en-GB" sz="2400" dirty="0" smtClean="0">
              <a:latin typeface="+mn-lt"/>
            </a:endParaRPr>
          </a:p>
          <a:p>
            <a:pPr algn="ctr"/>
            <a:r>
              <a:rPr lang="en-GB" sz="2400" dirty="0">
                <a:latin typeface="+mn-lt"/>
              </a:rPr>
              <a:t>Financial and technical assistance was also provided by the U.S. </a:t>
            </a:r>
            <a:r>
              <a:rPr lang="en-GB" sz="2400" dirty="0" err="1">
                <a:latin typeface="+mn-lt"/>
              </a:rPr>
              <a:t>Centers</a:t>
            </a:r>
            <a:r>
              <a:rPr lang="en-GB" sz="2400" dirty="0">
                <a:latin typeface="+mn-lt"/>
              </a:rPr>
              <a:t> for Disease Control and Prevention (CDC), especially in the area of HIV and syphilis testing. </a:t>
            </a:r>
          </a:p>
          <a:p>
            <a:pPr algn="ctr"/>
            <a:endParaRPr lang="en-US" sz="2400" dirty="0">
              <a:latin typeface="+mn-lt"/>
            </a:endParaRPr>
          </a:p>
        </p:txBody>
      </p:sp>
      <p:sp>
        <p:nvSpPr>
          <p:cNvPr id="3" name="Rectangle 4"/>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4" name="Picture 3" descr="cdc"/>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67600" y="4724399"/>
            <a:ext cx="1524000" cy="65263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l="-209" t="-533" r="-209" b="-533"/>
          <a:stretch>
            <a:fillRect/>
          </a:stretch>
        </p:blipFill>
        <p:spPr bwMode="auto">
          <a:xfrm>
            <a:off x="5768530" y="4522080"/>
            <a:ext cx="1114425" cy="1057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p:cNvSpPr txBox="1"/>
          <p:nvPr/>
        </p:nvSpPr>
        <p:spPr>
          <a:xfrm>
            <a:off x="5487543" y="5520209"/>
            <a:ext cx="1676400" cy="338554"/>
          </a:xfrm>
          <a:prstGeom prst="rect">
            <a:avLst/>
          </a:prstGeom>
          <a:noFill/>
        </p:spPr>
        <p:txBody>
          <a:bodyPr wrap="square" rtlCol="0">
            <a:spAutoFit/>
          </a:bodyPr>
          <a:lstStyle/>
          <a:p>
            <a:pPr algn="ctr"/>
            <a:r>
              <a:rPr lang="en-US" sz="1600" dirty="0" smtClean="0">
                <a:latin typeface="+mn-lt"/>
              </a:rPr>
              <a:t>Ministry of Health</a:t>
            </a:r>
            <a:endParaRPr lang="en-US" sz="1600" dirty="0">
              <a:latin typeface="+mn-lt"/>
            </a:endParaRPr>
          </a:p>
        </p:txBody>
      </p:sp>
      <p:pic>
        <p:nvPicPr>
          <p:cNvPr id="9" name="Picture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969263" y="5994025"/>
            <a:ext cx="2261044" cy="812960"/>
          </a:xfrm>
          <a:prstGeom prst="rect">
            <a:avLst/>
          </a:prstGeom>
        </p:spPr>
      </p:pic>
      <p:pic>
        <p:nvPicPr>
          <p:cNvPr id="10" name="Picture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5400000">
            <a:off x="1062367" y="5329796"/>
            <a:ext cx="948222" cy="2006156"/>
          </a:xfrm>
          <a:prstGeom prst="rect">
            <a:avLst/>
          </a:prstGeom>
        </p:spPr>
      </p:pic>
      <p:pic>
        <p:nvPicPr>
          <p:cNvPr id="1026" name="Picture 6"/>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781396" y="5970139"/>
            <a:ext cx="1168400"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3" descr="WHO_cyan_no_text"/>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008544" y="5868539"/>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Picture 4" descr="Uganda PEPFAR Lg Tag"/>
          <p:cNvPicPr>
            <a:picLocks noChangeAspect="1" noChangeArrowheads="1"/>
          </p:cNvPicPr>
          <p:nvPr/>
        </p:nvPicPr>
        <p:blipFill>
          <a:blip r:embed="rId10">
            <a:extLst>
              <a:ext uri="{28A0092B-C50C-407E-A947-70E740481C1C}">
                <a14:useLocalDpi xmlns:a14="http://schemas.microsoft.com/office/drawing/2010/main" val="0"/>
              </a:ext>
            </a:extLst>
          </a:blip>
          <a:srcRect l="16667" r="16667" b="27429"/>
          <a:stretch>
            <a:fillRect/>
          </a:stretch>
        </p:blipFill>
        <p:spPr bwMode="auto">
          <a:xfrm>
            <a:off x="3505200" y="4614535"/>
            <a:ext cx="1447800" cy="1145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0910669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066800"/>
          </a:xfrm>
        </p:spPr>
        <p:txBody>
          <a:bodyPr>
            <a:normAutofit/>
          </a:bodyPr>
          <a:lstStyle/>
          <a:p>
            <a:r>
              <a:rPr lang="en-US" sz="4000" dirty="0" smtClean="0"/>
              <a:t>Background</a:t>
            </a:r>
            <a:endParaRPr lang="en-US" sz="4000" dirty="0"/>
          </a:p>
        </p:txBody>
      </p:sp>
      <p:sp>
        <p:nvSpPr>
          <p:cNvPr id="3" name="Content Placeholder 2"/>
          <p:cNvSpPr>
            <a:spLocks noGrp="1"/>
          </p:cNvSpPr>
          <p:nvPr>
            <p:ph idx="1"/>
          </p:nvPr>
        </p:nvSpPr>
        <p:spPr>
          <a:xfrm>
            <a:off x="19050" y="1066800"/>
            <a:ext cx="9124950" cy="4906963"/>
          </a:xfrm>
        </p:spPr>
        <p:txBody>
          <a:bodyPr>
            <a:noAutofit/>
          </a:bodyPr>
          <a:lstStyle/>
          <a:p>
            <a:pPr lvl="0"/>
            <a:r>
              <a:rPr lang="en-US" sz="2600" dirty="0" smtClean="0"/>
              <a:t>Routine information on magnitude and dynamics of the HIV epidemic is based on:</a:t>
            </a:r>
          </a:p>
          <a:p>
            <a:pPr lvl="1"/>
            <a:r>
              <a:rPr lang="en-US" sz="2600" dirty="0" smtClean="0"/>
              <a:t>National HIV sentinel surveillance system—MOH </a:t>
            </a:r>
          </a:p>
          <a:p>
            <a:pPr lvl="1"/>
            <a:r>
              <a:rPr lang="en-US" sz="2600" dirty="0" smtClean="0"/>
              <a:t>Data from population-based cross section studies</a:t>
            </a:r>
          </a:p>
          <a:p>
            <a:pPr lvl="1"/>
            <a:r>
              <a:rPr lang="en-US" sz="2600" dirty="0" smtClean="0"/>
              <a:t>Data from longitudinal studies with restricted geographic coverage e.g. MRC, </a:t>
            </a:r>
            <a:r>
              <a:rPr lang="en-US" sz="2600" dirty="0" err="1" smtClean="0"/>
              <a:t>Rakai</a:t>
            </a:r>
            <a:r>
              <a:rPr lang="en-US" sz="2600" dirty="0" smtClean="0"/>
              <a:t>, etc.</a:t>
            </a:r>
          </a:p>
          <a:p>
            <a:pPr lvl="1"/>
            <a:r>
              <a:rPr lang="en-US" sz="2600" dirty="0" smtClean="0"/>
              <a:t>Projections using mathematical models (</a:t>
            </a:r>
            <a:r>
              <a:rPr lang="en-US" sz="2600" dirty="0" err="1" smtClean="0"/>
              <a:t>EpiModel</a:t>
            </a:r>
            <a:r>
              <a:rPr lang="en-US" sz="2600" dirty="0" smtClean="0"/>
              <a:t> Spectrum, Estimation and Projection Package, etc.)</a:t>
            </a:r>
            <a:endParaRPr lang="en-US" sz="2600" dirty="0"/>
          </a:p>
          <a:p>
            <a:pPr lvl="0"/>
            <a:r>
              <a:rPr lang="en-US" sz="2600" dirty="0" smtClean="0"/>
              <a:t>Previous National Population-Based Serological Surveys were conducted in 1998 &amp; 2004-05</a:t>
            </a:r>
            <a:endParaRPr lang="en-US" sz="2600" dirty="0"/>
          </a:p>
          <a:p>
            <a:pPr lvl="0"/>
            <a:r>
              <a:rPr lang="fr-FR" sz="2600" dirty="0" smtClean="0"/>
              <a:t>The 2011 UAIS </a:t>
            </a:r>
            <a:r>
              <a:rPr lang="fr-FR" sz="2600" dirty="0" err="1" smtClean="0"/>
              <a:t>was</a:t>
            </a:r>
            <a:r>
              <a:rPr lang="fr-FR" sz="2600" dirty="0" smtClean="0"/>
              <a:t> </a:t>
            </a:r>
            <a:r>
              <a:rPr lang="fr-FR" sz="2600" dirty="0" err="1" smtClean="0"/>
              <a:t>conducted</a:t>
            </a:r>
            <a:r>
              <a:rPr lang="fr-FR" sz="2600" dirty="0" smtClean="0"/>
              <a:t> to update HIV/AIDS </a:t>
            </a:r>
            <a:r>
              <a:rPr lang="fr-FR" sz="2600" dirty="0" err="1" smtClean="0"/>
              <a:t>indicators</a:t>
            </a:r>
            <a:r>
              <a:rPr lang="fr-FR" sz="2600" dirty="0" smtClean="0"/>
              <a:t>, </a:t>
            </a:r>
            <a:r>
              <a:rPr lang="fr-FR" sz="2600" dirty="0" err="1" smtClean="0"/>
              <a:t>provide</a:t>
            </a:r>
            <a:r>
              <a:rPr lang="fr-FR" sz="2600" dirty="0" smtClean="0"/>
              <a:t> data on new </a:t>
            </a:r>
            <a:r>
              <a:rPr lang="fr-FR" sz="2600" dirty="0" err="1" smtClean="0"/>
              <a:t>indicators</a:t>
            </a:r>
            <a:r>
              <a:rPr lang="fr-FR" sz="2600" dirty="0" smtClean="0"/>
              <a:t> </a:t>
            </a:r>
            <a:r>
              <a:rPr lang="fr-FR" sz="2600" dirty="0" err="1" smtClean="0"/>
              <a:t>e.g</a:t>
            </a:r>
            <a:r>
              <a:rPr lang="fr-FR" sz="2600" dirty="0" smtClean="0"/>
              <a:t>. CD4 T-</a:t>
            </a:r>
            <a:r>
              <a:rPr lang="fr-FR" sz="2600" dirty="0" err="1" smtClean="0"/>
              <a:t>cell</a:t>
            </a:r>
            <a:r>
              <a:rPr lang="fr-FR" sz="2600" dirty="0" smtClean="0"/>
              <a:t> </a:t>
            </a:r>
            <a:r>
              <a:rPr lang="fr-FR" sz="2600" dirty="0" err="1" smtClean="0"/>
              <a:t>counts</a:t>
            </a:r>
            <a:r>
              <a:rPr lang="fr-FR" sz="2600" dirty="0" smtClean="0"/>
              <a:t> as </a:t>
            </a:r>
            <a:r>
              <a:rPr lang="fr-FR" sz="2600" dirty="0" err="1" smtClean="0"/>
              <a:t>well</a:t>
            </a:r>
            <a:r>
              <a:rPr lang="fr-FR" sz="2600" dirty="0" smtClean="0"/>
              <a:t> as trends for </a:t>
            </a:r>
            <a:r>
              <a:rPr lang="fr-FR" sz="2600" dirty="0" err="1" smtClean="0"/>
              <a:t>several</a:t>
            </a:r>
            <a:r>
              <a:rPr lang="fr-FR" sz="2600" dirty="0" smtClean="0"/>
              <a:t> </a:t>
            </a:r>
            <a:r>
              <a:rPr lang="fr-FR" sz="2600" dirty="0" err="1" smtClean="0"/>
              <a:t>indicators</a:t>
            </a:r>
            <a:endParaRPr lang="en-US" sz="2600" dirty="0"/>
          </a:p>
        </p:txBody>
      </p:sp>
    </p:spTree>
    <p:extLst>
      <p:ext uri="{BB962C8B-B14F-4D97-AF65-F5344CB8AC3E}">
        <p14:creationId xmlns:p14="http://schemas.microsoft.com/office/powerpoint/2010/main" val="283089724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066800"/>
          </a:xfrm>
        </p:spPr>
        <p:txBody>
          <a:bodyPr>
            <a:normAutofit/>
          </a:bodyPr>
          <a:lstStyle/>
          <a:p>
            <a:r>
              <a:rPr lang="en-US" sz="4000" dirty="0" smtClean="0"/>
              <a:t>Specific Objectives of UAIS</a:t>
            </a:r>
            <a:endParaRPr lang="en-US" sz="4000" dirty="0"/>
          </a:p>
        </p:txBody>
      </p:sp>
      <p:sp>
        <p:nvSpPr>
          <p:cNvPr id="3" name="Content Placeholder 2"/>
          <p:cNvSpPr>
            <a:spLocks noGrp="1"/>
          </p:cNvSpPr>
          <p:nvPr>
            <p:ph idx="1"/>
          </p:nvPr>
        </p:nvSpPr>
        <p:spPr>
          <a:xfrm>
            <a:off x="457200" y="1219200"/>
            <a:ext cx="8229600" cy="4906963"/>
          </a:xfrm>
        </p:spPr>
        <p:txBody>
          <a:bodyPr>
            <a:normAutofit fontScale="85000" lnSpcReduction="10000"/>
          </a:bodyPr>
          <a:lstStyle/>
          <a:p>
            <a:pPr lvl="0"/>
            <a:r>
              <a:rPr lang="en-US" dirty="0"/>
              <a:t>Prevalence and distribution of HIV and syphilis</a:t>
            </a:r>
          </a:p>
          <a:p>
            <a:pPr lvl="0"/>
            <a:r>
              <a:rPr lang="en-US" dirty="0"/>
              <a:t>Indicators of knowledge, attitudes, and </a:t>
            </a:r>
            <a:r>
              <a:rPr lang="en-US" dirty="0" err="1"/>
              <a:t>behaviour</a:t>
            </a:r>
            <a:r>
              <a:rPr lang="en-US" dirty="0"/>
              <a:t> related to HIV/AIDS and other sexually transmitted infections</a:t>
            </a:r>
          </a:p>
          <a:p>
            <a:pPr lvl="0"/>
            <a:r>
              <a:rPr lang="fr-FR" dirty="0"/>
              <a:t>HIV/AIDS programme </a:t>
            </a:r>
            <a:r>
              <a:rPr lang="fr-FR" dirty="0" err="1"/>
              <a:t>coverage</a:t>
            </a:r>
            <a:r>
              <a:rPr lang="fr-FR" dirty="0"/>
              <a:t> </a:t>
            </a:r>
            <a:r>
              <a:rPr lang="fr-FR" dirty="0" err="1"/>
              <a:t>indicators</a:t>
            </a:r>
            <a:endParaRPr lang="en-US" dirty="0"/>
          </a:p>
          <a:p>
            <a:pPr lvl="0"/>
            <a:r>
              <a:rPr lang="en-US" dirty="0"/>
              <a:t>Levels of CD4 T-lymphocyte counts among HIV-positive adults to quantify HIV treatment needs and to calibrate model-based estimates</a:t>
            </a:r>
          </a:p>
          <a:p>
            <a:pPr lvl="0"/>
            <a:r>
              <a:rPr lang="en-US" dirty="0"/>
              <a:t>HIV prevalence that can be used to calibrate and improve the sentinel surveillance system</a:t>
            </a:r>
          </a:p>
          <a:p>
            <a:pPr lvl="0"/>
            <a:r>
              <a:rPr lang="en-US" dirty="0"/>
              <a:t>Risk factors for HIV and syphilis infections in Uganda. </a:t>
            </a:r>
          </a:p>
        </p:txBody>
      </p:sp>
    </p:spTree>
    <p:extLst>
      <p:ext uri="{BB962C8B-B14F-4D97-AF65-F5344CB8AC3E}">
        <p14:creationId xmlns:p14="http://schemas.microsoft.com/office/powerpoint/2010/main" val="338640860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457200" y="0"/>
            <a:ext cx="8229600" cy="1143000"/>
          </a:xfrm>
        </p:spPr>
        <p:txBody>
          <a:bodyPr>
            <a:normAutofit/>
          </a:bodyPr>
          <a:lstStyle/>
          <a:p>
            <a:pPr eaLnBrk="1" hangingPunct="1"/>
            <a:r>
              <a:rPr lang="en-US" sz="4000" dirty="0" smtClean="0">
                <a:latin typeface="Calibri" pitchFamily="34" charset="0"/>
              </a:rPr>
              <a:t>The Survey</a:t>
            </a:r>
          </a:p>
        </p:txBody>
      </p:sp>
      <p:sp>
        <p:nvSpPr>
          <p:cNvPr id="5123" name="Rectangle 3"/>
          <p:cNvSpPr>
            <a:spLocks noGrp="1" noChangeArrowheads="1"/>
          </p:cNvSpPr>
          <p:nvPr>
            <p:ph idx="1"/>
          </p:nvPr>
        </p:nvSpPr>
        <p:spPr>
          <a:xfrm>
            <a:off x="457200" y="1219200"/>
            <a:ext cx="8229600" cy="4114800"/>
          </a:xfrm>
        </p:spPr>
        <p:txBody>
          <a:bodyPr>
            <a:normAutofit/>
          </a:bodyPr>
          <a:lstStyle/>
          <a:p>
            <a:pPr eaLnBrk="1" hangingPunct="1"/>
            <a:r>
              <a:rPr lang="en-GB" sz="2800" dirty="0" smtClean="0">
                <a:latin typeface="Calibri" pitchFamily="34" charset="0"/>
              </a:rPr>
              <a:t>The </a:t>
            </a:r>
            <a:r>
              <a:rPr lang="en-US" sz="2800" dirty="0" smtClean="0">
                <a:latin typeface="Calibri" pitchFamily="34" charset="0"/>
              </a:rPr>
              <a:t>Uganda AIDS </a:t>
            </a:r>
            <a:r>
              <a:rPr lang="en-GB" sz="2800" dirty="0" smtClean="0">
                <a:latin typeface="Calibri" pitchFamily="34" charset="0"/>
              </a:rPr>
              <a:t>sample is a nationally representative sample.</a:t>
            </a:r>
          </a:p>
          <a:p>
            <a:r>
              <a:rPr lang="en-US" sz="2800" dirty="0" smtClean="0">
                <a:latin typeface="Calibri" pitchFamily="34" charset="0"/>
              </a:rPr>
              <a:t>It</a:t>
            </a:r>
            <a:r>
              <a:rPr lang="en-GB" sz="2800" dirty="0" smtClean="0">
                <a:latin typeface="Calibri" pitchFamily="34" charset="0"/>
              </a:rPr>
              <a:t> </a:t>
            </a:r>
            <a:r>
              <a:rPr lang="en-US" sz="2800" dirty="0" smtClean="0">
                <a:latin typeface="Calibri" pitchFamily="34" charset="0"/>
              </a:rPr>
              <a:t>was designed to provide estimates for the whole country, for urban and rural areas, and for </a:t>
            </a:r>
            <a:r>
              <a:rPr lang="en-US" sz="2800" dirty="0"/>
              <a:t>each of ten geographic regions. The regions were created for the survey and do not represent administrative units of the </a:t>
            </a:r>
            <a:r>
              <a:rPr lang="en-US" sz="2800" dirty="0" smtClean="0"/>
              <a:t>country.</a:t>
            </a:r>
            <a:endParaRPr lang="en-US" sz="2800" i="1" dirty="0" smtClean="0">
              <a:solidFill>
                <a:srgbClr val="008000"/>
              </a:solidFill>
            </a:endParaRPr>
          </a:p>
        </p:txBody>
      </p:sp>
    </p:spTree>
    <p:extLst>
      <p:ext uri="{BB962C8B-B14F-4D97-AF65-F5344CB8AC3E}">
        <p14:creationId xmlns:p14="http://schemas.microsoft.com/office/powerpoint/2010/main" val="253049490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90600"/>
          </a:xfrm>
        </p:spPr>
        <p:txBody>
          <a:bodyPr>
            <a:normAutofit/>
          </a:bodyPr>
          <a:lstStyle/>
          <a:p>
            <a:r>
              <a:rPr lang="en-US" sz="4000" dirty="0" smtClean="0"/>
              <a:t>Geographic Regions</a:t>
            </a:r>
            <a:endParaRPr lang="en-US" sz="4000" dirty="0"/>
          </a:p>
        </p:txBody>
      </p:sp>
      <p:sp>
        <p:nvSpPr>
          <p:cNvPr id="3" name="Content Placeholder 2"/>
          <p:cNvSpPr>
            <a:spLocks noGrp="1"/>
          </p:cNvSpPr>
          <p:nvPr>
            <p:ph idx="1"/>
          </p:nvPr>
        </p:nvSpPr>
        <p:spPr>
          <a:xfrm>
            <a:off x="457200" y="1066800"/>
            <a:ext cx="8229600" cy="5486400"/>
          </a:xfrm>
        </p:spPr>
        <p:txBody>
          <a:bodyPr>
            <a:noAutofit/>
          </a:bodyPr>
          <a:lstStyle/>
          <a:p>
            <a:pPr marL="514350" indent="-514350">
              <a:buFont typeface="+mj-lt"/>
              <a:buAutoNum type="arabicPeriod"/>
            </a:pPr>
            <a:r>
              <a:rPr lang="en-US" sz="1800" dirty="0" smtClean="0"/>
              <a:t>North </a:t>
            </a:r>
            <a:r>
              <a:rPr lang="en-US" sz="1800" dirty="0"/>
              <a:t>East Region: </a:t>
            </a:r>
            <a:r>
              <a:rPr lang="en-US" sz="1800" dirty="0" err="1"/>
              <a:t>Kotido</a:t>
            </a:r>
            <a:r>
              <a:rPr lang="en-US" sz="1800" dirty="0"/>
              <a:t>, </a:t>
            </a:r>
            <a:r>
              <a:rPr lang="en-US" sz="1800" dirty="0" err="1"/>
              <a:t>Abim</a:t>
            </a:r>
            <a:r>
              <a:rPr lang="en-US" sz="1800" dirty="0"/>
              <a:t>, </a:t>
            </a:r>
            <a:r>
              <a:rPr lang="en-US" sz="1800" dirty="0" err="1"/>
              <a:t>Kaabong</a:t>
            </a:r>
            <a:r>
              <a:rPr lang="en-US" sz="1800" dirty="0"/>
              <a:t>, </a:t>
            </a:r>
            <a:r>
              <a:rPr lang="en-US" sz="1800" dirty="0" err="1"/>
              <a:t>Moroto</a:t>
            </a:r>
            <a:r>
              <a:rPr lang="en-US" sz="1800" dirty="0"/>
              <a:t>, </a:t>
            </a:r>
            <a:r>
              <a:rPr lang="en-US" sz="1800" dirty="0" err="1"/>
              <a:t>Nakapiripirit</a:t>
            </a:r>
            <a:r>
              <a:rPr lang="en-US" sz="1800" dirty="0"/>
              <a:t>, </a:t>
            </a:r>
            <a:r>
              <a:rPr lang="en-US" sz="1800" dirty="0" err="1"/>
              <a:t>Katakwi</a:t>
            </a:r>
            <a:r>
              <a:rPr lang="en-US" sz="1800" dirty="0"/>
              <a:t>, </a:t>
            </a:r>
            <a:r>
              <a:rPr lang="en-US" sz="1800" dirty="0" err="1"/>
              <a:t>Amuria</a:t>
            </a:r>
            <a:r>
              <a:rPr lang="en-US" sz="1800" dirty="0"/>
              <a:t>, </a:t>
            </a:r>
            <a:r>
              <a:rPr lang="en-US" sz="1800" dirty="0" err="1"/>
              <a:t>Bukedea</a:t>
            </a:r>
            <a:r>
              <a:rPr lang="en-US" sz="1800" dirty="0"/>
              <a:t>, </a:t>
            </a:r>
            <a:r>
              <a:rPr lang="en-US" sz="1800" dirty="0" err="1"/>
              <a:t>Soroti</a:t>
            </a:r>
            <a:r>
              <a:rPr lang="en-US" sz="1800" dirty="0"/>
              <a:t>, </a:t>
            </a:r>
            <a:r>
              <a:rPr lang="en-US" sz="1800" dirty="0" err="1"/>
              <a:t>Kumi</a:t>
            </a:r>
            <a:r>
              <a:rPr lang="en-US" sz="1800" dirty="0"/>
              <a:t> and </a:t>
            </a:r>
            <a:r>
              <a:rPr lang="en-US" sz="1800" dirty="0" err="1"/>
              <a:t>Kaberamaido</a:t>
            </a:r>
            <a:r>
              <a:rPr lang="en-US" sz="1800" dirty="0"/>
              <a:t> districts.</a:t>
            </a:r>
          </a:p>
          <a:p>
            <a:pPr marL="514350" indent="-514350">
              <a:buFont typeface="+mj-lt"/>
              <a:buAutoNum type="arabicPeriod"/>
            </a:pPr>
            <a:r>
              <a:rPr lang="en-US" sz="1800" dirty="0" smtClean="0"/>
              <a:t>Mid </a:t>
            </a:r>
            <a:r>
              <a:rPr lang="en-US" sz="1800" dirty="0"/>
              <a:t>Northern Region: </a:t>
            </a:r>
            <a:r>
              <a:rPr lang="en-US" sz="1800" dirty="0" err="1"/>
              <a:t>Gulu</a:t>
            </a:r>
            <a:r>
              <a:rPr lang="en-US" sz="1800" dirty="0"/>
              <a:t>, </a:t>
            </a:r>
            <a:r>
              <a:rPr lang="en-US" sz="1800" dirty="0" err="1"/>
              <a:t>Amuru</a:t>
            </a:r>
            <a:r>
              <a:rPr lang="en-US" sz="1800" dirty="0"/>
              <a:t>, </a:t>
            </a:r>
            <a:r>
              <a:rPr lang="en-US" sz="1800" dirty="0" err="1"/>
              <a:t>Kitgum</a:t>
            </a:r>
            <a:r>
              <a:rPr lang="en-US" sz="1800" dirty="0"/>
              <a:t>, </a:t>
            </a:r>
            <a:r>
              <a:rPr lang="en-US" sz="1800" dirty="0" err="1"/>
              <a:t>Pader</a:t>
            </a:r>
            <a:r>
              <a:rPr lang="en-US" sz="1800" dirty="0"/>
              <a:t>, </a:t>
            </a:r>
            <a:r>
              <a:rPr lang="en-US" sz="1800" dirty="0" err="1"/>
              <a:t>Apac</a:t>
            </a:r>
            <a:r>
              <a:rPr lang="en-US" sz="1800" dirty="0"/>
              <a:t>, </a:t>
            </a:r>
            <a:r>
              <a:rPr lang="en-US" sz="1800" dirty="0" err="1"/>
              <a:t>Oyam</a:t>
            </a:r>
            <a:r>
              <a:rPr lang="en-US" sz="1800" dirty="0"/>
              <a:t>, Lira, </a:t>
            </a:r>
            <a:r>
              <a:rPr lang="en-US" sz="1800" dirty="0" err="1"/>
              <a:t>Amolatar</a:t>
            </a:r>
            <a:r>
              <a:rPr lang="en-US" sz="1800" dirty="0"/>
              <a:t>, </a:t>
            </a:r>
            <a:r>
              <a:rPr lang="en-US" sz="1800" dirty="0" err="1"/>
              <a:t>Dokolo</a:t>
            </a:r>
            <a:r>
              <a:rPr lang="en-US" sz="1800" dirty="0" smtClean="0"/>
              <a:t>. </a:t>
            </a:r>
            <a:endParaRPr lang="en-US" sz="1800" dirty="0"/>
          </a:p>
          <a:p>
            <a:pPr marL="514350" indent="-514350">
              <a:buFont typeface="+mj-lt"/>
              <a:buAutoNum type="arabicPeriod"/>
            </a:pPr>
            <a:r>
              <a:rPr lang="en-US" sz="1800" dirty="0" smtClean="0"/>
              <a:t>West </a:t>
            </a:r>
            <a:r>
              <a:rPr lang="en-US" sz="1800" dirty="0"/>
              <a:t>Nile: </a:t>
            </a:r>
            <a:r>
              <a:rPr lang="en-US" sz="1800" dirty="0" err="1"/>
              <a:t>Moyo</a:t>
            </a:r>
            <a:r>
              <a:rPr lang="en-US" sz="1800" dirty="0"/>
              <a:t>, </a:t>
            </a:r>
            <a:r>
              <a:rPr lang="en-US" sz="1800" dirty="0" err="1"/>
              <a:t>Adjumani</a:t>
            </a:r>
            <a:r>
              <a:rPr lang="en-US" sz="1800" dirty="0"/>
              <a:t>, </a:t>
            </a:r>
            <a:r>
              <a:rPr lang="en-US" sz="1800" dirty="0" err="1"/>
              <a:t>Yumbe</a:t>
            </a:r>
            <a:r>
              <a:rPr lang="en-US" sz="1800" dirty="0"/>
              <a:t>, </a:t>
            </a:r>
            <a:r>
              <a:rPr lang="en-US" sz="1800" dirty="0" err="1"/>
              <a:t>Arua</a:t>
            </a:r>
            <a:r>
              <a:rPr lang="en-US" sz="1800" dirty="0"/>
              <a:t>, </a:t>
            </a:r>
            <a:r>
              <a:rPr lang="en-US" sz="1800" dirty="0" err="1"/>
              <a:t>Koboko</a:t>
            </a:r>
            <a:r>
              <a:rPr lang="en-US" sz="1800" dirty="0"/>
              <a:t>, </a:t>
            </a:r>
            <a:r>
              <a:rPr lang="en-US" sz="1800" dirty="0" err="1"/>
              <a:t>Nyadri</a:t>
            </a:r>
            <a:r>
              <a:rPr lang="en-US" sz="1800" dirty="0"/>
              <a:t> and </a:t>
            </a:r>
            <a:r>
              <a:rPr lang="en-US" sz="1800" dirty="0" err="1"/>
              <a:t>Nebbi</a:t>
            </a:r>
            <a:r>
              <a:rPr lang="en-US" sz="1800" dirty="0"/>
              <a:t> districts</a:t>
            </a:r>
          </a:p>
          <a:p>
            <a:pPr marL="514350" indent="-514350">
              <a:buFont typeface="+mj-lt"/>
              <a:buAutoNum type="arabicPeriod"/>
            </a:pPr>
            <a:r>
              <a:rPr lang="en-US" sz="1800" dirty="0" smtClean="0"/>
              <a:t>Mid </a:t>
            </a:r>
            <a:r>
              <a:rPr lang="en-US" sz="1800" dirty="0"/>
              <a:t>Western region: </a:t>
            </a:r>
            <a:r>
              <a:rPr lang="en-US" sz="1800" dirty="0" err="1"/>
              <a:t>Masindi</a:t>
            </a:r>
            <a:r>
              <a:rPr lang="en-US" sz="1800" dirty="0"/>
              <a:t>, </a:t>
            </a:r>
            <a:r>
              <a:rPr lang="en-US" sz="1800" dirty="0" err="1"/>
              <a:t>Buliisa</a:t>
            </a:r>
            <a:r>
              <a:rPr lang="en-US" sz="1800" dirty="0"/>
              <a:t>, </a:t>
            </a:r>
            <a:r>
              <a:rPr lang="en-US" sz="1800" dirty="0" err="1"/>
              <a:t>Hoima</a:t>
            </a:r>
            <a:r>
              <a:rPr lang="en-US" sz="1800" dirty="0"/>
              <a:t>, </a:t>
            </a:r>
            <a:r>
              <a:rPr lang="en-US" sz="1800" dirty="0" err="1"/>
              <a:t>Kibaale</a:t>
            </a:r>
            <a:r>
              <a:rPr lang="en-US" sz="1800" dirty="0"/>
              <a:t>, </a:t>
            </a:r>
            <a:r>
              <a:rPr lang="en-US" sz="1800" dirty="0" err="1"/>
              <a:t>Bundibugyo</a:t>
            </a:r>
            <a:r>
              <a:rPr lang="en-US" sz="1800" dirty="0"/>
              <a:t>, </a:t>
            </a:r>
            <a:r>
              <a:rPr lang="en-US" sz="1800" dirty="0" err="1"/>
              <a:t>Kabarole</a:t>
            </a:r>
            <a:r>
              <a:rPr lang="en-US" sz="1800" dirty="0"/>
              <a:t>, </a:t>
            </a:r>
            <a:r>
              <a:rPr lang="en-US" sz="1800" dirty="0" err="1"/>
              <a:t>Kasese</a:t>
            </a:r>
            <a:r>
              <a:rPr lang="en-US" sz="1800" dirty="0"/>
              <a:t>, </a:t>
            </a:r>
            <a:r>
              <a:rPr lang="en-US" sz="1800" dirty="0" err="1"/>
              <a:t>Kyenjojo</a:t>
            </a:r>
            <a:r>
              <a:rPr lang="en-US" sz="1800" dirty="0"/>
              <a:t> and </a:t>
            </a:r>
            <a:r>
              <a:rPr lang="en-US" sz="1800" dirty="0" err="1"/>
              <a:t>Kamwenge</a:t>
            </a:r>
            <a:r>
              <a:rPr lang="en-US" sz="1800" dirty="0"/>
              <a:t>.</a:t>
            </a:r>
          </a:p>
          <a:p>
            <a:pPr marL="514350" indent="-514350">
              <a:buFont typeface="+mj-lt"/>
              <a:buAutoNum type="arabicPeriod"/>
            </a:pPr>
            <a:r>
              <a:rPr lang="en-US" sz="1800" dirty="0" smtClean="0"/>
              <a:t>South-Western </a:t>
            </a:r>
            <a:r>
              <a:rPr lang="en-US" sz="1800" dirty="0"/>
              <a:t>Region: </a:t>
            </a:r>
            <a:r>
              <a:rPr lang="en-US" sz="1800" dirty="0" err="1"/>
              <a:t>Bushenyi</a:t>
            </a:r>
            <a:r>
              <a:rPr lang="en-US" sz="1800" dirty="0"/>
              <a:t>, </a:t>
            </a:r>
            <a:r>
              <a:rPr lang="en-US" sz="1800" dirty="0" err="1"/>
              <a:t>Rukungiri</a:t>
            </a:r>
            <a:r>
              <a:rPr lang="en-US" sz="1800" dirty="0"/>
              <a:t>, </a:t>
            </a:r>
            <a:r>
              <a:rPr lang="en-US" sz="1800" dirty="0" err="1"/>
              <a:t>Kanungu</a:t>
            </a:r>
            <a:r>
              <a:rPr lang="en-US" sz="1800" dirty="0"/>
              <a:t>, </a:t>
            </a:r>
            <a:r>
              <a:rPr lang="en-US" sz="1800" dirty="0" err="1"/>
              <a:t>Kabale</a:t>
            </a:r>
            <a:r>
              <a:rPr lang="en-US" sz="1800" dirty="0"/>
              <a:t>, </a:t>
            </a:r>
            <a:r>
              <a:rPr lang="en-US" sz="1800" dirty="0" err="1"/>
              <a:t>Kisoro</a:t>
            </a:r>
            <a:r>
              <a:rPr lang="en-US" sz="1800" dirty="0"/>
              <a:t>, </a:t>
            </a:r>
            <a:r>
              <a:rPr lang="en-US" sz="1800" dirty="0" err="1"/>
              <a:t>Mbarara</a:t>
            </a:r>
            <a:r>
              <a:rPr lang="en-US" sz="1800" dirty="0"/>
              <a:t>, </a:t>
            </a:r>
            <a:r>
              <a:rPr lang="en-US" sz="1800" dirty="0" err="1"/>
              <a:t>Ibanda</a:t>
            </a:r>
            <a:r>
              <a:rPr lang="en-US" sz="1800" dirty="0"/>
              <a:t>, </a:t>
            </a:r>
            <a:r>
              <a:rPr lang="en-US" sz="1800" dirty="0" err="1"/>
              <a:t>Isingiro</a:t>
            </a:r>
            <a:r>
              <a:rPr lang="en-US" sz="1800" dirty="0"/>
              <a:t>, </a:t>
            </a:r>
            <a:r>
              <a:rPr lang="en-US" sz="1800" dirty="0" err="1"/>
              <a:t>Kiruhura</a:t>
            </a:r>
            <a:r>
              <a:rPr lang="en-US" sz="1800" dirty="0"/>
              <a:t> and </a:t>
            </a:r>
            <a:r>
              <a:rPr lang="en-US" sz="1800" dirty="0" err="1"/>
              <a:t>Ntungamo</a:t>
            </a:r>
            <a:r>
              <a:rPr lang="en-US" sz="1800" dirty="0"/>
              <a:t> districts</a:t>
            </a:r>
          </a:p>
          <a:p>
            <a:pPr marL="514350" indent="-514350">
              <a:buFont typeface="+mj-lt"/>
              <a:buAutoNum type="arabicPeriod"/>
            </a:pPr>
            <a:r>
              <a:rPr lang="en-US" sz="1800" dirty="0" smtClean="0"/>
              <a:t>Mid </a:t>
            </a:r>
            <a:r>
              <a:rPr lang="en-US" sz="1800" dirty="0"/>
              <a:t>Eastern Region: </a:t>
            </a:r>
            <a:r>
              <a:rPr lang="en-US" sz="1800" dirty="0" err="1"/>
              <a:t>Kapchorwa</a:t>
            </a:r>
            <a:r>
              <a:rPr lang="en-US" sz="1800" dirty="0"/>
              <a:t>, </a:t>
            </a:r>
            <a:r>
              <a:rPr lang="en-US" sz="1800" dirty="0" err="1"/>
              <a:t>Bukwa</a:t>
            </a:r>
            <a:r>
              <a:rPr lang="en-US" sz="1800" dirty="0"/>
              <a:t>, </a:t>
            </a:r>
            <a:r>
              <a:rPr lang="en-US" sz="1800" dirty="0" err="1"/>
              <a:t>Mbale</a:t>
            </a:r>
            <a:r>
              <a:rPr lang="en-US" sz="1800" dirty="0"/>
              <a:t>, </a:t>
            </a:r>
            <a:r>
              <a:rPr lang="en-US" sz="1800" dirty="0" err="1"/>
              <a:t>Bududa</a:t>
            </a:r>
            <a:r>
              <a:rPr lang="en-US" sz="1800" dirty="0"/>
              <a:t>, </a:t>
            </a:r>
            <a:r>
              <a:rPr lang="en-US" sz="1800" dirty="0" err="1"/>
              <a:t>Manafwa</a:t>
            </a:r>
            <a:r>
              <a:rPr lang="en-US" sz="1800" dirty="0"/>
              <a:t>, </a:t>
            </a:r>
            <a:r>
              <a:rPr lang="en-US" sz="1800" dirty="0" err="1"/>
              <a:t>Tororo</a:t>
            </a:r>
            <a:r>
              <a:rPr lang="en-US" sz="1800" dirty="0"/>
              <a:t>, </a:t>
            </a:r>
            <a:r>
              <a:rPr lang="en-US" sz="1800" dirty="0" err="1"/>
              <a:t>Butaleja</a:t>
            </a:r>
            <a:r>
              <a:rPr lang="en-US" sz="1800" dirty="0"/>
              <a:t>, </a:t>
            </a:r>
            <a:r>
              <a:rPr lang="en-US" sz="1800" dirty="0" err="1"/>
              <a:t>Sironko</a:t>
            </a:r>
            <a:r>
              <a:rPr lang="en-US" sz="1800" dirty="0"/>
              <a:t>, </a:t>
            </a:r>
            <a:r>
              <a:rPr lang="en-US" sz="1800" dirty="0" err="1"/>
              <a:t>Pallisa</a:t>
            </a:r>
            <a:r>
              <a:rPr lang="en-US" sz="1800" dirty="0"/>
              <a:t>, </a:t>
            </a:r>
            <a:r>
              <a:rPr lang="en-US" sz="1800" dirty="0" err="1"/>
              <a:t>Budaka</a:t>
            </a:r>
            <a:r>
              <a:rPr lang="en-US" sz="1800" dirty="0"/>
              <a:t> and </a:t>
            </a:r>
            <a:r>
              <a:rPr lang="en-US" sz="1800" dirty="0" err="1"/>
              <a:t>Busia</a:t>
            </a:r>
            <a:r>
              <a:rPr lang="en-US" sz="1800" dirty="0"/>
              <a:t> regions, </a:t>
            </a:r>
          </a:p>
          <a:p>
            <a:pPr marL="514350" indent="-514350">
              <a:buFont typeface="+mj-lt"/>
              <a:buAutoNum type="arabicPeriod"/>
            </a:pPr>
            <a:r>
              <a:rPr lang="it-IT" sz="1800" dirty="0" smtClean="0"/>
              <a:t>Central </a:t>
            </a:r>
            <a:r>
              <a:rPr lang="it-IT" sz="1800" dirty="0"/>
              <a:t>1: Kalangala, Masaka, Mpigi, Rakai, Lyantonde, Sembabule, and Wakiso districts.</a:t>
            </a:r>
            <a:endParaRPr lang="en-US" sz="1800" dirty="0"/>
          </a:p>
          <a:p>
            <a:pPr marL="514350" indent="-514350">
              <a:buFont typeface="+mj-lt"/>
              <a:buAutoNum type="arabicPeriod"/>
            </a:pPr>
            <a:r>
              <a:rPr lang="it-IT" sz="1800" dirty="0" smtClean="0"/>
              <a:t>Central </a:t>
            </a:r>
            <a:r>
              <a:rPr lang="it-IT" sz="1800" dirty="0"/>
              <a:t>2: Kayunga, Kiboga, Luwero, Nakaseke, Mubende, Mityana, Mukono and Nakasongola districts.</a:t>
            </a:r>
            <a:endParaRPr lang="en-US" sz="1800" dirty="0"/>
          </a:p>
          <a:p>
            <a:pPr marL="514350" indent="-514350">
              <a:buFont typeface="+mj-lt"/>
              <a:buAutoNum type="arabicPeriod"/>
            </a:pPr>
            <a:r>
              <a:rPr lang="en-US" sz="1800" dirty="0" smtClean="0"/>
              <a:t>East-Central</a:t>
            </a:r>
            <a:r>
              <a:rPr lang="en-US" sz="1800" dirty="0"/>
              <a:t>: </a:t>
            </a:r>
            <a:r>
              <a:rPr lang="en-US" sz="1800" dirty="0" err="1"/>
              <a:t>Jinja</a:t>
            </a:r>
            <a:r>
              <a:rPr lang="en-US" sz="1800" dirty="0"/>
              <a:t>, </a:t>
            </a:r>
            <a:r>
              <a:rPr lang="en-US" sz="1800" dirty="0" err="1"/>
              <a:t>Iganga</a:t>
            </a:r>
            <a:r>
              <a:rPr lang="en-US" sz="1800" dirty="0"/>
              <a:t>, </a:t>
            </a:r>
            <a:r>
              <a:rPr lang="en-US" sz="1800" dirty="0" err="1"/>
              <a:t>Namutumba</a:t>
            </a:r>
            <a:r>
              <a:rPr lang="en-US" sz="1800" dirty="0"/>
              <a:t>, </a:t>
            </a:r>
            <a:r>
              <a:rPr lang="en-US" sz="1800" dirty="0" err="1"/>
              <a:t>Kamuli</a:t>
            </a:r>
            <a:r>
              <a:rPr lang="en-US" sz="1800" dirty="0"/>
              <a:t>, </a:t>
            </a:r>
            <a:r>
              <a:rPr lang="en-US" sz="1800" dirty="0" err="1"/>
              <a:t>Kaliro</a:t>
            </a:r>
            <a:r>
              <a:rPr lang="en-US" sz="1800" dirty="0"/>
              <a:t>, </a:t>
            </a:r>
            <a:r>
              <a:rPr lang="en-US" sz="1800" dirty="0" err="1"/>
              <a:t>Bugiri</a:t>
            </a:r>
            <a:r>
              <a:rPr lang="en-US" sz="1800" dirty="0"/>
              <a:t> and </a:t>
            </a:r>
            <a:r>
              <a:rPr lang="en-US" sz="1800" dirty="0" err="1"/>
              <a:t>Mayuge</a:t>
            </a:r>
            <a:r>
              <a:rPr lang="en-US" sz="1800" dirty="0"/>
              <a:t> districts, </a:t>
            </a:r>
          </a:p>
          <a:p>
            <a:pPr marL="514350" indent="-514350">
              <a:buFont typeface="+mj-lt"/>
              <a:buAutoNum type="arabicPeriod"/>
            </a:pPr>
            <a:r>
              <a:rPr lang="en-US" sz="1800" dirty="0" smtClean="0"/>
              <a:t>Kampala</a:t>
            </a:r>
            <a:r>
              <a:rPr lang="en-US" sz="1800" dirty="0"/>
              <a:t>: Kampala </a:t>
            </a:r>
            <a:r>
              <a:rPr lang="en-US" sz="1800" dirty="0" smtClean="0"/>
              <a:t>district</a:t>
            </a:r>
            <a:endParaRPr lang="en-US" sz="1800" dirty="0"/>
          </a:p>
        </p:txBody>
      </p:sp>
    </p:spTree>
    <p:extLst>
      <p:ext uri="{BB962C8B-B14F-4D97-AF65-F5344CB8AC3E}">
        <p14:creationId xmlns:p14="http://schemas.microsoft.com/office/powerpoint/2010/main" val="12284644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body" sz="half" idx="1"/>
          </p:nvPr>
        </p:nvSpPr>
        <p:spPr>
          <a:xfrm>
            <a:off x="670719" y="1371601"/>
            <a:ext cx="7802563" cy="4800600"/>
          </a:xfrm>
        </p:spPr>
        <p:txBody>
          <a:bodyPr>
            <a:normAutofit fontScale="92500" lnSpcReduction="10000"/>
          </a:bodyPr>
          <a:lstStyle/>
          <a:p>
            <a:pPr>
              <a:spcBef>
                <a:spcPct val="10000"/>
              </a:spcBef>
              <a:spcAft>
                <a:spcPct val="45000"/>
              </a:spcAft>
              <a:buNone/>
            </a:pPr>
            <a:r>
              <a:rPr lang="en-US" sz="2800" b="1" dirty="0" smtClean="0"/>
              <a:t>Sampling frame: </a:t>
            </a:r>
            <a:r>
              <a:rPr lang="en-US" sz="2800" dirty="0"/>
              <a:t>2002 Population Census</a:t>
            </a:r>
            <a:endParaRPr lang="en-US" sz="2800" dirty="0" smtClean="0"/>
          </a:p>
          <a:p>
            <a:pPr>
              <a:spcBef>
                <a:spcPct val="10000"/>
              </a:spcBef>
              <a:spcAft>
                <a:spcPct val="45000"/>
              </a:spcAft>
              <a:buNone/>
            </a:pPr>
            <a:r>
              <a:rPr lang="en-US" sz="2800" b="1" dirty="0" smtClean="0"/>
              <a:t>First stage: </a:t>
            </a:r>
            <a:r>
              <a:rPr lang="en-US" sz="2800" dirty="0"/>
              <a:t>470 clusters was selected, comprised of </a:t>
            </a:r>
            <a:r>
              <a:rPr lang="en-US" sz="2800" dirty="0" smtClean="0"/>
              <a:t>94 </a:t>
            </a:r>
            <a:r>
              <a:rPr lang="en-US" sz="2800" dirty="0"/>
              <a:t>urban and </a:t>
            </a:r>
            <a:r>
              <a:rPr lang="en-US" sz="2800" dirty="0" smtClean="0"/>
              <a:t>376 </a:t>
            </a:r>
            <a:r>
              <a:rPr lang="en-US" sz="2800" dirty="0"/>
              <a:t>rural </a:t>
            </a:r>
            <a:r>
              <a:rPr lang="en-US" sz="2800" dirty="0" smtClean="0"/>
              <a:t>points</a:t>
            </a:r>
          </a:p>
          <a:p>
            <a:pPr marL="0" indent="0">
              <a:buNone/>
            </a:pPr>
            <a:r>
              <a:rPr lang="en-US" sz="2800" b="1" dirty="0" smtClean="0"/>
              <a:t>Second stage: </a:t>
            </a:r>
            <a:r>
              <a:rPr lang="en-US" sz="2800" dirty="0"/>
              <a:t>systematic sampling of </a:t>
            </a:r>
            <a:r>
              <a:rPr lang="en-US" sz="2800" dirty="0" smtClean="0"/>
              <a:t>25 households </a:t>
            </a:r>
            <a:r>
              <a:rPr lang="en-US" sz="2800" dirty="0"/>
              <a:t>from </a:t>
            </a:r>
            <a:r>
              <a:rPr lang="en-US" sz="2800" dirty="0" smtClean="0"/>
              <a:t>each cluster</a:t>
            </a:r>
            <a:endParaRPr lang="en-US" sz="2800" dirty="0"/>
          </a:p>
          <a:p>
            <a:pPr eaLnBrk="1" hangingPunct="1">
              <a:spcBef>
                <a:spcPct val="10000"/>
              </a:spcBef>
              <a:spcAft>
                <a:spcPct val="45000"/>
              </a:spcAft>
              <a:buFontTx/>
              <a:buNone/>
            </a:pPr>
            <a:endParaRPr lang="en-US" sz="2800" dirty="0" smtClean="0"/>
          </a:p>
          <a:p>
            <a:pPr>
              <a:spcBef>
                <a:spcPct val="10000"/>
              </a:spcBef>
              <a:spcAft>
                <a:spcPct val="45000"/>
              </a:spcAft>
              <a:buNone/>
            </a:pPr>
            <a:r>
              <a:rPr lang="en-US" sz="2800" dirty="0" smtClean="0"/>
              <a:t>Selected households were visited and interviewed; all women and men age 15-59 were eligible to be interviewed. </a:t>
            </a:r>
            <a:r>
              <a:rPr lang="en-US" sz="2800" dirty="0"/>
              <a:t>In addition, blood samples were drawn from children under age five after obtaining consent from their parents or caretaker</a:t>
            </a:r>
            <a:r>
              <a:rPr lang="en-US" sz="2800" dirty="0" smtClean="0"/>
              <a:t>.</a:t>
            </a:r>
            <a:endParaRPr lang="en-US" dirty="0" smtClean="0"/>
          </a:p>
        </p:txBody>
      </p:sp>
      <p:sp>
        <p:nvSpPr>
          <p:cNvPr id="2" name="TextBox 1"/>
          <p:cNvSpPr txBox="1"/>
          <p:nvPr/>
        </p:nvSpPr>
        <p:spPr>
          <a:xfrm>
            <a:off x="-17813" y="152400"/>
            <a:ext cx="9067800" cy="707886"/>
          </a:xfrm>
          <a:prstGeom prst="rect">
            <a:avLst/>
          </a:prstGeom>
          <a:noFill/>
        </p:spPr>
        <p:txBody>
          <a:bodyPr wrap="square" rtlCol="0">
            <a:spAutoFit/>
          </a:bodyPr>
          <a:lstStyle/>
          <a:p>
            <a:pPr algn="ctr"/>
            <a:r>
              <a:rPr lang="en-US" sz="4000" dirty="0" smtClean="0">
                <a:latin typeface="+mn-lt"/>
              </a:rPr>
              <a:t>Sampling Design</a:t>
            </a:r>
            <a:endParaRPr lang="en-US" sz="4000" dirty="0">
              <a:latin typeface="+mn-lt"/>
            </a:endParaRPr>
          </a:p>
        </p:txBody>
      </p:sp>
    </p:spTree>
    <p:extLst>
      <p:ext uri="{BB962C8B-B14F-4D97-AF65-F5344CB8AC3E}">
        <p14:creationId xmlns:p14="http://schemas.microsoft.com/office/powerpoint/2010/main" val="3355470781"/>
      </p:ext>
    </p:extLst>
  </p:cSld>
  <p:clrMapOvr>
    <a:masterClrMapping/>
  </p:clrMapOvr>
  <p:transition/>
  <p:timing>
    <p:tnLst>
      <p:par>
        <p:cTn id="1" dur="indefinite" restart="never" nodeType="tmRoot"/>
      </p:par>
    </p:tnLst>
  </p:timing>
</p:sld>
</file>

<file path=ppt/theme/theme1.xml><?xml version="1.0" encoding="utf-8"?>
<a:theme xmlns:a="http://schemas.openxmlformats.org/drawingml/2006/main" name="Default Design">
  <a:themeElements>
    <a:clrScheme name="2011 UAIS">
      <a:dk1>
        <a:sysClr val="windowText" lastClr="000000"/>
      </a:dk1>
      <a:lt1>
        <a:srgbClr val="F8F8F8"/>
      </a:lt1>
      <a:dk2>
        <a:srgbClr val="ECDBC2"/>
      </a:dk2>
      <a:lt2>
        <a:srgbClr val="719ED1"/>
      </a:lt2>
      <a:accent1>
        <a:srgbClr val="B42331"/>
      </a:accent1>
      <a:accent2>
        <a:srgbClr val="1AB39F"/>
      </a:accent2>
      <a:accent3>
        <a:srgbClr val="DEC094"/>
      </a:accent3>
      <a:accent4>
        <a:srgbClr val="4A698A"/>
      </a:accent4>
      <a:accent5>
        <a:srgbClr val="CC2229"/>
      </a:accent5>
      <a:accent6>
        <a:srgbClr val="00ACEC"/>
      </a:accent6>
      <a:hlink>
        <a:srgbClr val="EB8803"/>
      </a:hlink>
      <a:folHlink>
        <a:srgbClr val="5F779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2011 UAIS">
      <a:dk1>
        <a:sysClr val="windowText" lastClr="000000"/>
      </a:dk1>
      <a:lt1>
        <a:srgbClr val="F8F8F8"/>
      </a:lt1>
      <a:dk2>
        <a:srgbClr val="ECDBC2"/>
      </a:dk2>
      <a:lt2>
        <a:srgbClr val="719ED1"/>
      </a:lt2>
      <a:accent1>
        <a:srgbClr val="B42331"/>
      </a:accent1>
      <a:accent2>
        <a:srgbClr val="1AB39F"/>
      </a:accent2>
      <a:accent3>
        <a:srgbClr val="DEC094"/>
      </a:accent3>
      <a:accent4>
        <a:srgbClr val="4A698A"/>
      </a:accent4>
      <a:accent5>
        <a:srgbClr val="CC2229"/>
      </a:accent5>
      <a:accent6>
        <a:srgbClr val="00ACEC"/>
      </a:accent6>
      <a:hlink>
        <a:srgbClr val="EB8803"/>
      </a:hlink>
      <a:folHlink>
        <a:srgbClr val="5F779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3593</TotalTime>
  <Words>2758</Words>
  <Application>Microsoft Office PowerPoint</Application>
  <PresentationFormat>On-screen Show (4:3)</PresentationFormat>
  <Paragraphs>268</Paragraphs>
  <Slides>37</Slides>
  <Notes>15</Notes>
  <HiddenSlides>0</HiddenSlides>
  <MMClips>0</MMClips>
  <ScaleCrop>false</ScaleCrop>
  <HeadingPairs>
    <vt:vector size="4" baseType="variant">
      <vt:variant>
        <vt:lpstr>Theme</vt:lpstr>
      </vt:variant>
      <vt:variant>
        <vt:i4>2</vt:i4>
      </vt:variant>
      <vt:variant>
        <vt:lpstr>Slide Titles</vt:lpstr>
      </vt:variant>
      <vt:variant>
        <vt:i4>37</vt:i4>
      </vt:variant>
    </vt:vector>
  </HeadingPairs>
  <TitlesOfParts>
    <vt:vector size="39" baseType="lpstr">
      <vt:lpstr>Default Design</vt:lpstr>
      <vt:lpstr>Custom Design</vt:lpstr>
      <vt:lpstr>PowerPoint Presentation</vt:lpstr>
      <vt:lpstr>PowerPoint Presentation</vt:lpstr>
      <vt:lpstr>PowerPoint Presentation</vt:lpstr>
      <vt:lpstr>PowerPoint Presentation</vt:lpstr>
      <vt:lpstr>Background</vt:lpstr>
      <vt:lpstr>Specific Objectives of UAIS</vt:lpstr>
      <vt:lpstr>The Survey</vt:lpstr>
      <vt:lpstr>Geographic Regions</vt:lpstr>
      <vt:lpstr>PowerPoint Presentation</vt:lpstr>
      <vt:lpstr>PowerPoint Presentation</vt:lpstr>
      <vt:lpstr>Pretest</vt:lpstr>
      <vt:lpstr>Biomarkers</vt:lpstr>
      <vt:lpstr>Biomarkers</vt:lpstr>
      <vt:lpstr>Biomarkers</vt:lpstr>
      <vt:lpstr>Informed Consent</vt:lpstr>
      <vt:lpstr>Informed Consent</vt:lpstr>
      <vt:lpstr>Home Based Testing for HIV</vt:lpstr>
      <vt:lpstr>Home Based Syphilis Testing</vt:lpstr>
      <vt:lpstr>Central Laboratory Testing</vt:lpstr>
      <vt:lpstr>Central Laboratory Testing</vt:lpstr>
      <vt:lpstr>Main Training</vt:lpstr>
      <vt:lpstr>Field Work and Data Processing</vt:lpstr>
      <vt:lpstr>    Results of the household  and individual interviews </vt:lpstr>
      <vt:lpstr>PowerPoint Presentation</vt:lpstr>
      <vt:lpstr>Ugandan Households</vt:lpstr>
      <vt:lpstr>Drinking Water</vt:lpstr>
      <vt:lpstr>Sanitation</vt:lpstr>
      <vt:lpstr>Electricity</vt:lpstr>
      <vt:lpstr>Ownership of Goods</vt:lpstr>
      <vt:lpstr>Wealth Index</vt:lpstr>
      <vt:lpstr>Wealth Index</vt:lpstr>
      <vt:lpstr>Trends in Education Level of Respondents Age 15-49</vt:lpstr>
      <vt:lpstr>Exposure to Mass Media</vt:lpstr>
      <vt:lpstr>Marital Status</vt:lpstr>
      <vt:lpstr>Polygny</vt:lpstr>
      <vt:lpstr>PowerPoint Presentation</vt:lpstr>
      <vt:lpstr>Key Findings</vt:lpstr>
    </vt:vector>
  </TitlesOfParts>
  <Company>Macro International</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Erica.Nybro</dc:creator>
  <cp:lastModifiedBy>ICFI</cp:lastModifiedBy>
  <cp:revision>267</cp:revision>
  <cp:lastPrinted>2012-09-05T15:51:59Z</cp:lastPrinted>
  <dcterms:created xsi:type="dcterms:W3CDTF">2005-03-10T20:13:19Z</dcterms:created>
  <dcterms:modified xsi:type="dcterms:W3CDTF">2012-09-27T13:03:33Z</dcterms:modified>
</cp:coreProperties>
</file>