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  <p:sldMasterId id="2147483660" r:id="rId2"/>
  </p:sldMasterIdLst>
  <p:notesMasterIdLst>
    <p:notesMasterId r:id="rId13"/>
  </p:notesMasterIdLst>
  <p:sldIdLst>
    <p:sldId id="490" r:id="rId3"/>
    <p:sldId id="258" r:id="rId4"/>
    <p:sldId id="462" r:id="rId5"/>
    <p:sldId id="463" r:id="rId6"/>
    <p:sldId id="464" r:id="rId7"/>
    <p:sldId id="487" r:id="rId8"/>
    <p:sldId id="466" r:id="rId9"/>
    <p:sldId id="488" r:id="rId10"/>
    <p:sldId id="469" r:id="rId11"/>
    <p:sldId id="48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74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2016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3.6129717196437552E-2"/>
          <c:y val="0.10788895618816845"/>
          <c:w val="0.94688511191006519"/>
          <c:h val="0.70269331718151529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cat>
            <c:strRef>
              <c:f>Sheet1!$B$1:$E$1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Sheet1!$B$2:$E$2</c:f>
              <c:numCache>
                <c:formatCode>0</c:formatCode>
                <c:ptCount val="4"/>
                <c:pt idx="0">
                  <c:v>48</c:v>
                </c:pt>
                <c:pt idx="1">
                  <c:v>27</c:v>
                </c:pt>
                <c:pt idx="2">
                  <c:v>23</c:v>
                </c:pt>
                <c:pt idx="3">
                  <c:v>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cat>
            <c:strRef>
              <c:f>Sheet1!$B$1:$E$1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Sheet1!$B$3:$E$3</c:f>
              <c:numCache>
                <c:formatCode>0</c:formatCode>
                <c:ptCount val="4"/>
                <c:pt idx="0">
                  <c:v>52</c:v>
                </c:pt>
                <c:pt idx="1">
                  <c:v>28</c:v>
                </c:pt>
                <c:pt idx="2">
                  <c:v>19</c:v>
                </c:pt>
                <c:pt idx="3">
                  <c:v>1</c:v>
                </c:pt>
              </c:numCache>
            </c:numRef>
          </c:val>
        </c:ser>
        <c:dLbls>
          <c:showVal val="1"/>
        </c:dLbls>
        <c:gapWidth val="100"/>
        <c:overlap val="-10"/>
        <c:axId val="99070336"/>
        <c:axId val="99071872"/>
      </c:barChart>
      <c:catAx>
        <c:axId val="9907033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99071872"/>
        <c:crosses val="autoZero"/>
        <c:auto val="1"/>
        <c:lblAlgn val="ctr"/>
        <c:lblOffset val="100"/>
        <c:tickLblSkip val="1"/>
        <c:tickMarkSkip val="1"/>
      </c:catAx>
      <c:valAx>
        <c:axId val="99071872"/>
        <c:scaling>
          <c:orientation val="minMax"/>
        </c:scaling>
        <c:delete val="1"/>
        <c:axPos val="l"/>
        <c:numFmt formatCode="0" sourceLinked="1"/>
        <c:tickLblPos val="none"/>
        <c:crossAx val="99070336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3.7355390751208806E-2"/>
          <c:y val="6.8747720094310322E-2"/>
          <c:w val="0.95801229860239179"/>
          <c:h val="0.74183437875350944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East</c:v>
                </c:pt>
              </c:strCache>
            </c:strRef>
          </c:tx>
          <c:dLbls>
            <c:dLbl>
              <c:idx val="0"/>
              <c:layout>
                <c:manualLayout>
                  <c:x val="-7.9393670658763841E-4"/>
                  <c:y val="-7.7734560288397914E-3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2.468134018947824E-4"/>
                  <c:y val="-5.2480789298928864E-3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4.2933373634029574E-3"/>
                  <c:y val="-8.0884166587611925E-3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Mode val="edge"/>
                  <c:yMode val="edge"/>
                  <c:x val="0.87902330743619295"/>
                  <c:y val="0.21242484969940104"/>
                </c:manualLayout>
              </c:layout>
              <c:dLblPos val="outEnd"/>
              <c:showVal val="1"/>
            </c:dLbl>
            <c:dLbl>
              <c:idx val="4"/>
              <c:layout>
                <c:manualLayout>
                  <c:xMode val="edge"/>
                  <c:yMode val="edge"/>
                  <c:x val="0.61376248612652662"/>
                  <c:y val="0.2384769539078157"/>
                </c:manualLayout>
              </c:layout>
              <c:dLblPos val="outEnd"/>
              <c:showVal val="1"/>
            </c:dLbl>
            <c:dLbl>
              <c:idx val="5"/>
              <c:layout>
                <c:manualLayout>
                  <c:xMode val="edge"/>
                  <c:yMode val="edge"/>
                  <c:x val="0.7192008879023305"/>
                  <c:y val="0.24649298597194713"/>
                </c:manualLayout>
              </c:layout>
              <c:dLblPos val="outEnd"/>
              <c:showVal val="1"/>
            </c:dLbl>
            <c:dLbl>
              <c:idx val="6"/>
              <c:layout>
                <c:manualLayout>
                  <c:xMode val="edge"/>
                  <c:yMode val="edge"/>
                  <c:x val="0.82352941176470584"/>
                  <c:y val="0.19038076152304587"/>
                </c:manualLayout>
              </c:layout>
              <c:dLblPos val="outEnd"/>
              <c:showVal val="1"/>
            </c:dLbl>
            <c:dLbl>
              <c:idx val="7"/>
              <c:layout>
                <c:manualLayout>
                  <c:xMode val="edge"/>
                  <c:yMode val="edge"/>
                  <c:x val="0.93340732519422043"/>
                  <c:y val="0.22444889779559413"/>
                </c:manualLayout>
              </c:layout>
              <c:dLblPos val="outEnd"/>
              <c:showVal val="1"/>
            </c:dLbl>
            <c:showVal val="1"/>
          </c:dLbls>
          <c:cat>
            <c:strRef>
              <c:f>Sheet1!$B$1:$D$1</c:f>
              <c:strCache>
                <c:ptCount val="3"/>
                <c:pt idx="0">
                  <c:v>Mainly wife</c:v>
                </c:pt>
                <c:pt idx="1">
                  <c:v>Wife and husband jointly</c:v>
                </c:pt>
                <c:pt idx="2">
                  <c:v>Mainly husband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68</c:v>
                </c:pt>
                <c:pt idx="1">
                  <c:v>31</c:v>
                </c:pt>
                <c:pt idx="2">
                  <c:v>1</c:v>
                </c:pt>
              </c:numCache>
            </c:numRef>
          </c:val>
        </c:ser>
        <c:dLbls>
          <c:showVal val="1"/>
        </c:dLbls>
        <c:gapWidth val="125"/>
        <c:axId val="104488320"/>
        <c:axId val="104506496"/>
      </c:barChart>
      <c:catAx>
        <c:axId val="10448832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04506496"/>
        <c:crosses val="autoZero"/>
        <c:auto val="1"/>
        <c:lblAlgn val="ctr"/>
        <c:lblOffset val="100"/>
        <c:tickLblSkip val="1"/>
        <c:tickMarkSkip val="1"/>
      </c:catAx>
      <c:valAx>
        <c:axId val="104506496"/>
        <c:scaling>
          <c:orientation val="minMax"/>
        </c:scaling>
        <c:delete val="1"/>
        <c:axPos val="l"/>
        <c:numFmt formatCode="0" sourceLinked="1"/>
        <c:tickLblPos val="none"/>
        <c:crossAx val="1044883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6.0870540799219296E-2"/>
          <c:y val="4.9103378206756414E-2"/>
          <c:w val="0.86257478415681677"/>
          <c:h val="0.76238947917654964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East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</c:spPr>
          <c:dPt>
            <c:idx val="1"/>
            <c:spPr>
              <a:solidFill>
                <a:schemeClr val="accent1"/>
              </a:solidFill>
              <a:ln>
                <a:noFill/>
              </a:ln>
            </c:spPr>
          </c:dPt>
          <c:dPt>
            <c:idx val="2"/>
            <c:spPr>
              <a:solidFill>
                <a:schemeClr val="accent2"/>
              </a:solidFill>
              <a:ln>
                <a:noFill/>
              </a:ln>
            </c:spPr>
          </c:dPt>
          <c:dPt>
            <c:idx val="3"/>
            <c:spPr>
              <a:solidFill>
                <a:schemeClr val="accent3"/>
              </a:solidFill>
              <a:ln>
                <a:noFill/>
              </a:ln>
            </c:spPr>
          </c:dPt>
          <c:dLbls>
            <c:dLbl>
              <c:idx val="1"/>
              <c:layout>
                <c:manualLayout>
                  <c:x val="-2.9804790357328952E-3"/>
                  <c:y val="0"/>
                </c:manualLayout>
              </c:layout>
              <c:showVal val="1"/>
            </c:dLbl>
            <c:showVal val="1"/>
          </c:dLbls>
          <c:cat>
            <c:strRef>
              <c:f>Sheet1!$B$1:$E$1</c:f>
              <c:strCache>
                <c:ptCount val="4"/>
                <c:pt idx="0">
                  <c:v>More</c:v>
                </c:pt>
                <c:pt idx="1">
                  <c:v>Less</c:v>
                </c:pt>
                <c:pt idx="2">
                  <c:v>Same</c:v>
                </c:pt>
                <c:pt idx="3">
                  <c:v>Husband/partner has no earnings</c:v>
                </c:pt>
              </c:strCache>
            </c:strRef>
          </c:cat>
          <c:val>
            <c:numRef>
              <c:f>Sheet1!$B$2:$E$2</c:f>
              <c:numCache>
                <c:formatCode>0</c:formatCode>
                <c:ptCount val="4"/>
                <c:pt idx="0">
                  <c:v>15</c:v>
                </c:pt>
                <c:pt idx="1">
                  <c:v>49</c:v>
                </c:pt>
                <c:pt idx="2">
                  <c:v>35</c:v>
                </c:pt>
                <c:pt idx="3">
                  <c:v>1</c:v>
                </c:pt>
              </c:numCache>
            </c:numRef>
          </c:val>
        </c:ser>
        <c:dLbls>
          <c:showVal val="1"/>
        </c:dLbls>
        <c:gapWidth val="75"/>
        <c:overlap val="-25"/>
        <c:axId val="104564608"/>
        <c:axId val="104566144"/>
      </c:barChart>
      <c:catAx>
        <c:axId val="104564608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04566144"/>
        <c:crosses val="autoZero"/>
        <c:auto val="1"/>
        <c:lblAlgn val="ctr"/>
        <c:lblOffset val="100"/>
        <c:tickLblSkip val="1"/>
        <c:tickMarkSkip val="1"/>
      </c:catAx>
      <c:valAx>
        <c:axId val="104566144"/>
        <c:scaling>
          <c:orientation val="minMax"/>
          <c:max val="85"/>
        </c:scaling>
        <c:delete val="1"/>
        <c:axPos val="l"/>
        <c:numFmt formatCode="0" sourceLinked="1"/>
        <c:tickLblPos val="none"/>
        <c:crossAx val="1045646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1.7295578437310909E-2"/>
          <c:y val="7.8933747931190124E-2"/>
          <c:w val="0.96540880503144655"/>
          <c:h val="0.6284051356637833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</c:spPr>
          <c:dPt>
            <c:idx val="4"/>
            <c:spPr>
              <a:solidFill>
                <a:schemeClr val="bg2"/>
              </a:solidFill>
            </c:spPr>
          </c:dPt>
          <c:cat>
            <c:strRef>
              <c:f>Sheet1!$A$2:$A$6</c:f>
              <c:strCache>
                <c:ptCount val="5"/>
                <c:pt idx="0">
                  <c:v>Own health care</c:v>
                </c:pt>
                <c:pt idx="1">
                  <c:v>Major household purchases</c:v>
                </c:pt>
                <c:pt idx="2">
                  <c:v>Visits to family or relatives</c:v>
                </c:pt>
                <c:pt idx="3">
                  <c:v>Participate in all three decisions</c:v>
                </c:pt>
                <c:pt idx="4">
                  <c:v>Participate in no decisions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90</c:v>
                </c:pt>
                <c:pt idx="1">
                  <c:v>94</c:v>
                </c:pt>
                <c:pt idx="2">
                  <c:v>95</c:v>
                </c:pt>
                <c:pt idx="3">
                  <c:v>86</c:v>
                </c:pt>
                <c:pt idx="4">
                  <c:v>2</c:v>
                </c:pt>
              </c:numCache>
            </c:numRef>
          </c:val>
        </c:ser>
        <c:dLbls>
          <c:showVal val="1"/>
        </c:dLbls>
        <c:gapWidth val="125"/>
        <c:overlap val="-25"/>
        <c:axId val="115146752"/>
        <c:axId val="115148288"/>
      </c:barChart>
      <c:catAx>
        <c:axId val="115146752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crossAx val="115148288"/>
        <c:crosses val="autoZero"/>
        <c:auto val="1"/>
        <c:lblAlgn val="ctr"/>
        <c:lblOffset val="100"/>
      </c:catAx>
      <c:valAx>
        <c:axId val="115148288"/>
        <c:scaling>
          <c:orientation val="minMax"/>
        </c:scaling>
        <c:delete val="1"/>
        <c:axPos val="l"/>
        <c:numFmt formatCode="0" sourceLinked="1"/>
        <c:tickLblPos val="none"/>
        <c:crossAx val="115146752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Men</c:v>
                </c:pt>
              </c:strCache>
            </c:strRef>
          </c:tx>
          <c:cat>
            <c:strRef>
              <c:f>Sheet1!$B$1:$H$1</c:f>
              <c:strCache>
                <c:ptCount val="7"/>
                <c:pt idx="0">
                  <c:v>At least one reason</c:v>
                </c:pt>
                <c:pt idx="1">
                  <c:v>Asks him to use a condom</c:v>
                </c:pt>
                <c:pt idx="2">
                  <c:v>Refuses to have sex with him</c:v>
                </c:pt>
                <c:pt idx="3">
                  <c:v>Neglects children</c:v>
                </c:pt>
                <c:pt idx="4">
                  <c:v>Going out without telling him</c:v>
                </c:pt>
                <c:pt idx="5">
                  <c:v>Argues with him</c:v>
                </c:pt>
                <c:pt idx="6">
                  <c:v>Burns food</c:v>
                </c:pt>
              </c:strCache>
            </c:strRef>
          </c:cat>
          <c:val>
            <c:numRef>
              <c:f>Sheet1!$B$2:$H$2</c:f>
              <c:numCache>
                <c:formatCode>0</c:formatCode>
                <c:ptCount val="7"/>
                <c:pt idx="0">
                  <c:v>22</c:v>
                </c:pt>
                <c:pt idx="1">
                  <c:v>3</c:v>
                </c:pt>
                <c:pt idx="2">
                  <c:v>5</c:v>
                </c:pt>
                <c:pt idx="3">
                  <c:v>17</c:v>
                </c:pt>
                <c:pt idx="4">
                  <c:v>10</c:v>
                </c:pt>
                <c:pt idx="5">
                  <c:v>11</c:v>
                </c:pt>
                <c:pt idx="6">
                  <c:v>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Women</c:v>
                </c:pt>
              </c:strCache>
            </c:strRef>
          </c:tx>
          <c:cat>
            <c:strRef>
              <c:f>Sheet1!$B$1:$H$1</c:f>
              <c:strCache>
                <c:ptCount val="7"/>
                <c:pt idx="0">
                  <c:v>At least one reason</c:v>
                </c:pt>
                <c:pt idx="1">
                  <c:v>Asks him to use a condom</c:v>
                </c:pt>
                <c:pt idx="2">
                  <c:v>Refuses to have sex with him</c:v>
                </c:pt>
                <c:pt idx="3">
                  <c:v>Neglects children</c:v>
                </c:pt>
                <c:pt idx="4">
                  <c:v>Going out without telling him</c:v>
                </c:pt>
                <c:pt idx="5">
                  <c:v>Argues with him</c:v>
                </c:pt>
                <c:pt idx="6">
                  <c:v>Burns food</c:v>
                </c:pt>
              </c:strCache>
            </c:strRef>
          </c:cat>
          <c:val>
            <c:numRef>
              <c:f>Sheet1!$B$3:$H$3</c:f>
              <c:numCache>
                <c:formatCode>0</c:formatCode>
                <c:ptCount val="7"/>
                <c:pt idx="0">
                  <c:v>46</c:v>
                </c:pt>
                <c:pt idx="1">
                  <c:v>8</c:v>
                </c:pt>
                <c:pt idx="2">
                  <c:v>14</c:v>
                </c:pt>
                <c:pt idx="3">
                  <c:v>39</c:v>
                </c:pt>
                <c:pt idx="4">
                  <c:v>30</c:v>
                </c:pt>
                <c:pt idx="5">
                  <c:v>23</c:v>
                </c:pt>
                <c:pt idx="6">
                  <c:v>13</c:v>
                </c:pt>
              </c:numCache>
            </c:numRef>
          </c:val>
        </c:ser>
        <c:dLbls>
          <c:showVal val="1"/>
        </c:dLbls>
        <c:overlap val="-25"/>
        <c:axId val="115194496"/>
        <c:axId val="115204480"/>
      </c:barChart>
      <c:catAx>
        <c:axId val="115194496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15204480"/>
        <c:crosses val="autoZero"/>
        <c:auto val="1"/>
        <c:lblAlgn val="ctr"/>
        <c:lblOffset val="100"/>
        <c:tickLblSkip val="1"/>
        <c:tickMarkSkip val="1"/>
      </c:catAx>
      <c:valAx>
        <c:axId val="115204480"/>
        <c:scaling>
          <c:orientation val="minMax"/>
        </c:scaling>
        <c:delete val="1"/>
        <c:axPos val="b"/>
        <c:numFmt formatCode="0" sourceLinked="1"/>
        <c:tickLblPos val="none"/>
        <c:crossAx val="115194496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FC553C-10D3-46ED-9EC7-09738BB2297E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B578CC-B6CD-4904-95B9-00534406B29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DF2127-7CEC-45C6-9C94-3390215E3FA1}" type="slidenum">
              <a:rPr lang="en-US" smtClean="0">
                <a:latin typeface="Arial" pitchFamily="34" charset="0"/>
                <a:cs typeface="Arial" pitchFamily="34" charset="0"/>
              </a:rPr>
              <a:pPr/>
              <a:t>1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B578CC-B6CD-4904-95B9-00534406B29A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CD31E4-CFFA-4174-8D4F-5542EF942C7C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53754F-5443-4B92-8AE1-2C7D1371C4EC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6ECB1D-9FC5-4295-83F7-8EAB747F66D9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994A66-243B-40FA-B7F6-7F467CDF781D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noProof="0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10B62C-2406-4BDF-970F-B679F92A4B17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63D97-02F5-4AD9-B3E5-4BF68C230E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70751-CF2D-4A65-A0D2-1B23B2C5F9A7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2B24AD0-C269-46B9-8089-BAFB11CF3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inal.jpg"/>
          <p:cNvPicPr>
            <a:picLocks noChangeAspect="1"/>
          </p:cNvPicPr>
          <p:nvPr userDrawn="1"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09550" y="-1466850"/>
            <a:ext cx="10668000" cy="13805648"/>
          </a:xfrm>
          <a:prstGeom prst="rect">
            <a:avLst/>
          </a:prstGeom>
        </p:spPr>
      </p:pic>
      <p:pic>
        <p:nvPicPr>
          <p:cNvPr id="6" name="Picture 5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2209800" y="1143000"/>
            <a:ext cx="2438400" cy="457200"/>
          </a:xfrm>
          <a:prstGeom prst="rect">
            <a:avLst/>
          </a:prstGeom>
        </p:spPr>
      </p:pic>
      <p:pic>
        <p:nvPicPr>
          <p:cNvPr id="7" name="Picture 6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4648200" y="1143000"/>
            <a:ext cx="2438400" cy="457200"/>
          </a:xfrm>
          <a:prstGeom prst="rect">
            <a:avLst/>
          </a:prstGeom>
        </p:spPr>
      </p:pic>
      <p:pic>
        <p:nvPicPr>
          <p:cNvPr id="8" name="Picture 7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6934200" y="1143000"/>
            <a:ext cx="2438400" cy="457200"/>
          </a:xfrm>
          <a:prstGeom prst="rect">
            <a:avLst/>
          </a:prstGeom>
        </p:spPr>
      </p:pic>
      <p:pic>
        <p:nvPicPr>
          <p:cNvPr id="13" name="Picture 12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-133350" y="4914900"/>
            <a:ext cx="2438400" cy="457200"/>
          </a:xfrm>
          <a:prstGeom prst="rect">
            <a:avLst/>
          </a:prstGeom>
        </p:spPr>
      </p:pic>
      <p:pic>
        <p:nvPicPr>
          <p:cNvPr id="14" name="Picture 13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2228850" y="4914900"/>
            <a:ext cx="2438400" cy="457200"/>
          </a:xfrm>
          <a:prstGeom prst="rect">
            <a:avLst/>
          </a:prstGeom>
        </p:spPr>
      </p:pic>
      <p:pic>
        <p:nvPicPr>
          <p:cNvPr id="15" name="Picture 14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4667250" y="4914900"/>
            <a:ext cx="2438400" cy="457200"/>
          </a:xfrm>
          <a:prstGeom prst="rect">
            <a:avLst/>
          </a:prstGeom>
        </p:spPr>
      </p:pic>
      <p:pic>
        <p:nvPicPr>
          <p:cNvPr id="16" name="Picture 15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7029450" y="4914900"/>
            <a:ext cx="2438400" cy="457200"/>
          </a:xfrm>
          <a:prstGeom prst="rect">
            <a:avLst/>
          </a:prstGeom>
        </p:spPr>
      </p:pic>
      <p:pic>
        <p:nvPicPr>
          <p:cNvPr id="2" name="Picture 1" descr="crop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-228600" y="1143000"/>
            <a:ext cx="2438400" cy="457200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19D48-23B0-403A-9D49-CFFE2BE6C3B8}" type="datetimeFigureOut">
              <a:rPr lang="en-US" smtClean="0"/>
              <a:pPr/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2209800"/>
            <a:ext cx="9144000" cy="25146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06" name="Rectangle 3"/>
          <p:cNvSpPr>
            <a:spLocks noChangeArrowheads="1"/>
          </p:cNvSpPr>
          <p:nvPr/>
        </p:nvSpPr>
        <p:spPr bwMode="auto">
          <a:xfrm>
            <a:off x="0" y="304800"/>
            <a:ext cx="9144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800" dirty="0" smtClean="0">
                <a:solidFill>
                  <a:schemeClr val="bg2"/>
                </a:solidFill>
                <a:latin typeface="Calibri" pitchFamily="34" charset="0"/>
                <a:cs typeface="Arial" charset="0"/>
              </a:rPr>
              <a:t>Women’s Empowerment</a:t>
            </a:r>
            <a:endParaRPr lang="en-US" sz="4800" dirty="0">
              <a:solidFill>
                <a:schemeClr val="bg2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1507" name="Rectangle 4"/>
          <p:cNvSpPr>
            <a:spLocks noChangeArrowheads="1"/>
          </p:cNvSpPr>
          <p:nvPr/>
        </p:nvSpPr>
        <p:spPr bwMode="auto">
          <a:xfrm>
            <a:off x="1219200" y="5334000"/>
            <a:ext cx="6858000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3600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2010 Cambodia Demographic and Health Survey </a:t>
            </a:r>
          </a:p>
        </p:txBody>
      </p:sp>
      <p:pic>
        <p:nvPicPr>
          <p:cNvPr id="8" name="Picture 7" descr="Cambodia-motif-from-ps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411730"/>
            <a:ext cx="9144000" cy="2034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Key Findings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181600"/>
          </a:xfrm>
          <a:noFill/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48%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of currently employed women and </a:t>
            </a: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52%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of currently employed men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are </a:t>
            </a: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paid in cash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.</a:t>
            </a:r>
          </a:p>
          <a:p>
            <a:pPr lvl="1">
              <a:lnSpc>
                <a:spcPct val="90000"/>
              </a:lnSpc>
            </a:pP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50% of women make less than their husbands</a:t>
            </a:r>
            <a:endParaRPr lang="en-US" dirty="0" smtClean="0">
              <a:solidFill>
                <a:srgbClr val="000000"/>
              </a:solidFill>
              <a:latin typeface="Calibri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86% </a:t>
            </a:r>
            <a:r>
              <a:rPr lang="en-US" dirty="0" smtClean="0">
                <a:latin typeface="Calibri" pitchFamily="34" charset="0"/>
              </a:rPr>
              <a:t>of women participate in all 3 decisions (health care, major household purchases and visits to family)</a:t>
            </a:r>
          </a:p>
          <a:p>
            <a:pPr eaLnBrk="1" hangingPunct="1">
              <a:lnSpc>
                <a:spcPct val="90000"/>
              </a:lnSpc>
            </a:pP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46%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of women and </a:t>
            </a: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22%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of men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agree that a husband is 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justified in beating his wife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for certain reasons.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  <a:buNone/>
            </a:pPr>
            <a:endParaRPr lang="en-US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1447800"/>
            <a:ext cx="3962400" cy="1752600"/>
          </a:xfrm>
        </p:spPr>
        <p:txBody>
          <a:bodyPr>
            <a:noAutofit/>
          </a:bodyPr>
          <a:lstStyle/>
          <a:p>
            <a:r>
              <a:rPr lang="en-US" b="1" dirty="0" smtClean="0">
                <a:latin typeface="Calibri" pitchFamily="34" charset="0"/>
              </a:rPr>
              <a:t>Women’s Employment and Earnings</a:t>
            </a:r>
          </a:p>
          <a:p>
            <a:r>
              <a:rPr lang="en-US" dirty="0" err="1" smtClean="0">
                <a:latin typeface="Calibri" pitchFamily="34" charset="0"/>
              </a:rPr>
              <a:t>Decisionmaking</a:t>
            </a:r>
            <a:endParaRPr lang="en-US" dirty="0" smtClean="0">
              <a:latin typeface="Calibri" pitchFamily="34" charset="0"/>
            </a:endParaRPr>
          </a:p>
          <a:p>
            <a:r>
              <a:rPr lang="en-US" dirty="0" smtClean="0">
                <a:latin typeface="Calibri" pitchFamily="34" charset="0"/>
              </a:rPr>
              <a:t>Attitudes toward Wife Beating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Type of Payment</a:t>
            </a:r>
          </a:p>
        </p:txBody>
      </p:sp>
      <p:graphicFrame>
        <p:nvGraphicFramePr>
          <p:cNvPr id="7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381000" y="1752600"/>
          <a:ext cx="8456612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0" y="914400"/>
            <a:ext cx="7467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distribution of payment type among employed </a:t>
            </a:r>
            <a:r>
              <a:rPr lang="en-US" i="1" dirty="0" smtClean="0">
                <a:latin typeface="Calibri" pitchFamily="34" charset="0"/>
              </a:rPr>
              <a:t>currently married women </a:t>
            </a:r>
            <a:r>
              <a:rPr lang="en-US" i="1" dirty="0">
                <a:latin typeface="Calibri" pitchFamily="34" charset="0"/>
              </a:rPr>
              <a:t>and </a:t>
            </a:r>
            <a:r>
              <a:rPr lang="en-US" i="1" dirty="0" smtClean="0">
                <a:latin typeface="Calibri" pitchFamily="34" charset="0"/>
              </a:rPr>
              <a:t>men age 15-49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Control Over Woman’s Earnings</a:t>
            </a: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381000" y="2286000"/>
          <a:ext cx="8224837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0" y="1066800"/>
            <a:ext cx="7315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Among currently married women age 15-49 who received cash earnings, percent </a:t>
            </a:r>
            <a:r>
              <a:rPr lang="en-US" i="1" dirty="0">
                <a:latin typeface="Calibri" pitchFamily="34" charset="0"/>
              </a:rPr>
              <a:t>by who </a:t>
            </a:r>
            <a:r>
              <a:rPr lang="en-US" i="1" dirty="0" smtClean="0">
                <a:latin typeface="Calibri" pitchFamily="34" charset="0"/>
              </a:rPr>
              <a:t>decides how woman’s earnings are used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Comparing Women’s and Partner’s Earnings</a:t>
            </a: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211724" y="1676400"/>
          <a:ext cx="8886703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0" y="1143000"/>
            <a:ext cx="5257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</a:t>
            </a:r>
            <a:r>
              <a:rPr lang="en-US" i="1" dirty="0" smtClean="0">
                <a:latin typeface="Calibri" pitchFamily="34" charset="0"/>
              </a:rPr>
              <a:t>married women 15-49 who make: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1447800"/>
            <a:ext cx="3962400" cy="1752600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Calibri" pitchFamily="34" charset="0"/>
              </a:rPr>
              <a:t>Women’s Employment and Earnings</a:t>
            </a:r>
          </a:p>
          <a:p>
            <a:r>
              <a:rPr lang="en-US" b="1" dirty="0" err="1" smtClean="0">
                <a:latin typeface="Calibri" pitchFamily="34" charset="0"/>
              </a:rPr>
              <a:t>Decisionmaking</a:t>
            </a:r>
            <a:endParaRPr lang="en-US" b="1" dirty="0" smtClean="0">
              <a:latin typeface="Calibri" pitchFamily="34" charset="0"/>
            </a:endParaRPr>
          </a:p>
          <a:p>
            <a:r>
              <a:rPr lang="en-US" dirty="0" smtClean="0">
                <a:latin typeface="Calibri" pitchFamily="34" charset="0"/>
              </a:rPr>
              <a:t>Attitudes toward Wife Beating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372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Women’s Participation in Decisionmaking</a:t>
            </a:r>
          </a:p>
        </p:txBody>
      </p:sp>
      <p:graphicFrame>
        <p:nvGraphicFramePr>
          <p:cNvPr id="8" name="Chart 7"/>
          <p:cNvGraphicFramePr/>
          <p:nvPr/>
        </p:nvGraphicFramePr>
        <p:xfrm>
          <a:off x="228600" y="1981200"/>
          <a:ext cx="89154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143000"/>
            <a:ext cx="861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of currently married women age 15-49 who usually make specific decisions by themselves or jointly with their husband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1447800"/>
            <a:ext cx="3962400" cy="1752600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Calibri" pitchFamily="34" charset="0"/>
              </a:rPr>
              <a:t>Women’s Employment and Earnings</a:t>
            </a:r>
          </a:p>
          <a:p>
            <a:r>
              <a:rPr lang="en-US" dirty="0" err="1" smtClean="0">
                <a:latin typeface="Calibri" pitchFamily="34" charset="0"/>
              </a:rPr>
              <a:t>Decisionmaking</a:t>
            </a:r>
            <a:endParaRPr lang="en-US" dirty="0" smtClean="0">
              <a:latin typeface="Calibri" pitchFamily="34" charset="0"/>
            </a:endParaRPr>
          </a:p>
          <a:p>
            <a:r>
              <a:rPr lang="en-US" b="1" dirty="0" smtClean="0">
                <a:latin typeface="Calibri" pitchFamily="34" charset="0"/>
              </a:rPr>
              <a:t>Attitudes toward Wife Beating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Attitudes Towards Wife Beating</a:t>
            </a:r>
          </a:p>
        </p:txBody>
      </p:sp>
      <p:graphicFrame>
        <p:nvGraphicFramePr>
          <p:cNvPr id="7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381000" y="1600200"/>
          <a:ext cx="8307388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196" name="Rectangle 6"/>
          <p:cNvSpPr>
            <a:spLocks noChangeArrowheads="1"/>
          </p:cNvSpPr>
          <p:nvPr/>
        </p:nvSpPr>
        <p:spPr bwMode="auto">
          <a:xfrm>
            <a:off x="0" y="914400"/>
            <a:ext cx="8915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 smtClean="0">
                <a:solidFill>
                  <a:srgbClr val="000000"/>
                </a:solidFill>
                <a:latin typeface="Calibri" pitchFamily="34" charset="0"/>
              </a:rPr>
              <a:t>Percent of women and men age 15-49 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who agree that a husband has the right </a:t>
            </a:r>
            <a:r>
              <a:rPr lang="en-US" i="1" dirty="0" smtClean="0">
                <a:solidFill>
                  <a:srgbClr val="000000"/>
                </a:solidFill>
                <a:latin typeface="Calibri" pitchFamily="34" charset="0"/>
              </a:rPr>
              <a:t>to beat 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his </a:t>
            </a:r>
            <a:r>
              <a:rPr lang="en-US" i="1" dirty="0" smtClean="0">
                <a:solidFill>
                  <a:srgbClr val="000000"/>
                </a:solidFill>
                <a:latin typeface="Calibri" pitchFamily="34" charset="0"/>
              </a:rPr>
              <a:t>wife for 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any one of the following reasons: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Cambodia">
      <a:dk1>
        <a:srgbClr val="000000"/>
      </a:dk1>
      <a:lt1>
        <a:srgbClr val="FFFFFF"/>
      </a:lt1>
      <a:dk2>
        <a:srgbClr val="2D2D8A"/>
      </a:dk2>
      <a:lt2>
        <a:srgbClr val="FFC000"/>
      </a:lt2>
      <a:accent1>
        <a:srgbClr val="FFC000"/>
      </a:accent1>
      <a:accent2>
        <a:srgbClr val="2D2D8A"/>
      </a:accent2>
      <a:accent3>
        <a:srgbClr val="FFE599"/>
      </a:accent3>
      <a:accent4>
        <a:srgbClr val="6B6BCE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Cambodia">
      <a:dk1>
        <a:srgbClr val="000000"/>
      </a:dk1>
      <a:lt1>
        <a:srgbClr val="FFFFFF"/>
      </a:lt1>
      <a:dk2>
        <a:srgbClr val="2D2D8A"/>
      </a:dk2>
      <a:lt2>
        <a:srgbClr val="FFC000"/>
      </a:lt2>
      <a:accent1>
        <a:srgbClr val="FFC000"/>
      </a:accent1>
      <a:accent2>
        <a:srgbClr val="2D2D8A"/>
      </a:accent2>
      <a:accent3>
        <a:srgbClr val="FFE599"/>
      </a:accent3>
      <a:accent4>
        <a:srgbClr val="6B6BCE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1293</TotalTime>
  <Words>227</Words>
  <Application>Microsoft Office PowerPoint</Application>
  <PresentationFormat>On-screen Show (4:3)</PresentationFormat>
  <Paragraphs>37</Paragraphs>
  <Slides>10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1_Office Theme</vt:lpstr>
      <vt:lpstr>Custom Design</vt:lpstr>
      <vt:lpstr>Slide 1</vt:lpstr>
      <vt:lpstr>Slide 2</vt:lpstr>
      <vt:lpstr>Type of Payment</vt:lpstr>
      <vt:lpstr>Control Over Woman’s Earnings</vt:lpstr>
      <vt:lpstr>Comparing Women’s and Partner’s Earnings</vt:lpstr>
      <vt:lpstr>Slide 6</vt:lpstr>
      <vt:lpstr>Women’s Participation in Decisionmaking</vt:lpstr>
      <vt:lpstr>Slide 8</vt:lpstr>
      <vt:lpstr>Attitudes Towards Wife Beating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485</cp:revision>
  <dcterms:created xsi:type="dcterms:W3CDTF">2010-10-01T13:18:19Z</dcterms:created>
  <dcterms:modified xsi:type="dcterms:W3CDTF">2012-05-10T21:21:49Z</dcterms:modified>
</cp:coreProperties>
</file>