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322" r:id="rId2"/>
    <p:sldId id="324" r:id="rId3"/>
    <p:sldId id="302" r:id="rId4"/>
    <p:sldId id="320" r:id="rId5"/>
    <p:sldId id="311" r:id="rId6"/>
    <p:sldId id="307" r:id="rId7"/>
    <p:sldId id="308" r:id="rId8"/>
    <p:sldId id="323" r:id="rId9"/>
    <p:sldId id="316" r:id="rId10"/>
    <p:sldId id="318"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6600"/>
    <a:srgbClr val="003300"/>
    <a:srgbClr val="333399"/>
    <a:srgbClr val="FFFF00"/>
    <a:srgbClr val="800080"/>
    <a:srgbClr val="DDDDDD"/>
    <a:srgbClr val="CC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858" autoAdjust="0"/>
  </p:normalViewPr>
  <p:slideViewPr>
    <p:cSldViewPr>
      <p:cViewPr varScale="1">
        <p:scale>
          <a:sx n="76" d="100"/>
          <a:sy n="76" d="100"/>
        </p:scale>
        <p:origin x="-1157"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0327B777-9EEB-4F68-B749-D44E68AE4D5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0DF2127-7CEC-45C6-9C94-3390215E3FA1}" type="slidenum">
              <a:rPr lang="en-US" smtClean="0">
                <a:latin typeface="Arial" pitchFamily="34" charset="0"/>
                <a:cs typeface="Arial" pitchFamily="34" charset="0"/>
              </a:rPr>
              <a:pPr/>
              <a:t>1</a:t>
            </a:fld>
            <a:endParaRPr lang="en-US" smtClean="0">
              <a:latin typeface="Arial" pitchFamily="34" charset="0"/>
              <a:cs typeface="Arial" pitchFamily="34" charset="0"/>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E2A464B-3964-41AA-B6AA-352490041B0B}"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1A1B8E8-3DCB-4346-8984-F5F45BC8166B}" type="slidenum">
              <a:rPr lang="en-US" smtClean="0">
                <a:latin typeface="Arial" pitchFamily="34" charset="0"/>
                <a:cs typeface="Arial" pitchFamily="34" charset="0"/>
              </a:rPr>
              <a:pPr/>
              <a:t>5</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DDEBA27-8339-41B8-827D-4DD11A59173E}" type="slidenum">
              <a:rPr lang="en-US" smtClean="0">
                <a:latin typeface="Arial" pitchFamily="34" charset="0"/>
                <a:cs typeface="Arial" pitchFamily="34" charset="0"/>
              </a:rPr>
              <a:pPr/>
              <a:t>6</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4A41EEA3-BA72-45A8-A390-1F70E6AFC212}" type="slidenum">
              <a:rPr lang="en-US" smtClean="0">
                <a:latin typeface="Arial" pitchFamily="34" charset="0"/>
                <a:cs typeface="Arial" pitchFamily="34" charset="0"/>
              </a:rPr>
              <a:pPr/>
              <a:t>7</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44F30355-8DD5-4AD5-802A-EE2AD5B203E0}" type="slidenum">
              <a:rPr lang="en-US" smtClean="0">
                <a:latin typeface="Arial" pitchFamily="34" charset="0"/>
                <a:cs typeface="Arial" pitchFamily="34" charset="0"/>
              </a:rPr>
              <a:pPr/>
              <a:t>8</a:t>
            </a:fld>
            <a:endParaRPr lang="en-US" smtClean="0">
              <a:latin typeface="Arial" pitchFamily="34" charset="0"/>
              <a:cs typeface="Arial" pitchFamily="3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F7BCC9F-0776-4516-B860-160E4B52EE44}"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xfrm>
            <a:off x="1143000" y="685800"/>
            <a:ext cx="4573588" cy="3429000"/>
          </a:xfrm>
          <a:ln/>
        </p:spPr>
      </p:sp>
      <p:sp>
        <p:nvSpPr>
          <p:cNvPr id="22532"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6C389B40-1A08-459F-9C45-6AC90335401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73CEC968-1DE0-4D38-8CC7-02BA3636120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1BED290D-87D7-43A5-AAA2-FC03569F26DE}"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a:ln/>
        </p:spPr>
        <p:txBody>
          <a:bodyPr/>
          <a:lstStyle>
            <a:lvl1pPr>
              <a:defRPr/>
            </a:lvl1pPr>
          </a:lstStyle>
          <a:p>
            <a:pPr>
              <a:defRPr/>
            </a:pPr>
            <a:fld id="{F831D8C4-F443-407C-98DA-0BC1A55D1854}"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E3D25C0F-5C99-433E-9820-261B42CFDB17}"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E56571B9-059D-4F44-8DD7-FF66B696AAA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6ABC4819-049E-4A6A-9CEB-9EE5231CA50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6" name="Rectangle 6"/>
          <p:cNvSpPr>
            <a:spLocks noGrp="1" noChangeArrowheads="1"/>
          </p:cNvSpPr>
          <p:nvPr>
            <p:ph type="sldNum" sz="quarter" idx="12"/>
          </p:nvPr>
        </p:nvSpPr>
        <p:spPr>
          <a:ln/>
        </p:spPr>
        <p:txBody>
          <a:bodyPr/>
          <a:lstStyle>
            <a:lvl1pPr>
              <a:defRPr/>
            </a:lvl1pPr>
          </a:lstStyle>
          <a:p>
            <a:pPr>
              <a:defRPr/>
            </a:pPr>
            <a:fld id="{E8E21DF9-EA19-496A-8ADD-C522DEF1A62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30D1FD59-6323-4D91-8401-91DD0480964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a:ln/>
        </p:spPr>
        <p:txBody>
          <a:bodyPr/>
          <a:lstStyle>
            <a:lvl1pPr>
              <a:defRPr/>
            </a:lvl1pPr>
          </a:lstStyle>
          <a:p>
            <a:pPr>
              <a:defRPr/>
            </a:pPr>
            <a:fld id="{EBC9B576-F99F-4248-B591-9A68653143F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5" name="Rectangle 6"/>
          <p:cNvSpPr>
            <a:spLocks noGrp="1" noChangeArrowheads="1"/>
          </p:cNvSpPr>
          <p:nvPr>
            <p:ph type="sldNum" sz="quarter" idx="12"/>
          </p:nvPr>
        </p:nvSpPr>
        <p:spPr>
          <a:ln/>
        </p:spPr>
        <p:txBody>
          <a:bodyPr/>
          <a:lstStyle>
            <a:lvl1pPr>
              <a:defRPr/>
            </a:lvl1pPr>
          </a:lstStyle>
          <a:p>
            <a:pPr>
              <a:defRPr/>
            </a:pPr>
            <a:fld id="{BA852D9E-12EA-43C2-B329-733F6206E18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4" name="Rectangle 6"/>
          <p:cNvSpPr>
            <a:spLocks noGrp="1" noChangeArrowheads="1"/>
          </p:cNvSpPr>
          <p:nvPr>
            <p:ph type="sldNum" sz="quarter" idx="12"/>
          </p:nvPr>
        </p:nvSpPr>
        <p:spPr>
          <a:ln/>
        </p:spPr>
        <p:txBody>
          <a:bodyPr/>
          <a:lstStyle>
            <a:lvl1pPr>
              <a:defRPr/>
            </a:lvl1pPr>
          </a:lstStyle>
          <a:p>
            <a:pPr>
              <a:defRPr/>
            </a:pPr>
            <a:fld id="{AAC47005-18B7-4F28-AF17-B46C74AEB5C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0BF893A1-04B5-46A7-9E4B-7D49EB320DD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2006-07 SDHS – CSO and Macro International</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2007 BDHS: NIPORT, Mitra &amp; Associates, and Macro International.</a:t>
            </a:r>
          </a:p>
        </p:txBody>
      </p:sp>
      <p:sp>
        <p:nvSpPr>
          <p:cNvPr id="7" name="Rectangle 6"/>
          <p:cNvSpPr>
            <a:spLocks noGrp="1" noChangeArrowheads="1"/>
          </p:cNvSpPr>
          <p:nvPr>
            <p:ph type="sldNum" sz="quarter" idx="12"/>
          </p:nvPr>
        </p:nvSpPr>
        <p:spPr>
          <a:ln/>
        </p:spPr>
        <p:txBody>
          <a:bodyPr/>
          <a:lstStyle>
            <a:lvl1pPr>
              <a:defRPr/>
            </a:lvl1pPr>
          </a:lstStyle>
          <a:p>
            <a:pPr>
              <a:defRPr/>
            </a:pPr>
            <a:fld id="{C5296B99-149A-49E5-B631-36A092A3805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52400" y="6477000"/>
            <a:ext cx="4572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Arial" charset="0"/>
                <a:cs typeface="Arial" charset="0"/>
              </a:defRPr>
            </a:lvl1pPr>
          </a:lstStyle>
          <a:p>
            <a:pPr>
              <a:defRPr/>
            </a:pPr>
            <a:r>
              <a:rPr lang="en-US"/>
              <a:t>2006-07 SDHS – CSO and Macro International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atin typeface="Arial" charset="0"/>
                <a:cs typeface="Arial" charset="0"/>
              </a:defRPr>
            </a:lvl1pPr>
          </a:lstStyle>
          <a:p>
            <a:pPr>
              <a:defRPr/>
            </a:pPr>
            <a:r>
              <a:rPr lang="en-US"/>
              <a:t>2007 BDHS: NIPORT, Mitra &amp; Associates, and Macro International.</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fld id="{2584CB8F-2279-4EAB-A9D3-19F0CAA3B4E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Gill Sans Std" pitchFamily="34" charset="0"/>
          <a:cs typeface="Arial" charset="0"/>
        </a:defRPr>
      </a:lvl2pPr>
      <a:lvl3pPr algn="ctr" rtl="0" eaLnBrk="0" fontAlgn="base" hangingPunct="0">
        <a:spcBef>
          <a:spcPct val="0"/>
        </a:spcBef>
        <a:spcAft>
          <a:spcPct val="0"/>
        </a:spcAft>
        <a:defRPr sz="4400">
          <a:solidFill>
            <a:schemeClr val="tx1"/>
          </a:solidFill>
          <a:latin typeface="Gill Sans Std" pitchFamily="34" charset="0"/>
          <a:cs typeface="Arial" charset="0"/>
        </a:defRPr>
      </a:lvl3pPr>
      <a:lvl4pPr algn="ctr" rtl="0" eaLnBrk="0" fontAlgn="base" hangingPunct="0">
        <a:spcBef>
          <a:spcPct val="0"/>
        </a:spcBef>
        <a:spcAft>
          <a:spcPct val="0"/>
        </a:spcAft>
        <a:defRPr sz="4400">
          <a:solidFill>
            <a:schemeClr val="tx1"/>
          </a:solidFill>
          <a:latin typeface="Gill Sans Std" pitchFamily="34" charset="0"/>
          <a:cs typeface="Arial" charset="0"/>
        </a:defRPr>
      </a:lvl4pPr>
      <a:lvl5pPr algn="ctr" rtl="0" eaLnBrk="0" fontAlgn="base" hangingPunct="0">
        <a:spcBef>
          <a:spcPct val="0"/>
        </a:spcBef>
        <a:spcAft>
          <a:spcPct val="0"/>
        </a:spcAft>
        <a:defRPr sz="4400">
          <a:solidFill>
            <a:schemeClr val="tx1"/>
          </a:solidFill>
          <a:latin typeface="Gill Sans Std"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rgbClr val="00B0F0"/>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rgbClr val="00B0F0"/>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7" name="Rectangle 6"/>
          <p:cNvSpPr/>
          <p:nvPr/>
        </p:nvSpPr>
        <p:spPr>
          <a:xfrm>
            <a:off x="0" y="2209800"/>
            <a:ext cx="9144000" cy="2514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06" name="Rectangle 3"/>
          <p:cNvSpPr>
            <a:spLocks noChangeArrowheads="1"/>
          </p:cNvSpPr>
          <p:nvPr/>
        </p:nvSpPr>
        <p:spPr bwMode="auto">
          <a:xfrm>
            <a:off x="0" y="152400"/>
            <a:ext cx="9144000" cy="1371600"/>
          </a:xfrm>
          <a:prstGeom prst="rect">
            <a:avLst/>
          </a:prstGeom>
          <a:noFill/>
          <a:ln w="9525">
            <a:noFill/>
            <a:miter lim="800000"/>
            <a:headEnd/>
            <a:tailEnd/>
          </a:ln>
        </p:spPr>
        <p:txBody>
          <a:bodyPr/>
          <a:lstStyle/>
          <a:p>
            <a:pPr algn="ctr">
              <a:spcBef>
                <a:spcPct val="20000"/>
              </a:spcBef>
              <a:defRPr/>
            </a:pPr>
            <a:r>
              <a:rPr lang="en-US" sz="6000" dirty="0">
                <a:solidFill>
                  <a:schemeClr val="bg2"/>
                </a:solidFill>
                <a:latin typeface="Calibri" pitchFamily="34" charset="0"/>
                <a:cs typeface="Arial" charset="0"/>
              </a:rPr>
              <a:t>Introduction and Methodology</a:t>
            </a:r>
          </a:p>
        </p:txBody>
      </p:sp>
      <p:sp>
        <p:nvSpPr>
          <p:cNvPr id="21507" name="Rectangle 4"/>
          <p:cNvSpPr>
            <a:spLocks noChangeArrowheads="1"/>
          </p:cNvSpPr>
          <p:nvPr/>
        </p:nvSpPr>
        <p:spPr bwMode="auto">
          <a:xfrm>
            <a:off x="1219200" y="5334000"/>
            <a:ext cx="6858000" cy="762000"/>
          </a:xfrm>
          <a:prstGeom prst="rect">
            <a:avLst/>
          </a:prstGeom>
          <a:noFill/>
          <a:ln w="9525" algn="ctr">
            <a:noFill/>
            <a:miter lim="800000"/>
            <a:headEnd/>
            <a:tailEnd/>
          </a:ln>
        </p:spPr>
        <p:txBody>
          <a:bodyPr anchor="ctr"/>
          <a:lstStyle/>
          <a:p>
            <a:pPr algn="ctr">
              <a:defRPr/>
            </a:pPr>
            <a:r>
              <a:rPr lang="en-US" sz="3600" dirty="0">
                <a:solidFill>
                  <a:schemeClr val="bg1"/>
                </a:solidFill>
                <a:latin typeface="Calibri" pitchFamily="34" charset="0"/>
                <a:cs typeface="Arial" charset="0"/>
              </a:rPr>
              <a:t>2010 Cambodia Demographic and Health Survey </a:t>
            </a:r>
          </a:p>
        </p:txBody>
      </p:sp>
      <p:pic>
        <p:nvPicPr>
          <p:cNvPr id="8" name="Picture 7" descr="Cambodia-motif-from-psd.jpg"/>
          <p:cNvPicPr>
            <a:picLocks noChangeAspect="1"/>
          </p:cNvPicPr>
          <p:nvPr/>
        </p:nvPicPr>
        <p:blipFill>
          <a:blip r:embed="rId3" cstate="print"/>
          <a:stretch>
            <a:fillRect/>
          </a:stretch>
        </p:blipFill>
        <p:spPr>
          <a:xfrm>
            <a:off x="0" y="2411730"/>
            <a:ext cx="9144000" cy="216027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lstStyle/>
          <a:p>
            <a:pPr eaLnBrk="1" hangingPunct="1">
              <a:lnSpc>
                <a:spcPct val="80000"/>
              </a:lnSpc>
              <a:defRPr/>
            </a:pPr>
            <a:r>
              <a:rPr lang="en-US" sz="5400" dirty="0" smtClean="0">
                <a:solidFill>
                  <a:srgbClr val="000066"/>
                </a:solidFill>
                <a:latin typeface="Esprit Book" pitchFamily="18" charset="0"/>
              </a:rPr>
              <a:t>   </a:t>
            </a:r>
            <a:br>
              <a:rPr lang="en-US" sz="5400" dirty="0" smtClean="0">
                <a:solidFill>
                  <a:srgbClr val="000066"/>
                </a:solidFill>
                <a:latin typeface="Esprit Book" pitchFamily="18" charset="0"/>
              </a:rPr>
            </a:br>
            <a:r>
              <a:rPr lang="en-US" sz="4000" dirty="0" smtClean="0">
                <a:latin typeface="Calibri" pitchFamily="34" charset="0"/>
              </a:rPr>
              <a:t>Results of the household </a:t>
            </a:r>
            <a:br>
              <a:rPr lang="en-US" sz="4000" dirty="0" smtClean="0">
                <a:latin typeface="Calibri" pitchFamily="34" charset="0"/>
              </a:rPr>
            </a:br>
            <a:r>
              <a:rPr lang="en-US" sz="4000" dirty="0" smtClean="0">
                <a:latin typeface="Calibri" pitchFamily="34" charset="0"/>
              </a:rPr>
              <a:t>and individual interviews </a:t>
            </a:r>
            <a:r>
              <a:rPr lang="en-GB" sz="4800" dirty="0" smtClean="0">
                <a:effectLst>
                  <a:outerShdw blurRad="38100" dist="38100" dir="2700000" algn="tl">
                    <a:srgbClr val="000000"/>
                  </a:outerShdw>
                </a:effectLst>
                <a:latin typeface="Calibri" pitchFamily="34" charset="0"/>
              </a:rPr>
              <a:t/>
            </a:r>
            <a:br>
              <a:rPr lang="en-GB" sz="4800" dirty="0" smtClean="0">
                <a:effectLst>
                  <a:outerShdw blurRad="38100" dist="38100" dir="2700000" algn="tl">
                    <a:srgbClr val="000000"/>
                  </a:outerShdw>
                </a:effectLst>
                <a:latin typeface="Calibri" pitchFamily="34" charset="0"/>
              </a:rPr>
            </a:br>
            <a:endParaRPr lang="en-US" sz="4800" dirty="0" smtClean="0">
              <a:effectLst>
                <a:outerShdw blurRad="38100" dist="38100" dir="2700000" algn="tl">
                  <a:srgbClr val="000000"/>
                </a:outerShdw>
              </a:effectLst>
              <a:latin typeface="Calibri" pitchFamily="34" charset="0"/>
            </a:endParaRPr>
          </a:p>
        </p:txBody>
      </p:sp>
      <p:sp>
        <p:nvSpPr>
          <p:cNvPr id="12291" name="Text Box 3"/>
          <p:cNvSpPr txBox="1">
            <a:spLocks noChangeArrowheads="1"/>
          </p:cNvSpPr>
          <p:nvPr/>
        </p:nvSpPr>
        <p:spPr bwMode="auto">
          <a:xfrm>
            <a:off x="1219200" y="1524000"/>
            <a:ext cx="4179888" cy="5222875"/>
          </a:xfrm>
          <a:prstGeom prst="rect">
            <a:avLst/>
          </a:prstGeom>
          <a:noFill/>
          <a:ln w="9525">
            <a:noFill/>
            <a:miter lim="800000"/>
            <a:headEnd/>
            <a:tailEnd/>
          </a:ln>
        </p:spPr>
        <p:txBody>
          <a:bodyPr anchor="ctr">
            <a:spAutoFit/>
          </a:bodyPr>
          <a:lstStyle/>
          <a:p>
            <a:pPr eaLnBrk="0" hangingPunct="0">
              <a:lnSpc>
                <a:spcPct val="40000"/>
              </a:lnSpc>
            </a:pPr>
            <a:endParaRPr lang="en-GB" sz="2400" b="1">
              <a:solidFill>
                <a:srgbClr val="000066"/>
              </a:solidFill>
              <a:latin typeface="Times New Roman" pitchFamily="18" charset="0"/>
            </a:endParaRPr>
          </a:p>
          <a:p>
            <a:pPr eaLnBrk="0" hangingPunct="0"/>
            <a:endParaRPr lang="en-GB"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GB"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GB" sz="2400" b="1">
              <a:solidFill>
                <a:srgbClr val="000066"/>
              </a:solidFill>
              <a:latin typeface="Times New Roman" pitchFamily="18" charset="0"/>
            </a:endParaRPr>
          </a:p>
          <a:p>
            <a:pPr eaLnBrk="0" hangingPunct="0">
              <a:lnSpc>
                <a:spcPct val="90000"/>
              </a:lnSpc>
            </a:pPr>
            <a:endParaRPr lang="en-GB" sz="2400" b="1">
              <a:solidFill>
                <a:srgbClr val="000066"/>
              </a:solidFill>
              <a:latin typeface="Times New Roman" pitchFamily="18" charset="0"/>
            </a:endParaRPr>
          </a:p>
          <a:p>
            <a:pPr eaLnBrk="0" hangingPunct="0"/>
            <a:endParaRPr lang="en-GB" b="1">
              <a:solidFill>
                <a:srgbClr val="000066"/>
              </a:solidFill>
              <a:latin typeface="Times New Roman" pitchFamily="18" charset="0"/>
            </a:endParaRPr>
          </a:p>
        </p:txBody>
      </p:sp>
      <p:grpSp>
        <p:nvGrpSpPr>
          <p:cNvPr id="2" name="Group 5"/>
          <p:cNvGrpSpPr>
            <a:grpSpLocks/>
          </p:cNvGrpSpPr>
          <p:nvPr/>
        </p:nvGrpSpPr>
        <p:grpSpPr bwMode="auto">
          <a:xfrm>
            <a:off x="1371600" y="1676400"/>
            <a:ext cx="6045200" cy="1947863"/>
            <a:chOff x="1392" y="1007"/>
            <a:chExt cx="3808" cy="1675"/>
          </a:xfrm>
        </p:grpSpPr>
        <p:sp>
          <p:nvSpPr>
            <p:cNvPr id="15372" name="Text Box 6"/>
            <p:cNvSpPr txBox="1">
              <a:spLocks noChangeArrowheads="1"/>
            </p:cNvSpPr>
            <p:nvPr/>
          </p:nvSpPr>
          <p:spPr bwMode="auto">
            <a:xfrm>
              <a:off x="1392" y="1007"/>
              <a:ext cx="2536" cy="1381"/>
            </a:xfrm>
            <a:prstGeom prst="rect">
              <a:avLst/>
            </a:prstGeom>
            <a:noFill/>
            <a:ln w="9525">
              <a:noFill/>
              <a:miter lim="800000"/>
              <a:headEnd/>
              <a:tailEnd/>
            </a:ln>
          </p:spPr>
          <p:txBody>
            <a:bodyPr>
              <a:spAutoFit/>
            </a:bodyPr>
            <a:lstStyle/>
            <a:p>
              <a:pPr eaLnBrk="0" hangingPunct="0">
                <a:lnSpc>
                  <a:spcPct val="80000"/>
                </a:lnSpc>
                <a:defRPr/>
              </a:pPr>
              <a:r>
                <a:rPr lang="en-US" sz="2400" b="1" dirty="0">
                  <a:solidFill>
                    <a:schemeClr val="tx2"/>
                  </a:solidFill>
                  <a:latin typeface="Calibri" pitchFamily="34" charset="0"/>
                  <a:cs typeface="Arial" charset="0"/>
                </a:rPr>
                <a:t>Households Selected</a:t>
              </a:r>
            </a:p>
            <a:p>
              <a:pPr eaLnBrk="0" hangingPunct="0">
                <a:lnSpc>
                  <a:spcPct val="90000"/>
                </a:lnSpc>
                <a:defRPr/>
              </a:pPr>
              <a:r>
                <a:rPr lang="en-US" sz="2400" b="1" dirty="0">
                  <a:solidFill>
                    <a:schemeClr val="tx2"/>
                  </a:solidFill>
                  <a:latin typeface="Calibri" pitchFamily="34" charset="0"/>
                  <a:cs typeface="Arial" charset="0"/>
                </a:rPr>
                <a:t>Households Occupied</a:t>
              </a:r>
              <a:endParaRPr lang="en-GB" sz="2400" b="1" dirty="0">
                <a:solidFill>
                  <a:schemeClr val="tx2"/>
                </a:solidFill>
                <a:latin typeface="Calibri" pitchFamily="34" charset="0"/>
                <a:cs typeface="Arial" charset="0"/>
              </a:endParaRPr>
            </a:p>
            <a:p>
              <a:pPr eaLnBrk="0" hangingPunct="0">
                <a:lnSpc>
                  <a:spcPct val="90000"/>
                </a:lnSpc>
                <a:defRPr/>
              </a:pPr>
              <a:r>
                <a:rPr lang="en-GB" sz="2400" b="1" dirty="0">
                  <a:solidFill>
                    <a:schemeClr val="tx2"/>
                  </a:solidFill>
                  <a:latin typeface="Calibri" pitchFamily="34" charset="0"/>
                  <a:cs typeface="Arial" charset="0"/>
                </a:rPr>
                <a:t>Households Interviewed</a:t>
              </a:r>
            </a:p>
            <a:p>
              <a:pPr eaLnBrk="0" hangingPunct="0">
                <a:lnSpc>
                  <a:spcPct val="70000"/>
                </a:lnSpc>
                <a:defRPr/>
              </a:pPr>
              <a:endParaRPr lang="en-GB" sz="2400" b="1" dirty="0">
                <a:latin typeface="Arial" charset="0"/>
                <a:cs typeface="Arial" charset="0"/>
              </a:endParaRPr>
            </a:p>
            <a:p>
              <a:pPr eaLnBrk="0" hangingPunct="0">
                <a:lnSpc>
                  <a:spcPct val="80000"/>
                </a:lnSpc>
                <a:defRPr/>
              </a:pPr>
              <a:r>
                <a:rPr lang="en-GB" sz="2400" b="1" dirty="0">
                  <a:latin typeface="Arial" charset="0"/>
                  <a:cs typeface="Arial" charset="0"/>
                </a:rPr>
                <a:t> 	</a:t>
              </a:r>
              <a:r>
                <a:rPr lang="en-GB" sz="2400" b="1" dirty="0">
                  <a:solidFill>
                    <a:schemeClr val="accent6"/>
                  </a:solidFill>
                  <a:latin typeface="Calibri" pitchFamily="34" charset="0"/>
                  <a:cs typeface="Arial" charset="0"/>
                </a:rPr>
                <a:t>Response </a:t>
              </a:r>
              <a:r>
                <a:rPr lang="en-US" sz="2400" b="1" dirty="0">
                  <a:solidFill>
                    <a:schemeClr val="accent6"/>
                  </a:solidFill>
                  <a:latin typeface="Calibri" pitchFamily="34" charset="0"/>
                  <a:cs typeface="Arial" charset="0"/>
                </a:rPr>
                <a:t>r</a:t>
              </a:r>
              <a:r>
                <a:rPr lang="en-GB" sz="2400" b="1" dirty="0">
                  <a:solidFill>
                    <a:schemeClr val="accent6"/>
                  </a:solidFill>
                  <a:latin typeface="Calibri" pitchFamily="34" charset="0"/>
                  <a:cs typeface="Arial" charset="0"/>
                </a:rPr>
                <a:t>ate (%)</a:t>
              </a:r>
            </a:p>
          </p:txBody>
        </p:sp>
        <p:sp>
          <p:nvSpPr>
            <p:cNvPr id="15373"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eaLnBrk="0" hangingPunct="0">
                <a:lnSpc>
                  <a:spcPct val="90000"/>
                </a:lnSpc>
                <a:defRPr/>
              </a:pPr>
              <a:r>
                <a:rPr lang="en-US" sz="2400" dirty="0">
                  <a:latin typeface="Calibri" pitchFamily="34" charset="0"/>
                  <a:cs typeface="Calibri" pitchFamily="34" charset="0"/>
                </a:rPr>
                <a:t> </a:t>
              </a:r>
              <a:r>
                <a:rPr lang="en-US" sz="2400" b="1" dirty="0">
                  <a:solidFill>
                    <a:schemeClr val="tx2"/>
                  </a:solidFill>
                  <a:latin typeface="Calibri" pitchFamily="34" charset="0"/>
                  <a:cs typeface="Calibri" pitchFamily="34" charset="0"/>
                </a:rPr>
                <a:t>16,344</a:t>
              </a:r>
            </a:p>
            <a:p>
              <a:pPr eaLnBrk="0" hangingPunct="0">
                <a:lnSpc>
                  <a:spcPct val="90000"/>
                </a:lnSpc>
                <a:defRPr/>
              </a:pPr>
              <a:r>
                <a:rPr lang="en-US" sz="2400" b="1" dirty="0">
                  <a:solidFill>
                    <a:schemeClr val="tx2"/>
                  </a:solidFill>
                  <a:latin typeface="Calibri" pitchFamily="34" charset="0"/>
                  <a:cs typeface="Arial" charset="0"/>
                </a:rPr>
                <a:t> 15,829</a:t>
              </a:r>
              <a:endParaRPr lang="en-GB" sz="2400" b="1" dirty="0">
                <a:solidFill>
                  <a:schemeClr val="tx2"/>
                </a:solidFill>
                <a:latin typeface="Calibri" pitchFamily="34" charset="0"/>
                <a:cs typeface="Arial" charset="0"/>
              </a:endParaRPr>
            </a:p>
            <a:p>
              <a:pPr eaLnBrk="0" hangingPunct="0">
                <a:lnSpc>
                  <a:spcPct val="90000"/>
                </a:lnSpc>
                <a:defRPr/>
              </a:pPr>
              <a:r>
                <a:rPr lang="en-US" sz="2400" b="1" dirty="0">
                  <a:solidFill>
                    <a:schemeClr val="tx2"/>
                  </a:solidFill>
                  <a:latin typeface="Calibri" pitchFamily="34" charset="0"/>
                  <a:cs typeface="Arial" charset="0"/>
                </a:rPr>
                <a:t> 15,667</a:t>
              </a:r>
            </a:p>
            <a:p>
              <a:pPr eaLnBrk="0" hangingPunct="0">
                <a:lnSpc>
                  <a:spcPct val="40000"/>
                </a:lnSpc>
                <a:defRPr/>
              </a:pPr>
              <a:endParaRPr lang="en-US" sz="2400" b="1" dirty="0">
                <a:solidFill>
                  <a:srgbClr val="000066"/>
                </a:solidFill>
                <a:latin typeface="Arial" charset="0"/>
                <a:cs typeface="Arial" charset="0"/>
              </a:endParaRPr>
            </a:p>
            <a:p>
              <a:pPr eaLnBrk="0" hangingPunct="0">
                <a:lnSpc>
                  <a:spcPct val="90000"/>
                </a:lnSpc>
                <a:defRPr/>
              </a:pPr>
              <a:r>
                <a:rPr lang="en-US" sz="2400" b="1" dirty="0">
                  <a:solidFill>
                    <a:srgbClr val="00B050"/>
                  </a:solidFill>
                  <a:latin typeface="Arial" charset="0"/>
                  <a:cs typeface="Arial" charset="0"/>
                </a:rPr>
                <a:t>  </a:t>
              </a:r>
              <a:r>
                <a:rPr lang="en-US" sz="2400" b="1" dirty="0">
                  <a:solidFill>
                    <a:schemeClr val="accent6"/>
                  </a:solidFill>
                  <a:latin typeface="Calibri" pitchFamily="34" charset="0"/>
                  <a:cs typeface="Arial" charset="0"/>
                </a:rPr>
                <a:t>99%</a:t>
              </a:r>
            </a:p>
            <a:p>
              <a:pPr eaLnBrk="0" hangingPunct="0">
                <a:defRPr/>
              </a:pPr>
              <a:endParaRPr lang="en-US" sz="2400" dirty="0">
                <a:solidFill>
                  <a:srgbClr val="FF6600"/>
                </a:solidFill>
                <a:latin typeface="Arial" charset="0"/>
                <a:cs typeface="Arial" charset="0"/>
              </a:endParaRPr>
            </a:p>
          </p:txBody>
        </p:sp>
      </p:grpSp>
      <p:grpSp>
        <p:nvGrpSpPr>
          <p:cNvPr id="3" name="Group 8"/>
          <p:cNvGrpSpPr>
            <a:grpSpLocks/>
          </p:cNvGrpSpPr>
          <p:nvPr/>
        </p:nvGrpSpPr>
        <p:grpSpPr bwMode="auto">
          <a:xfrm>
            <a:off x="1447800" y="3505200"/>
            <a:ext cx="5937250" cy="1300163"/>
            <a:chOff x="1392" y="2186"/>
            <a:chExt cx="3740" cy="819"/>
          </a:xfrm>
        </p:grpSpPr>
        <p:sp>
          <p:nvSpPr>
            <p:cNvPr id="15370" name="Text Box 9"/>
            <p:cNvSpPr txBox="1">
              <a:spLocks noChangeArrowheads="1"/>
            </p:cNvSpPr>
            <p:nvPr/>
          </p:nvSpPr>
          <p:spPr bwMode="auto">
            <a:xfrm>
              <a:off x="1392" y="2226"/>
              <a:ext cx="2443" cy="779"/>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tx2"/>
                  </a:solidFill>
                  <a:latin typeface="Calibri" pitchFamily="34" charset="0"/>
                  <a:cs typeface="Arial" charset="0"/>
                </a:rPr>
                <a:t>Eligible Women</a:t>
              </a:r>
            </a:p>
            <a:p>
              <a:pPr eaLnBrk="0" hangingPunct="0">
                <a:lnSpc>
                  <a:spcPct val="80000"/>
                </a:lnSpc>
                <a:defRPr/>
              </a:pPr>
              <a:r>
                <a:rPr lang="en-GB" sz="2400" b="1" dirty="0">
                  <a:solidFill>
                    <a:schemeClr val="tx2"/>
                  </a:solidFill>
                  <a:latin typeface="Calibri" pitchFamily="34" charset="0"/>
                  <a:cs typeface="Arial" charset="0"/>
                </a:rPr>
                <a:t>Women Interviewed</a:t>
              </a:r>
              <a:r>
                <a:rPr lang="en-GB" sz="2400" b="1" dirty="0">
                  <a:solidFill>
                    <a:schemeClr val="tx2"/>
                  </a:solidFill>
                  <a:latin typeface="Arial" charset="0"/>
                  <a:cs typeface="Arial" charset="0"/>
                </a:rPr>
                <a:t>	</a:t>
              </a:r>
              <a:r>
                <a:rPr lang="en-GB" sz="2400" b="1" dirty="0">
                  <a:solidFill>
                    <a:srgbClr val="000066"/>
                  </a:solidFill>
                  <a:latin typeface="Arial" charset="0"/>
                  <a:cs typeface="Arial" charset="0"/>
                </a:rPr>
                <a:t>	</a:t>
              </a:r>
            </a:p>
            <a:p>
              <a:pPr eaLnBrk="0" hangingPunct="0">
                <a:lnSpc>
                  <a:spcPct val="70000"/>
                </a:lnSpc>
                <a:defRPr/>
              </a:pPr>
              <a:endParaRPr lang="en-GB" sz="2400" b="1" dirty="0">
                <a:solidFill>
                  <a:schemeClr val="accent2"/>
                </a:solidFill>
                <a:latin typeface="Calibri" pitchFamily="34" charset="0"/>
                <a:cs typeface="Arial" charset="0"/>
              </a:endParaRPr>
            </a:p>
            <a:p>
              <a:pPr eaLnBrk="0" hangingPunct="0">
                <a:lnSpc>
                  <a:spcPct val="80000"/>
                </a:lnSpc>
                <a:defRPr/>
              </a:pPr>
              <a:r>
                <a:rPr lang="en-GB" sz="2400" b="1" dirty="0">
                  <a:solidFill>
                    <a:schemeClr val="accent2"/>
                  </a:solidFill>
                  <a:latin typeface="Calibri" pitchFamily="34" charset="0"/>
                  <a:cs typeface="Arial" charset="0"/>
                </a:rPr>
                <a:t>  	</a:t>
              </a:r>
              <a:r>
                <a:rPr lang="en-GB" sz="2400" b="1" dirty="0">
                  <a:solidFill>
                    <a:schemeClr val="accent6"/>
                  </a:solidFill>
                  <a:latin typeface="Calibri" pitchFamily="34" charset="0"/>
                  <a:cs typeface="Arial" charset="0"/>
                </a:rPr>
                <a:t>Response </a:t>
              </a:r>
              <a:r>
                <a:rPr lang="en-US" sz="2400" b="1" dirty="0">
                  <a:solidFill>
                    <a:schemeClr val="accent6"/>
                  </a:solidFill>
                  <a:latin typeface="Calibri" pitchFamily="34" charset="0"/>
                  <a:cs typeface="Arial" charset="0"/>
                </a:rPr>
                <a:t>r</a:t>
              </a:r>
              <a:r>
                <a:rPr lang="en-GB" sz="2400" b="1" dirty="0">
                  <a:solidFill>
                    <a:schemeClr val="accent6"/>
                  </a:solidFill>
                  <a:latin typeface="Calibri" pitchFamily="34" charset="0"/>
                  <a:cs typeface="Arial" charset="0"/>
                </a:rPr>
                <a:t>ate (%)</a:t>
              </a:r>
            </a:p>
          </p:txBody>
        </p:sp>
        <p:sp>
          <p:nvSpPr>
            <p:cNvPr id="15371" name="Text Box 10"/>
            <p:cNvSpPr txBox="1">
              <a:spLocks noChangeArrowheads="1"/>
            </p:cNvSpPr>
            <p:nvPr/>
          </p:nvSpPr>
          <p:spPr bwMode="auto">
            <a:xfrm>
              <a:off x="4368" y="2186"/>
              <a:ext cx="764" cy="756"/>
            </a:xfrm>
            <a:prstGeom prst="rect">
              <a:avLst/>
            </a:prstGeom>
            <a:noFill/>
            <a:ln w="9525">
              <a:noFill/>
              <a:miter lim="800000"/>
              <a:headEnd/>
              <a:tailEnd/>
            </a:ln>
          </p:spPr>
          <p:txBody>
            <a:bodyPr wrap="none">
              <a:spAutoFit/>
            </a:bodyPr>
            <a:lstStyle/>
            <a:p>
              <a:pPr eaLnBrk="0" hangingPunct="0">
                <a:defRPr/>
              </a:pPr>
              <a:r>
                <a:rPr lang="en-US" sz="2400" b="1" dirty="0">
                  <a:latin typeface="Arial" charset="0"/>
                  <a:cs typeface="Arial" charset="0"/>
                </a:rPr>
                <a:t>  </a:t>
              </a:r>
              <a:r>
                <a:rPr lang="en-US" sz="2400" b="1" dirty="0">
                  <a:solidFill>
                    <a:schemeClr val="tx2"/>
                  </a:solidFill>
                  <a:latin typeface="Calibri" pitchFamily="34" charset="0"/>
                  <a:cs typeface="Arial" charset="0"/>
                </a:rPr>
                <a:t>19,237</a:t>
              </a:r>
            </a:p>
            <a:p>
              <a:pPr eaLnBrk="0" hangingPunct="0">
                <a:defRPr/>
              </a:pPr>
              <a:r>
                <a:rPr lang="en-US" sz="2400" b="1" dirty="0">
                  <a:solidFill>
                    <a:schemeClr val="tx2"/>
                  </a:solidFill>
                  <a:latin typeface="Calibri" pitchFamily="34" charset="0"/>
                  <a:cs typeface="Arial" charset="0"/>
                </a:rPr>
                <a:t>  18,754</a:t>
              </a:r>
            </a:p>
            <a:p>
              <a:pPr eaLnBrk="0" hangingPunct="0">
                <a:defRPr/>
              </a:pPr>
              <a:r>
                <a:rPr lang="en-US" sz="2400" b="1" dirty="0">
                  <a:solidFill>
                    <a:schemeClr val="accent2"/>
                  </a:solidFill>
                  <a:latin typeface="Calibri" pitchFamily="34" charset="0"/>
                  <a:cs typeface="Arial" charset="0"/>
                </a:rPr>
                <a:t>     </a:t>
              </a:r>
              <a:r>
                <a:rPr lang="en-US" sz="2400" b="1" dirty="0">
                  <a:solidFill>
                    <a:schemeClr val="accent6"/>
                  </a:solidFill>
                  <a:latin typeface="Calibri" pitchFamily="34" charset="0"/>
                  <a:cs typeface="Arial" charset="0"/>
                </a:rPr>
                <a:t>98%</a:t>
              </a:r>
            </a:p>
          </p:txBody>
        </p:sp>
      </p:grpSp>
      <p:grpSp>
        <p:nvGrpSpPr>
          <p:cNvPr id="4" name="Group 8"/>
          <p:cNvGrpSpPr>
            <a:grpSpLocks/>
          </p:cNvGrpSpPr>
          <p:nvPr/>
        </p:nvGrpSpPr>
        <p:grpSpPr bwMode="auto">
          <a:xfrm>
            <a:off x="1524000" y="5029200"/>
            <a:ext cx="5789613" cy="1300163"/>
            <a:chOff x="1392" y="2186"/>
            <a:chExt cx="3647" cy="819"/>
          </a:xfrm>
        </p:grpSpPr>
        <p:sp>
          <p:nvSpPr>
            <p:cNvPr id="13" name="Text Box 9"/>
            <p:cNvSpPr txBox="1">
              <a:spLocks noChangeArrowheads="1"/>
            </p:cNvSpPr>
            <p:nvPr/>
          </p:nvSpPr>
          <p:spPr bwMode="auto">
            <a:xfrm>
              <a:off x="1392" y="2226"/>
              <a:ext cx="2443" cy="779"/>
            </a:xfrm>
            <a:prstGeom prst="rect">
              <a:avLst/>
            </a:prstGeom>
            <a:noFill/>
            <a:ln w="9525">
              <a:noFill/>
              <a:miter lim="800000"/>
              <a:headEnd/>
              <a:tailEnd/>
            </a:ln>
          </p:spPr>
          <p:txBody>
            <a:bodyPr wrap="none">
              <a:spAutoFit/>
            </a:bodyPr>
            <a:lstStyle/>
            <a:p>
              <a:pPr eaLnBrk="0" hangingPunct="0">
                <a:lnSpc>
                  <a:spcPct val="80000"/>
                </a:lnSpc>
                <a:defRPr/>
              </a:pPr>
              <a:r>
                <a:rPr lang="en-GB" sz="2400" b="1" dirty="0">
                  <a:solidFill>
                    <a:schemeClr val="tx2"/>
                  </a:solidFill>
                  <a:latin typeface="Calibri" pitchFamily="34" charset="0"/>
                  <a:cs typeface="Arial" charset="0"/>
                </a:rPr>
                <a:t>Eligible Men</a:t>
              </a:r>
            </a:p>
            <a:p>
              <a:pPr eaLnBrk="0" hangingPunct="0">
                <a:lnSpc>
                  <a:spcPct val="80000"/>
                </a:lnSpc>
                <a:defRPr/>
              </a:pPr>
              <a:r>
                <a:rPr lang="en-GB" sz="2400" b="1" dirty="0">
                  <a:solidFill>
                    <a:schemeClr val="tx2"/>
                  </a:solidFill>
                  <a:latin typeface="Calibri" pitchFamily="34" charset="0"/>
                  <a:cs typeface="Arial" charset="0"/>
                </a:rPr>
                <a:t>Men Interviewed</a:t>
              </a:r>
              <a:r>
                <a:rPr lang="en-GB" sz="2400" b="1" dirty="0">
                  <a:solidFill>
                    <a:schemeClr val="tx2"/>
                  </a:solidFill>
                  <a:latin typeface="Arial" charset="0"/>
                  <a:cs typeface="Arial" charset="0"/>
                </a:rPr>
                <a:t>	</a:t>
              </a:r>
              <a:r>
                <a:rPr lang="en-GB" sz="2400" b="1" dirty="0">
                  <a:solidFill>
                    <a:srgbClr val="000066"/>
                  </a:solidFill>
                  <a:latin typeface="Arial" charset="0"/>
                  <a:cs typeface="Arial" charset="0"/>
                </a:rPr>
                <a:t>	</a:t>
              </a:r>
            </a:p>
            <a:p>
              <a:pPr eaLnBrk="0" hangingPunct="0">
                <a:lnSpc>
                  <a:spcPct val="70000"/>
                </a:lnSpc>
                <a:defRPr/>
              </a:pPr>
              <a:endParaRPr lang="en-GB" sz="2400" b="1" dirty="0">
                <a:solidFill>
                  <a:schemeClr val="accent2"/>
                </a:solidFill>
                <a:latin typeface="Calibri" pitchFamily="34" charset="0"/>
                <a:cs typeface="Arial" charset="0"/>
              </a:endParaRPr>
            </a:p>
            <a:p>
              <a:pPr eaLnBrk="0" hangingPunct="0">
                <a:lnSpc>
                  <a:spcPct val="80000"/>
                </a:lnSpc>
                <a:defRPr/>
              </a:pPr>
              <a:r>
                <a:rPr lang="en-GB" sz="2400" b="1" dirty="0">
                  <a:solidFill>
                    <a:schemeClr val="accent2"/>
                  </a:solidFill>
                  <a:latin typeface="Calibri" pitchFamily="34" charset="0"/>
                  <a:cs typeface="Arial" charset="0"/>
                </a:rPr>
                <a:t>  	</a:t>
              </a:r>
              <a:r>
                <a:rPr lang="en-GB" sz="2400" b="1" dirty="0">
                  <a:solidFill>
                    <a:schemeClr val="accent6"/>
                  </a:solidFill>
                  <a:latin typeface="Calibri" pitchFamily="34" charset="0"/>
                  <a:cs typeface="Arial" charset="0"/>
                </a:rPr>
                <a:t>Response </a:t>
              </a:r>
              <a:r>
                <a:rPr lang="en-US" sz="2400" b="1" dirty="0">
                  <a:solidFill>
                    <a:schemeClr val="accent6"/>
                  </a:solidFill>
                  <a:latin typeface="Calibri" pitchFamily="34" charset="0"/>
                  <a:cs typeface="Arial" charset="0"/>
                </a:rPr>
                <a:t>r</a:t>
              </a:r>
              <a:r>
                <a:rPr lang="en-GB" sz="2400" b="1" dirty="0">
                  <a:solidFill>
                    <a:schemeClr val="accent6"/>
                  </a:solidFill>
                  <a:latin typeface="Calibri" pitchFamily="34" charset="0"/>
                  <a:cs typeface="Arial" charset="0"/>
                </a:rPr>
                <a:t>ate (%)</a:t>
              </a:r>
            </a:p>
          </p:txBody>
        </p:sp>
        <p:sp>
          <p:nvSpPr>
            <p:cNvPr id="14" name="Text Box 10"/>
            <p:cNvSpPr txBox="1">
              <a:spLocks noChangeArrowheads="1"/>
            </p:cNvSpPr>
            <p:nvPr/>
          </p:nvSpPr>
          <p:spPr bwMode="auto">
            <a:xfrm>
              <a:off x="4368" y="2186"/>
              <a:ext cx="671" cy="756"/>
            </a:xfrm>
            <a:prstGeom prst="rect">
              <a:avLst/>
            </a:prstGeom>
            <a:noFill/>
            <a:ln w="9525">
              <a:noFill/>
              <a:miter lim="800000"/>
              <a:headEnd/>
              <a:tailEnd/>
            </a:ln>
          </p:spPr>
          <p:txBody>
            <a:bodyPr wrap="none">
              <a:spAutoFit/>
            </a:bodyPr>
            <a:lstStyle/>
            <a:p>
              <a:pPr eaLnBrk="0" hangingPunct="0">
                <a:defRPr/>
              </a:pPr>
              <a:r>
                <a:rPr lang="en-US" sz="2400" b="1" dirty="0">
                  <a:latin typeface="Arial" charset="0"/>
                  <a:cs typeface="Arial" charset="0"/>
                </a:rPr>
                <a:t>  </a:t>
              </a:r>
              <a:r>
                <a:rPr lang="en-US" sz="2400" b="1" dirty="0">
                  <a:solidFill>
                    <a:schemeClr val="tx2"/>
                  </a:solidFill>
                  <a:latin typeface="Calibri" pitchFamily="34" charset="0"/>
                  <a:cs typeface="Arial" charset="0"/>
                </a:rPr>
                <a:t>8,665</a:t>
              </a:r>
            </a:p>
            <a:p>
              <a:pPr eaLnBrk="0" hangingPunct="0">
                <a:defRPr/>
              </a:pPr>
              <a:r>
                <a:rPr lang="en-US" sz="2400" b="1" dirty="0">
                  <a:solidFill>
                    <a:schemeClr val="tx2"/>
                  </a:solidFill>
                  <a:latin typeface="Calibri" pitchFamily="34" charset="0"/>
                  <a:cs typeface="Arial" charset="0"/>
                </a:rPr>
                <a:t>  8,239</a:t>
              </a:r>
            </a:p>
            <a:p>
              <a:pPr eaLnBrk="0" hangingPunct="0">
                <a:defRPr/>
              </a:pPr>
              <a:r>
                <a:rPr lang="en-US" sz="2400" b="1" dirty="0">
                  <a:solidFill>
                    <a:schemeClr val="accent2"/>
                  </a:solidFill>
                  <a:latin typeface="Calibri" pitchFamily="34" charset="0"/>
                  <a:cs typeface="Arial" charset="0"/>
                </a:rPr>
                <a:t>     </a:t>
              </a:r>
              <a:r>
                <a:rPr lang="en-US" sz="2400" b="1" dirty="0">
                  <a:solidFill>
                    <a:schemeClr val="accent6"/>
                  </a:solidFill>
                  <a:latin typeface="Calibri" pitchFamily="34" charset="0"/>
                  <a:cs typeface="Arial" charset="0"/>
                </a:rPr>
                <a:t>95%</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19"/>
          <p:cNvSpPr txBox="1">
            <a:spLocks noChangeArrowheads="1"/>
          </p:cNvSpPr>
          <p:nvPr/>
        </p:nvSpPr>
        <p:spPr bwMode="auto">
          <a:xfrm>
            <a:off x="381000" y="1066800"/>
            <a:ext cx="8001000" cy="3046988"/>
          </a:xfrm>
          <a:prstGeom prst="rect">
            <a:avLst/>
          </a:prstGeom>
          <a:noFill/>
          <a:ln w="9525">
            <a:noFill/>
            <a:miter lim="800000"/>
            <a:headEnd/>
            <a:tailEnd/>
          </a:ln>
        </p:spPr>
        <p:txBody>
          <a:bodyPr>
            <a:spAutoFit/>
          </a:bodyPr>
          <a:lstStyle/>
          <a:p>
            <a:pPr algn="ctr">
              <a:spcBef>
                <a:spcPct val="50000"/>
              </a:spcBef>
            </a:pPr>
            <a:r>
              <a:rPr lang="en-US" sz="2400" dirty="0"/>
              <a:t>The CDHS was conducted by the Directorate General for Health (DGH) of the Ministry of Health and the National Institute of Statistics.  </a:t>
            </a:r>
            <a:r>
              <a:rPr lang="en-US" sz="2400" dirty="0" smtClean="0"/>
              <a:t>ICF Macro </a:t>
            </a:r>
            <a:r>
              <a:rPr lang="en-US" sz="2400" dirty="0"/>
              <a:t>provided technical </a:t>
            </a:r>
            <a:r>
              <a:rPr lang="en-US" sz="2400" dirty="0" smtClean="0"/>
              <a:t>assistance through the USAID-funded MEASURE DHS program.  </a:t>
            </a:r>
            <a:r>
              <a:rPr lang="en-US" sz="2400" dirty="0"/>
              <a:t>Funding for the 2010 CDHS was provided by the United States Agency for International Development (USAID), UNFPA, UNICEF, JICA and the Health Sector Support Program-Second Phase (HSSP-2). </a:t>
            </a:r>
          </a:p>
        </p:txBody>
      </p:sp>
      <p:pic>
        <p:nvPicPr>
          <p:cNvPr id="3" name="Picture 2" descr="Cambodia_DHS_logos.jpg"/>
          <p:cNvPicPr>
            <a:picLocks noChangeAspect="1"/>
          </p:cNvPicPr>
          <p:nvPr/>
        </p:nvPicPr>
        <p:blipFill>
          <a:blip r:embed="rId2" cstate="print"/>
          <a:stretch>
            <a:fillRect/>
          </a:stretch>
        </p:blipFill>
        <p:spPr>
          <a:xfrm>
            <a:off x="0" y="4269828"/>
            <a:ext cx="9144000" cy="258817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sz="half" idx="1"/>
          </p:nvPr>
        </p:nvSpPr>
        <p:spPr>
          <a:xfrm>
            <a:off x="533400" y="304800"/>
            <a:ext cx="7802563" cy="6118225"/>
          </a:xfrm>
        </p:spPr>
        <p:txBody>
          <a:bodyPr/>
          <a:lstStyle/>
          <a:p>
            <a:pPr algn="ctr" eaLnBrk="1" hangingPunct="1">
              <a:spcAft>
                <a:spcPct val="110000"/>
              </a:spcAft>
              <a:buFontTx/>
              <a:buNone/>
            </a:pPr>
            <a:r>
              <a:rPr lang="en-US" sz="4400" dirty="0" smtClean="0">
                <a:latin typeface="Calibri" pitchFamily="34" charset="0"/>
              </a:rPr>
              <a:t>Objectives</a:t>
            </a:r>
          </a:p>
          <a:p>
            <a:pPr eaLnBrk="1" hangingPunct="1">
              <a:spcAft>
                <a:spcPct val="110000"/>
              </a:spcAft>
              <a:buFontTx/>
              <a:buNone/>
            </a:pPr>
            <a:r>
              <a:rPr lang="en-US" sz="2800" dirty="0" smtClean="0">
                <a:solidFill>
                  <a:sysClr val="windowText" lastClr="000000"/>
                </a:solidFill>
                <a:latin typeface="Calibri" pitchFamily="34" charset="0"/>
              </a:rPr>
              <a:t>Provide the Ministry of Health, Ministry of Planning, and other institutions updated and reliable data on infant and child mortality, fertility preferences, family planning behavior, maternal mortality, utilization of maternal and child health services, health expenditures, women’s status, and knowledge and behavior regarding HIV/AIDS.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0"/>
            <a:ext cx="8229600" cy="1143000"/>
          </a:xfrm>
        </p:spPr>
        <p:txBody>
          <a:bodyPr/>
          <a:lstStyle/>
          <a:p>
            <a:pPr eaLnBrk="1" hangingPunct="1"/>
            <a:r>
              <a:rPr lang="en-US" smtClean="0">
                <a:latin typeface="Calibri" pitchFamily="34" charset="0"/>
              </a:rPr>
              <a:t>The Survey</a:t>
            </a:r>
          </a:p>
        </p:txBody>
      </p:sp>
      <p:sp>
        <p:nvSpPr>
          <p:cNvPr id="5123" name="Rectangle 3"/>
          <p:cNvSpPr>
            <a:spLocks noGrp="1" noChangeArrowheads="1"/>
          </p:cNvSpPr>
          <p:nvPr>
            <p:ph type="body" idx="1"/>
          </p:nvPr>
        </p:nvSpPr>
        <p:spPr>
          <a:xfrm>
            <a:off x="457200" y="1219200"/>
            <a:ext cx="8229600" cy="3657600"/>
          </a:xfrm>
        </p:spPr>
        <p:txBody>
          <a:bodyPr/>
          <a:lstStyle/>
          <a:p>
            <a:pPr eaLnBrk="1" hangingPunct="1"/>
            <a:r>
              <a:rPr lang="en-GB" sz="2800" dirty="0" smtClean="0">
                <a:latin typeface="Calibri" pitchFamily="34" charset="0"/>
              </a:rPr>
              <a:t>It is the 3</a:t>
            </a:r>
            <a:r>
              <a:rPr lang="en-GB" sz="2800" baseline="30000" dirty="0" smtClean="0">
                <a:latin typeface="Calibri" pitchFamily="34" charset="0"/>
              </a:rPr>
              <a:t>rd</a:t>
            </a:r>
            <a:r>
              <a:rPr lang="en-GB" sz="2800" dirty="0" smtClean="0">
                <a:latin typeface="Calibri" pitchFamily="34" charset="0"/>
              </a:rPr>
              <a:t> Demographic and Health Survey conducted in Cambodia as part of the DHS program.</a:t>
            </a:r>
          </a:p>
          <a:p>
            <a:pPr eaLnBrk="1" hangingPunct="1"/>
            <a:r>
              <a:rPr lang="en-GB" sz="2800" dirty="0" smtClean="0">
                <a:latin typeface="Calibri" pitchFamily="34" charset="0"/>
              </a:rPr>
              <a:t>The C</a:t>
            </a:r>
            <a:r>
              <a:rPr lang="en-US" sz="2800" dirty="0" smtClean="0">
                <a:latin typeface="Calibri" pitchFamily="34" charset="0"/>
              </a:rPr>
              <a:t>D</a:t>
            </a:r>
            <a:r>
              <a:rPr lang="en-GB" sz="2800" dirty="0" smtClean="0">
                <a:latin typeface="Calibri" pitchFamily="34" charset="0"/>
              </a:rPr>
              <a:t>HS sample is a </a:t>
            </a:r>
            <a:r>
              <a:rPr lang="en-GB" sz="2800" b="1" dirty="0" smtClean="0">
                <a:solidFill>
                  <a:schemeClr val="tx2"/>
                </a:solidFill>
                <a:latin typeface="Calibri" pitchFamily="34" charset="0"/>
              </a:rPr>
              <a:t>nationally representative sample</a:t>
            </a:r>
            <a:r>
              <a:rPr lang="en-GB" sz="2800" b="1" dirty="0" smtClean="0">
                <a:latin typeface="Calibri" pitchFamily="34" charset="0"/>
              </a:rPr>
              <a:t>.</a:t>
            </a:r>
          </a:p>
          <a:p>
            <a:pPr eaLnBrk="1" hangingPunct="1"/>
            <a:r>
              <a:rPr lang="en-US" sz="2800" dirty="0" smtClean="0">
                <a:latin typeface="Calibri" pitchFamily="34" charset="0"/>
              </a:rPr>
              <a:t>It</a:t>
            </a:r>
            <a:r>
              <a:rPr lang="en-GB" sz="2800" dirty="0" smtClean="0">
                <a:latin typeface="Calibri" pitchFamily="34" charset="0"/>
              </a:rPr>
              <a:t> </a:t>
            </a:r>
            <a:r>
              <a:rPr lang="en-US" sz="2800" dirty="0" smtClean="0">
                <a:latin typeface="Calibri" pitchFamily="34" charset="0"/>
              </a:rPr>
              <a:t>was designed to provide estimates for the whole country, for urban and rural areas, and for 19 sampling domains (14 individual provinces and 5 grouped provinces).</a:t>
            </a:r>
            <a:endParaRPr lang="en-US" sz="2800" i="1" dirty="0" smtClean="0">
              <a:solidFill>
                <a:srgbClr val="008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533400" y="838200"/>
            <a:ext cx="7802563" cy="5694363"/>
          </a:xfrm>
        </p:spPr>
        <p:txBody>
          <a:bodyPr/>
          <a:lstStyle/>
          <a:p>
            <a:pPr algn="ctr" eaLnBrk="1" hangingPunct="1">
              <a:lnSpc>
                <a:spcPct val="75000"/>
              </a:lnSpc>
              <a:spcBef>
                <a:spcPct val="15000"/>
              </a:spcBef>
              <a:spcAft>
                <a:spcPct val="45000"/>
              </a:spcAft>
              <a:buFontTx/>
              <a:buNone/>
            </a:pPr>
            <a:r>
              <a:rPr lang="en-US" sz="4400" smtClean="0">
                <a:latin typeface="Calibri" pitchFamily="34" charset="0"/>
              </a:rPr>
              <a:t>Sample Design</a:t>
            </a:r>
          </a:p>
          <a:p>
            <a:pPr eaLnBrk="1" hangingPunct="1">
              <a:lnSpc>
                <a:spcPct val="75000"/>
              </a:lnSpc>
              <a:spcBef>
                <a:spcPct val="10000"/>
              </a:spcBef>
              <a:spcAft>
                <a:spcPct val="45000"/>
              </a:spcAft>
              <a:buFontTx/>
              <a:buNone/>
            </a:pPr>
            <a:r>
              <a:rPr lang="en-US" sz="2800" b="1" smtClean="0">
                <a:solidFill>
                  <a:schemeClr val="tx2"/>
                </a:solidFill>
              </a:rPr>
              <a:t>Sampling frame: </a:t>
            </a:r>
            <a:r>
              <a:rPr lang="en-US" sz="2800" smtClean="0"/>
              <a:t>2008 Cambodia General Population Census</a:t>
            </a:r>
          </a:p>
          <a:p>
            <a:pPr eaLnBrk="1" hangingPunct="1">
              <a:lnSpc>
                <a:spcPct val="75000"/>
              </a:lnSpc>
              <a:spcBef>
                <a:spcPct val="10000"/>
              </a:spcBef>
              <a:spcAft>
                <a:spcPct val="45000"/>
              </a:spcAft>
              <a:buFontTx/>
              <a:buNone/>
            </a:pPr>
            <a:r>
              <a:rPr lang="en-US" sz="2800" b="1" smtClean="0">
                <a:solidFill>
                  <a:schemeClr val="tx2"/>
                </a:solidFill>
              </a:rPr>
              <a:t>First stage: 611 </a:t>
            </a:r>
            <a:r>
              <a:rPr lang="en-US" sz="2800" smtClean="0"/>
              <a:t>Enumeration Areas (EAs) selected</a:t>
            </a:r>
          </a:p>
          <a:p>
            <a:pPr eaLnBrk="1" hangingPunct="1">
              <a:lnSpc>
                <a:spcPct val="75000"/>
              </a:lnSpc>
              <a:spcBef>
                <a:spcPct val="10000"/>
              </a:spcBef>
              <a:spcAft>
                <a:spcPct val="45000"/>
              </a:spcAft>
              <a:buFontTx/>
              <a:buNone/>
            </a:pPr>
            <a:r>
              <a:rPr lang="en-US" sz="2800" b="1" smtClean="0">
                <a:solidFill>
                  <a:schemeClr val="tx2"/>
                </a:solidFill>
              </a:rPr>
              <a:t>Second stage: </a:t>
            </a:r>
            <a:r>
              <a:rPr lang="en-US" sz="2800" smtClean="0"/>
              <a:t>24 houses selected in each urban EA, 28 selected in each rural EA</a:t>
            </a:r>
          </a:p>
          <a:p>
            <a:pPr eaLnBrk="1" hangingPunct="1">
              <a:lnSpc>
                <a:spcPct val="75000"/>
              </a:lnSpc>
              <a:spcBef>
                <a:spcPct val="10000"/>
              </a:spcBef>
              <a:spcAft>
                <a:spcPct val="45000"/>
              </a:spcAft>
              <a:buFontTx/>
              <a:buNone/>
            </a:pPr>
            <a:endParaRPr lang="en-US" sz="2800" smtClean="0"/>
          </a:p>
          <a:p>
            <a:pPr eaLnBrk="1" hangingPunct="1">
              <a:lnSpc>
                <a:spcPct val="75000"/>
              </a:lnSpc>
              <a:spcBef>
                <a:spcPct val="10000"/>
              </a:spcBef>
              <a:spcAft>
                <a:spcPct val="45000"/>
              </a:spcAft>
              <a:buFontTx/>
              <a:buNone/>
            </a:pPr>
            <a:r>
              <a:rPr lang="en-US" sz="2800" smtClean="0"/>
              <a:t>Selected households were visited and interviewed; all ever-married women age 15-49 were interviewed as well as ever-married men age 15-49 in every second household.</a:t>
            </a:r>
            <a:endParaRPr lang="en-US" sz="3000" smtClean="0"/>
          </a:p>
          <a:p>
            <a:pPr eaLnBrk="1" hangingPunct="1">
              <a:lnSpc>
                <a:spcPct val="75000"/>
              </a:lnSpc>
              <a:spcBef>
                <a:spcPct val="10000"/>
              </a:spcBef>
              <a:spcAft>
                <a:spcPct val="45000"/>
              </a:spcAft>
              <a:buFontTx/>
              <a:buNone/>
            </a:pPr>
            <a:r>
              <a:rPr lang="en-US" sz="2800" smtClean="0">
                <a:solidFill>
                  <a:srgbClr val="008000"/>
                </a:solidFill>
              </a:rPr>
              <a:t>	</a:t>
            </a:r>
          </a:p>
          <a:p>
            <a:pPr eaLnBrk="1" hangingPunct="1">
              <a:lnSpc>
                <a:spcPct val="75000"/>
              </a:lnSpc>
              <a:spcBef>
                <a:spcPct val="10000"/>
              </a:spcBef>
              <a:spcAft>
                <a:spcPct val="45000"/>
              </a:spcAft>
              <a:buFontTx/>
              <a:buNone/>
            </a:pPr>
            <a:endParaRPr lang="en-US" smtClean="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533400" y="228600"/>
            <a:ext cx="7802563" cy="6118225"/>
          </a:xfrm>
        </p:spPr>
        <p:txBody>
          <a:bodyPr/>
          <a:lstStyle/>
          <a:p>
            <a:pPr algn="ctr" eaLnBrk="1" hangingPunct="1">
              <a:lnSpc>
                <a:spcPct val="80000"/>
              </a:lnSpc>
              <a:spcAft>
                <a:spcPct val="75000"/>
              </a:spcAft>
              <a:buFontTx/>
              <a:buNone/>
            </a:pPr>
            <a:r>
              <a:rPr lang="en-US" sz="4800" dirty="0" smtClean="0">
                <a:latin typeface="Calibri" pitchFamily="34" charset="0"/>
              </a:rPr>
              <a:t>Questionnaires: Household Questionnaire</a:t>
            </a:r>
          </a:p>
          <a:p>
            <a:pPr eaLnBrk="1" hangingPunct="1">
              <a:lnSpc>
                <a:spcPct val="80000"/>
              </a:lnSpc>
              <a:spcAft>
                <a:spcPct val="75000"/>
              </a:spcAft>
            </a:pPr>
            <a:r>
              <a:rPr lang="en-US" sz="2600" dirty="0" smtClean="0">
                <a:solidFill>
                  <a:schemeClr val="tx2"/>
                </a:solidFill>
                <a:latin typeface="Calibri" pitchFamily="34" charset="0"/>
              </a:rPr>
              <a:t>Lists usual members and visitors to identify eligible individuals</a:t>
            </a:r>
          </a:p>
          <a:p>
            <a:pPr eaLnBrk="1" hangingPunct="1">
              <a:lnSpc>
                <a:spcPct val="80000"/>
              </a:lnSpc>
              <a:spcAft>
                <a:spcPct val="75000"/>
              </a:spcAft>
            </a:pPr>
            <a:r>
              <a:rPr lang="en-US" sz="2600" dirty="0" smtClean="0">
                <a:solidFill>
                  <a:schemeClr val="tx2"/>
                </a:solidFill>
                <a:latin typeface="Calibri" pitchFamily="34" charset="0"/>
              </a:rPr>
              <a:t>Basic characteristics of each person in the household collected (age, sex, education, etc.) </a:t>
            </a:r>
          </a:p>
          <a:p>
            <a:pPr eaLnBrk="1" hangingPunct="1">
              <a:lnSpc>
                <a:spcPct val="80000"/>
              </a:lnSpc>
              <a:spcAft>
                <a:spcPct val="75000"/>
              </a:spcAft>
            </a:pPr>
            <a:r>
              <a:rPr lang="en-US" sz="2600" dirty="0" smtClean="0">
                <a:solidFill>
                  <a:schemeClr val="tx2"/>
                </a:solidFill>
                <a:latin typeface="Calibri" pitchFamily="34" charset="0"/>
              </a:rPr>
              <a:t>Housing characteristics (access to water, sanitation facilities, floor/roof/wall materials, etc.)</a:t>
            </a:r>
          </a:p>
          <a:p>
            <a:pPr eaLnBrk="1" hangingPunct="1">
              <a:lnSpc>
                <a:spcPct val="80000"/>
              </a:lnSpc>
              <a:spcAft>
                <a:spcPct val="75000"/>
              </a:spcAft>
            </a:pPr>
            <a:r>
              <a:rPr lang="en-US" sz="2600" dirty="0" smtClean="0">
                <a:solidFill>
                  <a:schemeClr val="tx2"/>
                </a:solidFill>
                <a:latin typeface="Calibri" pitchFamily="34" charset="0"/>
              </a:rPr>
              <a:t>Height and weight of all women age 15-49 and all children under age 6.</a:t>
            </a:r>
          </a:p>
          <a:p>
            <a:pPr eaLnBrk="1" hangingPunct="1">
              <a:lnSpc>
                <a:spcPct val="80000"/>
              </a:lnSpc>
              <a:spcAft>
                <a:spcPct val="75000"/>
              </a:spcAft>
            </a:pPr>
            <a:r>
              <a:rPr lang="en-US" sz="2600" dirty="0" smtClean="0">
                <a:solidFill>
                  <a:schemeClr val="tx2"/>
                </a:solidFill>
                <a:latin typeface="Calibri" pitchFamily="34" charset="0"/>
              </a:rPr>
              <a:t>Recent illnesses and health services utilization</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33400" y="152400"/>
            <a:ext cx="7802563" cy="6553200"/>
          </a:xfrm>
        </p:spPr>
        <p:txBody>
          <a:bodyPr/>
          <a:lstStyle/>
          <a:p>
            <a:pPr algn="ctr" eaLnBrk="1" hangingPunct="1">
              <a:lnSpc>
                <a:spcPct val="80000"/>
              </a:lnSpc>
              <a:spcAft>
                <a:spcPct val="50000"/>
              </a:spcAft>
              <a:buFontTx/>
              <a:buNone/>
            </a:pPr>
            <a:r>
              <a:rPr lang="en-US" sz="4000" dirty="0" smtClean="0">
                <a:latin typeface="Calibri" pitchFamily="34" charset="0"/>
              </a:rPr>
              <a:t>Questionnaires: Woman’s Questionnaire</a:t>
            </a:r>
          </a:p>
          <a:p>
            <a:pPr eaLnBrk="1" hangingPunct="1">
              <a:lnSpc>
                <a:spcPct val="80000"/>
              </a:lnSpc>
              <a:spcAft>
                <a:spcPct val="50000"/>
              </a:spcAft>
            </a:pPr>
            <a:r>
              <a:rPr lang="en-US" sz="2000" dirty="0" smtClean="0">
                <a:solidFill>
                  <a:schemeClr val="tx2"/>
                </a:solidFill>
                <a:latin typeface="Calibri" pitchFamily="34" charset="0"/>
              </a:rPr>
              <a:t>Basic characteristics (age, education, literacy, employment, etc.)</a:t>
            </a:r>
          </a:p>
          <a:p>
            <a:pPr eaLnBrk="1" hangingPunct="1">
              <a:lnSpc>
                <a:spcPct val="80000"/>
              </a:lnSpc>
              <a:spcAft>
                <a:spcPct val="50000"/>
              </a:spcAft>
            </a:pPr>
            <a:r>
              <a:rPr lang="en-US" sz="2000" dirty="0" smtClean="0">
                <a:solidFill>
                  <a:schemeClr val="tx2"/>
                </a:solidFill>
                <a:latin typeface="Calibri" pitchFamily="34" charset="0"/>
              </a:rPr>
              <a:t>Reproductive history</a:t>
            </a:r>
          </a:p>
          <a:p>
            <a:pPr eaLnBrk="1" hangingPunct="1">
              <a:lnSpc>
                <a:spcPct val="80000"/>
              </a:lnSpc>
              <a:spcAft>
                <a:spcPct val="50000"/>
              </a:spcAft>
            </a:pPr>
            <a:r>
              <a:rPr lang="en-US" sz="2000" dirty="0" smtClean="0">
                <a:solidFill>
                  <a:schemeClr val="tx2"/>
                </a:solidFill>
                <a:latin typeface="Calibri" pitchFamily="34" charset="0"/>
              </a:rPr>
              <a:t>Knowledge and use of family planning</a:t>
            </a:r>
          </a:p>
          <a:p>
            <a:pPr eaLnBrk="1" hangingPunct="1">
              <a:lnSpc>
                <a:spcPct val="80000"/>
              </a:lnSpc>
              <a:spcAft>
                <a:spcPct val="50000"/>
              </a:spcAft>
            </a:pPr>
            <a:r>
              <a:rPr lang="en-US" sz="2000" dirty="0" smtClean="0">
                <a:solidFill>
                  <a:schemeClr val="tx2"/>
                </a:solidFill>
                <a:latin typeface="Calibri" pitchFamily="34" charset="0"/>
              </a:rPr>
              <a:t>Antenatal, delivery, postnatal, and newborn care</a:t>
            </a:r>
          </a:p>
          <a:p>
            <a:pPr eaLnBrk="1" hangingPunct="1">
              <a:lnSpc>
                <a:spcPct val="80000"/>
              </a:lnSpc>
              <a:spcAft>
                <a:spcPct val="50000"/>
              </a:spcAft>
            </a:pPr>
            <a:r>
              <a:rPr lang="en-US" sz="2000" dirty="0" smtClean="0">
                <a:solidFill>
                  <a:schemeClr val="tx2"/>
                </a:solidFill>
                <a:latin typeface="Calibri" pitchFamily="34" charset="0"/>
              </a:rPr>
              <a:t>Breastfeeding and infant feeding practices</a:t>
            </a:r>
          </a:p>
          <a:p>
            <a:pPr eaLnBrk="1" hangingPunct="1">
              <a:lnSpc>
                <a:spcPct val="80000"/>
              </a:lnSpc>
              <a:spcAft>
                <a:spcPct val="50000"/>
              </a:spcAft>
            </a:pPr>
            <a:r>
              <a:rPr lang="en-US" sz="2000" dirty="0" smtClean="0">
                <a:solidFill>
                  <a:schemeClr val="tx2"/>
                </a:solidFill>
                <a:latin typeface="Calibri" pitchFamily="34" charset="0"/>
              </a:rPr>
              <a:t>Vaccination and childhood illnesses</a:t>
            </a:r>
          </a:p>
          <a:p>
            <a:pPr eaLnBrk="1" hangingPunct="1">
              <a:lnSpc>
                <a:spcPct val="80000"/>
              </a:lnSpc>
              <a:spcAft>
                <a:spcPct val="50000"/>
              </a:spcAft>
            </a:pPr>
            <a:r>
              <a:rPr lang="en-US" sz="2000" dirty="0" smtClean="0">
                <a:solidFill>
                  <a:schemeClr val="tx2"/>
                </a:solidFill>
                <a:latin typeface="Calibri" pitchFamily="34" charset="0"/>
              </a:rPr>
              <a:t>Marriage, fertility preferences</a:t>
            </a:r>
          </a:p>
          <a:p>
            <a:pPr eaLnBrk="1" hangingPunct="1">
              <a:lnSpc>
                <a:spcPct val="80000"/>
              </a:lnSpc>
              <a:spcAft>
                <a:spcPct val="50000"/>
              </a:spcAft>
            </a:pPr>
            <a:r>
              <a:rPr lang="en-US" sz="2000" dirty="0" smtClean="0">
                <a:solidFill>
                  <a:schemeClr val="tx2"/>
                </a:solidFill>
                <a:latin typeface="Calibri" pitchFamily="34" charset="0"/>
              </a:rPr>
              <a:t>Husband's background</a:t>
            </a:r>
          </a:p>
          <a:p>
            <a:pPr eaLnBrk="1" hangingPunct="1">
              <a:lnSpc>
                <a:spcPct val="80000"/>
              </a:lnSpc>
              <a:spcAft>
                <a:spcPct val="50000"/>
              </a:spcAft>
            </a:pPr>
            <a:r>
              <a:rPr lang="en-US" sz="2000" dirty="0" smtClean="0">
                <a:solidFill>
                  <a:schemeClr val="tx2"/>
                </a:solidFill>
                <a:latin typeface="Calibri" pitchFamily="34" charset="0"/>
              </a:rPr>
              <a:t>Awareness of AIDS and STIs</a:t>
            </a:r>
          </a:p>
          <a:p>
            <a:pPr eaLnBrk="1" hangingPunct="1">
              <a:lnSpc>
                <a:spcPct val="80000"/>
              </a:lnSpc>
              <a:spcAft>
                <a:spcPct val="50000"/>
              </a:spcAft>
            </a:pPr>
            <a:r>
              <a:rPr lang="en-US" sz="2000" dirty="0" smtClean="0">
                <a:solidFill>
                  <a:schemeClr val="tx2"/>
                </a:solidFill>
                <a:latin typeface="Calibri" pitchFamily="34" charset="0"/>
              </a:rPr>
              <a:t>Adult and Maternal Mortality</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sz="half" idx="1"/>
          </p:nvPr>
        </p:nvSpPr>
        <p:spPr>
          <a:xfrm>
            <a:off x="533400" y="152400"/>
            <a:ext cx="7802563" cy="6553200"/>
          </a:xfrm>
        </p:spPr>
        <p:txBody>
          <a:bodyPr/>
          <a:lstStyle/>
          <a:p>
            <a:pPr algn="ctr" eaLnBrk="1" hangingPunct="1">
              <a:lnSpc>
                <a:spcPct val="80000"/>
              </a:lnSpc>
              <a:spcAft>
                <a:spcPct val="50000"/>
              </a:spcAft>
              <a:buFontTx/>
              <a:buNone/>
            </a:pPr>
            <a:r>
              <a:rPr lang="en-US" sz="4000" dirty="0" smtClean="0">
                <a:latin typeface="Calibri" pitchFamily="34" charset="0"/>
              </a:rPr>
              <a:t>Questionnaires: Man’s Questionnaire</a:t>
            </a:r>
          </a:p>
          <a:p>
            <a:pPr eaLnBrk="1" hangingPunct="1">
              <a:lnSpc>
                <a:spcPct val="80000"/>
              </a:lnSpc>
              <a:spcAft>
                <a:spcPct val="50000"/>
              </a:spcAft>
            </a:pPr>
            <a:r>
              <a:rPr lang="en-US" sz="2000" dirty="0" smtClean="0">
                <a:solidFill>
                  <a:schemeClr val="tx2"/>
                </a:solidFill>
                <a:latin typeface="Calibri" pitchFamily="34" charset="0"/>
              </a:rPr>
              <a:t>Basic characteristics (age, education, literacy, employment, etc.)</a:t>
            </a:r>
          </a:p>
          <a:p>
            <a:pPr eaLnBrk="1" hangingPunct="1">
              <a:lnSpc>
                <a:spcPct val="80000"/>
              </a:lnSpc>
              <a:spcAft>
                <a:spcPct val="50000"/>
              </a:spcAft>
            </a:pPr>
            <a:r>
              <a:rPr lang="en-US" sz="2000" dirty="0" smtClean="0">
                <a:solidFill>
                  <a:schemeClr val="tx2"/>
                </a:solidFill>
                <a:latin typeface="Calibri" pitchFamily="34" charset="0"/>
              </a:rPr>
              <a:t>Marriage, fertility preferences</a:t>
            </a:r>
          </a:p>
          <a:p>
            <a:pPr eaLnBrk="1" hangingPunct="1">
              <a:lnSpc>
                <a:spcPct val="80000"/>
              </a:lnSpc>
              <a:spcAft>
                <a:spcPct val="50000"/>
              </a:spcAft>
            </a:pPr>
            <a:r>
              <a:rPr lang="en-US" sz="2000" dirty="0" smtClean="0">
                <a:solidFill>
                  <a:schemeClr val="tx2"/>
                </a:solidFill>
                <a:latin typeface="Calibri" pitchFamily="34" charset="0"/>
              </a:rPr>
              <a:t>Participation in reproductive health care</a:t>
            </a:r>
          </a:p>
          <a:p>
            <a:pPr eaLnBrk="1" hangingPunct="1">
              <a:lnSpc>
                <a:spcPct val="80000"/>
              </a:lnSpc>
              <a:spcAft>
                <a:spcPct val="50000"/>
              </a:spcAft>
            </a:pPr>
            <a:r>
              <a:rPr lang="en-US" sz="2000" dirty="0" smtClean="0">
                <a:solidFill>
                  <a:schemeClr val="tx2"/>
                </a:solidFill>
                <a:latin typeface="Calibri" pitchFamily="34" charset="0"/>
              </a:rPr>
              <a:t>Awareness of AIDS and STIs</a:t>
            </a:r>
          </a:p>
          <a:p>
            <a:pPr eaLnBrk="1" hangingPunct="1">
              <a:lnSpc>
                <a:spcPct val="80000"/>
              </a:lnSpc>
              <a:spcAft>
                <a:spcPct val="50000"/>
              </a:spcAft>
            </a:pPr>
            <a:r>
              <a:rPr lang="en-US" sz="2000" dirty="0" smtClean="0">
                <a:solidFill>
                  <a:schemeClr val="tx2"/>
                </a:solidFill>
                <a:latin typeface="Calibri" pitchFamily="34" charset="0"/>
              </a:rPr>
              <a:t>Injuries, accidents, and utilization of health services</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490538" y="385763"/>
            <a:ext cx="7802562" cy="5908675"/>
          </a:xfrm>
        </p:spPr>
        <p:txBody>
          <a:bodyPr/>
          <a:lstStyle/>
          <a:p>
            <a:pPr algn="ctr" eaLnBrk="1" hangingPunct="1">
              <a:spcAft>
                <a:spcPct val="70000"/>
              </a:spcAft>
              <a:buFontTx/>
              <a:buNone/>
            </a:pPr>
            <a:r>
              <a:rPr lang="en-US" sz="4000" smtClean="0">
                <a:latin typeface="Calibri" pitchFamily="34" charset="0"/>
              </a:rPr>
              <a:t>Fieldwork and Data Processing</a:t>
            </a:r>
          </a:p>
          <a:p>
            <a:pPr eaLnBrk="1" hangingPunct="1">
              <a:spcAft>
                <a:spcPct val="70000"/>
              </a:spcAft>
              <a:buFontTx/>
              <a:buNone/>
            </a:pPr>
            <a:r>
              <a:rPr lang="en-US" sz="2400" smtClean="0">
                <a:solidFill>
                  <a:schemeClr val="tx2"/>
                </a:solidFill>
                <a:latin typeface="Calibri" pitchFamily="34" charset="0"/>
              </a:rPr>
              <a:t>Total of 19 teams (consisting of a team leader, one field editor, 3 female interviewers, and 1 male interviewers)</a:t>
            </a:r>
          </a:p>
          <a:p>
            <a:pPr eaLnBrk="1" hangingPunct="1">
              <a:spcAft>
                <a:spcPct val="70000"/>
              </a:spcAft>
              <a:buFontTx/>
              <a:buNone/>
            </a:pPr>
            <a:r>
              <a:rPr lang="en-US" sz="2400" smtClean="0">
                <a:solidFill>
                  <a:schemeClr val="tx2"/>
                </a:solidFill>
                <a:latin typeface="Calibri" pitchFamily="34" charset="0"/>
              </a:rPr>
              <a:t>Fieldwork conducted from July 23, 2010- January 20, 2011.</a:t>
            </a:r>
          </a:p>
          <a:p>
            <a:pPr eaLnBrk="1" hangingPunct="1">
              <a:spcAft>
                <a:spcPct val="70000"/>
              </a:spcAft>
              <a:buFontTx/>
              <a:buNone/>
            </a:pPr>
            <a:r>
              <a:rPr lang="en-US" sz="2400" smtClean="0">
                <a:solidFill>
                  <a:schemeClr val="tx2"/>
                </a:solidFill>
                <a:latin typeface="Calibri" pitchFamily="34" charset="0"/>
              </a:rPr>
              <a:t>3 Survey Coordinators ensured data quality. </a:t>
            </a:r>
          </a:p>
          <a:p>
            <a:pPr eaLnBrk="1" hangingPunct="1">
              <a:spcAft>
                <a:spcPct val="70000"/>
              </a:spcAft>
              <a:buFontTx/>
              <a:buNone/>
            </a:pPr>
            <a:r>
              <a:rPr lang="en-US" sz="2400" smtClean="0">
                <a:solidFill>
                  <a:schemeClr val="tx2"/>
                </a:solidFill>
                <a:latin typeface="Calibri" pitchFamily="34" charset="0"/>
              </a:rPr>
              <a:t>Questionnaires edited in the field, then coded and entered at the National Institute of Statistics.</a:t>
            </a:r>
          </a:p>
          <a:p>
            <a:pPr eaLnBrk="1" hangingPunct="1">
              <a:spcAft>
                <a:spcPct val="70000"/>
              </a:spcAft>
              <a:buFontTx/>
              <a:buNone/>
            </a:pPr>
            <a:r>
              <a:rPr lang="en-US" sz="2400" smtClean="0">
                <a:solidFill>
                  <a:schemeClr val="tx2"/>
                </a:solidFill>
                <a:latin typeface="Calibri" pitchFamily="34" charset="0"/>
              </a:rPr>
              <a:t>Data Processing: August 26, 2010-February 25, 2011.</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Cambodia">
      <a:dk1>
        <a:srgbClr val="000000"/>
      </a:dk1>
      <a:lt1>
        <a:srgbClr val="FFFFFF"/>
      </a:lt1>
      <a:dk2>
        <a:srgbClr val="2D2D8A"/>
      </a:dk2>
      <a:lt2>
        <a:srgbClr val="FFC000"/>
      </a:lt2>
      <a:accent1>
        <a:srgbClr val="BBE0E3"/>
      </a:accent1>
      <a:accent2>
        <a:srgbClr val="FFFF66"/>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Std"/>
        <a:ea typeface=""/>
        <a:cs typeface="Arial"/>
      </a:majorFont>
      <a:minorFont>
        <a:latin typeface="Gill Sans St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1882</TotalTime>
  <Words>546</Words>
  <Application>Microsoft Office PowerPoint</Application>
  <PresentationFormat>On-screen Show (4:3)</PresentationFormat>
  <Paragraphs>91</Paragraphs>
  <Slides>10</Slides>
  <Notes>8</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Default Design</vt:lpstr>
      <vt:lpstr>Slide 1</vt:lpstr>
      <vt:lpstr>Slide 2</vt:lpstr>
      <vt:lpstr>Slide 3</vt:lpstr>
      <vt:lpstr>The Survey</vt:lpstr>
      <vt:lpstr>Slide 5</vt:lpstr>
      <vt:lpstr>Slide 6</vt:lpstr>
      <vt:lpstr>Slide 7</vt:lpstr>
      <vt:lpstr>Slide 8</vt:lpstr>
      <vt:lpstr>Slide 9</vt:lpstr>
      <vt:lpstr>    Results of the household  and individual interviews  </vt:lpstr>
    </vt:vector>
  </TitlesOfParts>
  <Company>Macro International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Erica.Nybro</dc:creator>
  <cp:lastModifiedBy>Administrator</cp:lastModifiedBy>
  <cp:revision>113</cp:revision>
  <dcterms:created xsi:type="dcterms:W3CDTF">2005-10-11T14:32:07Z</dcterms:created>
  <dcterms:modified xsi:type="dcterms:W3CDTF">2012-06-15T18:09:35Z</dcterms:modified>
</cp:coreProperties>
</file>