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4"/>
  </p:notesMasterIdLst>
  <p:sldIdLst>
    <p:sldId id="288" r:id="rId2"/>
    <p:sldId id="258" r:id="rId3"/>
    <p:sldId id="259" r:id="rId4"/>
    <p:sldId id="260" r:id="rId5"/>
    <p:sldId id="262" r:id="rId6"/>
    <p:sldId id="286" r:id="rId7"/>
    <p:sldId id="287" r:id="rId8"/>
    <p:sldId id="265" r:id="rId9"/>
    <p:sldId id="281" r:id="rId10"/>
    <p:sldId id="268" r:id="rId11"/>
    <p:sldId id="269" r:id="rId12"/>
    <p:sldId id="271" r:id="rId13"/>
    <p:sldId id="272" r:id="rId14"/>
    <p:sldId id="289" r:id="rId15"/>
    <p:sldId id="273" r:id="rId16"/>
    <p:sldId id="283" r:id="rId17"/>
    <p:sldId id="275" r:id="rId18"/>
    <p:sldId id="276" r:id="rId19"/>
    <p:sldId id="278" r:id="rId20"/>
    <p:sldId id="284" r:id="rId21"/>
    <p:sldId id="285" r:id="rId22"/>
    <p:sldId id="280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0162" autoAdjust="0"/>
  </p:normalViewPr>
  <p:slideViewPr>
    <p:cSldViewPr>
      <p:cViewPr varScale="1">
        <p:scale>
          <a:sx n="65" d="100"/>
          <a:sy n="65" d="100"/>
        </p:scale>
        <p:origin x="-682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0.14286948644693762"/>
          <c:y val="6.1732713738651537E-2"/>
          <c:w val="0.82723789071820553"/>
          <c:h val="0.93826728146032057"/>
        </c:manualLayout>
      </c:layout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999" dirty="0" smtClean="0">
                        <a:solidFill>
                          <a:schemeClr val="bg1"/>
                        </a:solidFill>
                      </a:rPr>
                      <a:t>11</a:t>
                    </a:r>
                    <a:endParaRPr lang="en-US" sz="2000" dirty="0">
                      <a:solidFill>
                        <a:schemeClr val="bg1"/>
                      </a:solidFill>
                    </a:endParaRPr>
                  </a:p>
                </c:rich>
              </c:tx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21</a:t>
                    </a:r>
                    <a:endParaRPr/>
                  </a:p>
                </c:rich>
              </c:tx>
            </c:dLbl>
            <c:txPr>
              <a:bodyPr/>
              <a:lstStyle/>
              <a:p>
                <a:pPr>
                  <a:defRPr sz="1999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</c:v>
                </c:pt>
                <c:pt idx="1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 incomplete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46</a:t>
                    </a:r>
                    <a:endParaRPr/>
                  </a:p>
                </c:rich>
              </c:tx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48</a:t>
                    </a:r>
                    <a:endParaRPr/>
                  </a:p>
                </c:rich>
              </c:tx>
            </c:dLbl>
            <c:txPr>
              <a:bodyPr/>
              <a:lstStyle/>
              <a:p>
                <a:pPr>
                  <a:defRPr sz="1999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46</c:v>
                </c:pt>
                <c:pt idx="1">
                  <c:v>48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Primary complete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endParaRPr/>
                  </a:p>
                </c:rich>
              </c:tx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</a:t>
                    </a:r>
                    <a:endParaRPr/>
                  </a:p>
                </c:rich>
              </c:tx>
            </c:dLbl>
            <c:txPr>
              <a:bodyPr/>
              <a:lstStyle/>
              <a:p>
                <a:pPr>
                  <a:defRPr sz="1999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Secondary incomplete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smtClean="0"/>
                      <a:t>21</a:t>
                    </a:r>
                    <a:endParaRPr/>
                  </a:p>
                </c:rich>
              </c:tx>
            </c:dLbl>
            <c:txPr>
              <a:bodyPr/>
              <a:lstStyle/>
              <a:p>
                <a:pPr>
                  <a:defRPr sz="1999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29</c:v>
                </c:pt>
                <c:pt idx="1">
                  <c:v>21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Secondary complete or higher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4</a:t>
                    </a:r>
                    <a:endParaRPr dirty="0">
                      <a:solidFill>
                        <a:schemeClr val="tx1"/>
                      </a:solidFill>
                    </a:endParaRPr>
                  </a:p>
                </c:rich>
              </c:tx>
            </c:dLbl>
            <c:txPr>
              <a:bodyPr/>
              <a:lstStyle/>
              <a:p>
                <a:pPr>
                  <a:defRPr sz="1999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</c:v>
                </c:pt>
                <c:pt idx="1">
                  <c:v>4</c:v>
                </c:pt>
              </c:numCache>
            </c:numRef>
          </c:val>
        </c:ser>
        <c:gapWidth val="85"/>
        <c:overlap val="100"/>
        <c:axId val="112358912"/>
        <c:axId val="112360448"/>
      </c:barChart>
      <c:catAx>
        <c:axId val="11235891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112360448"/>
        <c:crosses val="autoZero"/>
        <c:auto val="1"/>
        <c:lblAlgn val="ctr"/>
        <c:lblOffset val="100"/>
      </c:catAx>
      <c:valAx>
        <c:axId val="112360448"/>
        <c:scaling>
          <c:orientation val="minMax"/>
        </c:scaling>
        <c:delete val="1"/>
        <c:axPos val="b"/>
        <c:numFmt formatCode="0%" sourceLinked="1"/>
        <c:tickLblPos val="none"/>
        <c:crossAx val="112358912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</c:chart>
  <c:txPr>
    <a:bodyPr/>
    <a:lstStyle/>
    <a:p>
      <a:pPr>
        <a:defRPr lang="en-US" sz="1799" noProof="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Total </c:v>
                </c:pt>
                <c:pt idx="2">
                  <c:v>Urban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2">
                  <c:v>90</c:v>
                </c:pt>
                <c:pt idx="3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Total </c:v>
                </c:pt>
                <c:pt idx="2">
                  <c:v>Urban</c:v>
                </c:pt>
                <c:pt idx="3">
                  <c:v>Rural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83</c:v>
                </c:pt>
                <c:pt idx="2">
                  <c:v>94</c:v>
                </c:pt>
                <c:pt idx="3">
                  <c:v>80</c:v>
                </c:pt>
              </c:numCache>
            </c:numRef>
          </c:val>
        </c:ser>
        <c:dLbls>
          <c:showVal val="1"/>
        </c:dLbls>
        <c:overlap val="-25"/>
        <c:axId val="45002752"/>
        <c:axId val="45004288"/>
      </c:barChart>
      <c:catAx>
        <c:axId val="450027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45004288"/>
        <c:crosses val="autoZero"/>
        <c:auto val="1"/>
        <c:lblAlgn val="ctr"/>
        <c:lblOffset val="100"/>
      </c:catAx>
      <c:valAx>
        <c:axId val="45004288"/>
        <c:scaling>
          <c:orientation val="minMax"/>
        </c:scaling>
        <c:delete val="1"/>
        <c:axPos val="l"/>
        <c:numFmt formatCode="General" sourceLinked="1"/>
        <c:tickLblPos val="none"/>
        <c:crossAx val="45002752"/>
        <c:crosses val="autoZero"/>
        <c:crossBetween val="between"/>
      </c:valAx>
      <c:spPr>
        <a:noFill/>
        <a:ln w="25398">
          <a:noFill/>
        </a:ln>
      </c:spPr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58</c:v>
                </c:pt>
                <c:pt idx="2">
                  <c:v>34</c:v>
                </c:pt>
                <c:pt idx="3">
                  <c:v>6</c:v>
                </c:pt>
                <c:pt idx="4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57</c:v>
                </c:pt>
                <c:pt idx="2">
                  <c:v>44</c:v>
                </c:pt>
                <c:pt idx="3">
                  <c:v>10</c:v>
                </c:pt>
                <c:pt idx="4">
                  <c:v>30</c:v>
                </c:pt>
              </c:numCache>
            </c:numRef>
          </c:val>
        </c:ser>
        <c:dLbls>
          <c:showVal val="1"/>
        </c:dLbls>
        <c:overlap val="-25"/>
        <c:axId val="45037440"/>
        <c:axId val="45038976"/>
      </c:barChart>
      <c:catAx>
        <c:axId val="45037440"/>
        <c:scaling>
          <c:orientation val="minMax"/>
        </c:scaling>
        <c:axPos val="b"/>
        <c:numFmt formatCode="General" sourceLinked="1"/>
        <c:majorTickMark val="none"/>
        <c:tickLblPos val="nextTo"/>
        <c:crossAx val="45038976"/>
        <c:crosses val="autoZero"/>
        <c:auto val="1"/>
        <c:lblAlgn val="ctr"/>
        <c:lblOffset val="100"/>
      </c:catAx>
      <c:valAx>
        <c:axId val="45038976"/>
        <c:scaling>
          <c:orientation val="minMax"/>
        </c:scaling>
        <c:delete val="1"/>
        <c:axPos val="l"/>
        <c:numFmt formatCode="General" sourceLinked="1"/>
        <c:tickLblPos val="none"/>
        <c:crossAx val="45037440"/>
        <c:crosses val="autoZero"/>
        <c:crossBetween val="between"/>
      </c:valAx>
      <c:spPr>
        <a:noFill/>
        <a:ln w="25398">
          <a:noFill/>
        </a:ln>
      </c:spPr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1.6516516516516522E-2"/>
          <c:y val="0.16604847689493402"/>
          <c:w val="0.96696696696696527"/>
          <c:h val="0.670054084148575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Secondary +</c:v>
                </c:pt>
                <c:pt idx="1">
                  <c:v>Primary</c:v>
                </c:pt>
                <c:pt idx="2">
                  <c:v>No education</c:v>
                </c:pt>
                <c:pt idx="4">
                  <c:v>Rural</c:v>
                </c:pt>
                <c:pt idx="5">
                  <c:v>Urban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63</c:v>
                </c:pt>
                <c:pt idx="1">
                  <c:v>74</c:v>
                </c:pt>
                <c:pt idx="2">
                  <c:v>75</c:v>
                </c:pt>
                <c:pt idx="4">
                  <c:v>71</c:v>
                </c:pt>
                <c:pt idx="5">
                  <c:v>66</c:v>
                </c:pt>
                <c:pt idx="6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Secondary +</c:v>
                </c:pt>
                <c:pt idx="1">
                  <c:v>Primary</c:v>
                </c:pt>
                <c:pt idx="2">
                  <c:v>No education</c:v>
                </c:pt>
                <c:pt idx="4">
                  <c:v>Rural</c:v>
                </c:pt>
                <c:pt idx="5">
                  <c:v>Urban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73</c:v>
                </c:pt>
                <c:pt idx="1">
                  <c:v>89</c:v>
                </c:pt>
                <c:pt idx="2">
                  <c:v>92</c:v>
                </c:pt>
                <c:pt idx="4">
                  <c:v>83</c:v>
                </c:pt>
                <c:pt idx="5">
                  <c:v>75</c:v>
                </c:pt>
                <c:pt idx="6">
                  <c:v>81</c:v>
                </c:pt>
              </c:numCache>
            </c:numRef>
          </c:val>
        </c:ser>
        <c:dLbls>
          <c:showVal val="1"/>
        </c:dLbls>
        <c:overlap val="-25"/>
        <c:axId val="45218048"/>
        <c:axId val="45223936"/>
      </c:barChart>
      <c:catAx>
        <c:axId val="45218048"/>
        <c:scaling>
          <c:orientation val="maxMin"/>
        </c:scaling>
        <c:axPos val="b"/>
        <c:numFmt formatCode="General" sourceLinked="1"/>
        <c:majorTickMark val="none"/>
        <c:tickLblPos val="nextTo"/>
        <c:txPr>
          <a:bodyPr rot="0"/>
          <a:lstStyle/>
          <a:p>
            <a:pPr>
              <a:defRPr sz="1600"/>
            </a:pPr>
            <a:endParaRPr lang="en-US"/>
          </a:p>
        </c:txPr>
        <c:crossAx val="45223936"/>
        <c:crosses val="autoZero"/>
        <c:lblAlgn val="ctr"/>
        <c:lblOffset val="100"/>
        <c:tickLblSkip val="1"/>
      </c:catAx>
      <c:valAx>
        <c:axId val="45223936"/>
        <c:scaling>
          <c:orientation val="minMax"/>
        </c:scaling>
        <c:delete val="1"/>
        <c:axPos val="r"/>
        <c:numFmt formatCode="General" sourceLinked="1"/>
        <c:tickLblPos val="none"/>
        <c:crossAx val="45218048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layout>
        <c:manualLayout>
          <c:xMode val="edge"/>
          <c:yMode val="edge"/>
          <c:x val="0.36105550564568711"/>
          <c:y val="4.545445332846907E-2"/>
          <c:w val="0.2316724503396804"/>
          <c:h val="7.0088874025881903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42986240132904902"/>
          <c:y val="5.5268052555495488E-2"/>
          <c:w val="0.55297155622401295"/>
          <c:h val="0.9191397125352676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Sheet1!$B$1:$G$1</c:f>
              <c:strCache>
                <c:ptCount val="6"/>
                <c:pt idx="0">
                  <c:v>Professional/ Technical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</c:v>
                </c:pt>
                <c:pt idx="1">
                  <c:v>1</c:v>
                </c:pt>
                <c:pt idx="2">
                  <c:v>22</c:v>
                </c:pt>
                <c:pt idx="3">
                  <c:v>15</c:v>
                </c:pt>
                <c:pt idx="4">
                  <c:v>2</c:v>
                </c:pt>
                <c:pt idx="5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Sheet1!$B$1:$G$1</c:f>
              <c:strCache>
                <c:ptCount val="6"/>
                <c:pt idx="0">
                  <c:v>Professional/ Technical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7</c:v>
                </c:pt>
                <c:pt idx="1">
                  <c:v>2</c:v>
                </c:pt>
                <c:pt idx="2">
                  <c:v>10</c:v>
                </c:pt>
                <c:pt idx="3">
                  <c:v>21</c:v>
                </c:pt>
                <c:pt idx="4">
                  <c:v>1</c:v>
                </c:pt>
                <c:pt idx="5">
                  <c:v>59</c:v>
                </c:pt>
              </c:numCache>
            </c:numRef>
          </c:val>
        </c:ser>
        <c:dLbls>
          <c:showVal val="1"/>
        </c:dLbls>
        <c:overlap val="-25"/>
        <c:axId val="45265280"/>
        <c:axId val="45266816"/>
      </c:barChart>
      <c:catAx>
        <c:axId val="45265280"/>
        <c:scaling>
          <c:orientation val="minMax"/>
        </c:scaling>
        <c:axPos val="l"/>
        <c:numFmt formatCode="General" sourceLinked="1"/>
        <c:majorTickMark val="none"/>
        <c:tickLblPos val="low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45266816"/>
        <c:crosses val="autoZero"/>
        <c:auto val="1"/>
        <c:lblAlgn val="ctr"/>
        <c:lblOffset val="100"/>
        <c:tickLblSkip val="1"/>
      </c:catAx>
      <c:valAx>
        <c:axId val="45266816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45265280"/>
        <c:crosses val="autoZero"/>
        <c:crossBetween val="between"/>
      </c:valAx>
      <c:spPr>
        <a:noFill/>
        <a:ln w="25383">
          <a:noFill/>
        </a:ln>
      </c:spPr>
    </c:plotArea>
    <c:legend>
      <c:legendPos val="t"/>
      <c:layout>
        <c:manualLayout>
          <c:xMode val="edge"/>
          <c:yMode val="edge"/>
          <c:x val="0.82999838290355932"/>
          <c:y val="0.40482262297857957"/>
          <c:w val="0.13588312124491556"/>
          <c:h val="0.15298394152343858"/>
        </c:manualLayout>
      </c:layout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Agriculture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Cash only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18%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Cash and in-kind
39%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In-kind only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36%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</c:dLbl>
            <c:showCatName val="1"/>
            <c:showPercent val="1"/>
            <c:showLeaderLines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18</c:v>
                </c:pt>
                <c:pt idx="1">
                  <c:v>39</c:v>
                </c:pt>
                <c:pt idx="2">
                  <c:v>36</c:v>
                </c:pt>
                <c:pt idx="3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210"/>
      </c:pieChart>
      <c:spPr>
        <a:noFill/>
        <a:ln w="25373">
          <a:noFill/>
        </a:ln>
      </c:spPr>
    </c:plotArea>
    <c:plotVisOnly val="1"/>
    <c:dispBlanksAs val="zero"/>
  </c:chart>
  <c:txPr>
    <a:bodyPr/>
    <a:lstStyle/>
    <a:p>
      <a:pPr>
        <a:defRPr sz="1798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Non-agriculture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Cash only
92%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-1.7969492083698694E-2"/>
                  <c:y val="0.25721975662133123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2.536314390887685E-2"/>
                  <c:y val="1.264924838940587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1.7141585396794317E-2"/>
                  <c:y val="-0.1455864948699595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93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289"/>
      </c:pieChart>
      <c:spPr>
        <a:noFill/>
        <a:ln w="25408">
          <a:noFill/>
        </a:ln>
      </c:spPr>
    </c:plotArea>
    <c:plotVisOnly val="1"/>
    <c:dispBlanksAs val="zero"/>
  </c:chart>
  <c:txPr>
    <a:bodyPr/>
    <a:lstStyle/>
    <a:p>
      <a:pPr>
        <a:defRPr sz="1801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Smoked cigarettes</c:v>
                </c:pt>
                <c:pt idx="1">
                  <c:v>Uses other tobacco</c:v>
                </c:pt>
                <c:pt idx="2">
                  <c:v>Does not use tobacco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5</c:v>
                </c:pt>
                <c:pt idx="2">
                  <c:v>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Smoked cigarettes</c:v>
                </c:pt>
                <c:pt idx="1">
                  <c:v>Uses other tobacco</c:v>
                </c:pt>
                <c:pt idx="2">
                  <c:v>Does not use tobacco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34</c:v>
                </c:pt>
                <c:pt idx="1">
                  <c:v>4</c:v>
                </c:pt>
                <c:pt idx="2">
                  <c:v>65</c:v>
                </c:pt>
              </c:numCache>
            </c:numRef>
          </c:val>
        </c:ser>
        <c:dLbls>
          <c:showVal val="1"/>
        </c:dLbls>
        <c:overlap val="-25"/>
        <c:axId val="45465984"/>
        <c:axId val="45467520"/>
      </c:barChart>
      <c:catAx>
        <c:axId val="45465984"/>
        <c:scaling>
          <c:orientation val="minMax"/>
        </c:scaling>
        <c:axPos val="b"/>
        <c:numFmt formatCode="General" sourceLinked="1"/>
        <c:majorTickMark val="none"/>
        <c:tickLblPos val="nextTo"/>
        <c:crossAx val="45467520"/>
        <c:crosses val="autoZero"/>
        <c:auto val="1"/>
        <c:lblAlgn val="ctr"/>
        <c:lblOffset val="100"/>
      </c:catAx>
      <c:valAx>
        <c:axId val="45467520"/>
        <c:scaling>
          <c:orientation val="minMax"/>
        </c:scaling>
        <c:delete val="1"/>
        <c:axPos val="l"/>
        <c:numFmt formatCode="General" sourceLinked="1"/>
        <c:tickLblPos val="none"/>
        <c:crossAx val="454659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9.7087378640776708E-3"/>
          <c:y val="1.0810810810810825E-2"/>
          <c:w val="0.66613234007513766"/>
          <c:h val="0.86844371142796339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Unprotected source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Public tap/standpipe</c:v>
                </c:pt>
              </c:strCache>
            </c:strRef>
          </c:tx>
          <c:dLbls>
            <c:dLbl>
              <c:idx val="0"/>
              <c:layout>
                <c:manualLayout>
                  <c:x val="-3.5168195718654441E-2"/>
                  <c:y val="-4.6296296296296424E-3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</c:v>
                </c:pt>
                <c:pt idx="1">
                  <c:v>0.30000000000000021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Piped into dwelling/yard/plot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57</c:v>
                </c:pt>
                <c:pt idx="1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Tubewell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11</c:v>
                </c:pt>
                <c:pt idx="1">
                  <c:v>36</c:v>
                </c:pt>
              </c:numCache>
            </c:numRef>
          </c:val>
        </c:ser>
        <c:gapWidth val="78"/>
        <c:overlap val="100"/>
        <c:axId val="114972160"/>
        <c:axId val="114973696"/>
      </c:barChart>
      <c:catAx>
        <c:axId val="114972160"/>
        <c:scaling>
          <c:orientation val="minMax"/>
        </c:scaling>
        <c:axPos val="b"/>
        <c:numFmt formatCode="General" sourceLinked="1"/>
        <c:majorTickMark val="none"/>
        <c:tickLblPos val="nextTo"/>
        <c:crossAx val="114973696"/>
        <c:crosses val="autoZero"/>
        <c:auto val="1"/>
        <c:lblAlgn val="ctr"/>
        <c:lblOffset val="100"/>
      </c:catAx>
      <c:valAx>
        <c:axId val="114973696"/>
        <c:scaling>
          <c:orientation val="minMax"/>
        </c:scaling>
        <c:delete val="1"/>
        <c:axPos val="l"/>
        <c:numFmt formatCode="0%" sourceLinked="1"/>
        <c:tickLblPos val="none"/>
        <c:crossAx val="114972160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67822387050806676"/>
          <c:y val="0.63833393617317369"/>
          <c:w val="0.28874009658305444"/>
          <c:h val="0.21221279318883698"/>
        </c:manualLayout>
      </c:layout>
      <c:txPr>
        <a:bodyPr/>
        <a:lstStyle/>
        <a:p>
          <a:pPr>
            <a:defRPr sz="1400" kern="1200" spc="0" baseline="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9.7087378640776708E-3"/>
          <c:y val="1.0810810810810825E-2"/>
          <c:w val="0.66613234007513766"/>
          <c:h val="0.86844371142796339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Other unimproved source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Surface water</c:v>
                </c:pt>
              </c:strCache>
            </c:strRef>
          </c:tx>
          <c:dLbls>
            <c:dLbl>
              <c:idx val="0"/>
              <c:layout>
                <c:manualLayout>
                  <c:x val="-1.0703363914373088E-2"/>
                  <c:y val="-2.3148148148148147E-3"/>
                </c:manualLayout>
              </c:layout>
              <c:dLblPos val="ctr"/>
              <c:showVal val="1"/>
            </c:dLbl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Unprotected dug well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17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 improved source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18</c:v>
                </c:pt>
                <c:pt idx="1">
                  <c:v>12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Tubewell or borehole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11</c:v>
                </c:pt>
                <c:pt idx="1">
                  <c:v>36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Piped into dwelling/yard/plot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57</c:v>
                </c:pt>
                <c:pt idx="1">
                  <c:v>5</c:v>
                </c:pt>
              </c:numCache>
            </c:numRef>
          </c:val>
        </c:ser>
        <c:gapWidth val="78"/>
        <c:overlap val="100"/>
        <c:axId val="112456832"/>
        <c:axId val="112458368"/>
      </c:barChart>
      <c:catAx>
        <c:axId val="1124568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112458368"/>
        <c:crosses val="autoZero"/>
        <c:auto val="1"/>
        <c:lblAlgn val="ctr"/>
        <c:lblOffset val="100"/>
      </c:catAx>
      <c:valAx>
        <c:axId val="112458368"/>
        <c:scaling>
          <c:orientation val="minMax"/>
        </c:scaling>
        <c:delete val="1"/>
        <c:axPos val="l"/>
        <c:numFmt formatCode="0%" sourceLinked="1"/>
        <c:tickLblPos val="none"/>
        <c:crossAx val="112456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822387050806676"/>
          <c:y val="2.7222769028871392E-2"/>
          <c:w val="0.32177610826169678"/>
          <c:h val="0.97277723097112889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9.7087378640776708E-3"/>
          <c:y val="1.0810810810810825E-2"/>
          <c:w val="0.66613234007513766"/>
          <c:h val="0.86844371142796339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 facility/bush/field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Any shared facility</c:v>
                </c:pt>
              </c:strCache>
            </c:strRef>
          </c:tx>
          <c:dLbls>
            <c:dLbl>
              <c:idx val="0"/>
              <c:layout>
                <c:manualLayout>
                  <c:x val="-1.0703363914373088E-2"/>
                  <c:y val="-2.3148148148148147E-3"/>
                </c:manualLayout>
              </c:layout>
              <c:dLblPos val="ctr"/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9</c:v>
                </c:pt>
                <c:pt idx="1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Flush to piped sewer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37</c:v>
                </c:pt>
                <c:pt idx="1">
                  <c:v>0.2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Flush to septic tank</c:v>
                </c:pt>
              </c:strCache>
            </c:strRef>
          </c:tx>
          <c:dLbls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39</c:v>
                </c:pt>
                <c:pt idx="1">
                  <c:v>22</c:v>
                </c:pt>
              </c:numCache>
            </c:numRef>
          </c:val>
        </c:ser>
        <c:gapWidth val="78"/>
        <c:overlap val="100"/>
        <c:axId val="115648768"/>
        <c:axId val="115740672"/>
      </c:barChart>
      <c:catAx>
        <c:axId val="1156487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115740672"/>
        <c:crosses val="autoZero"/>
        <c:auto val="1"/>
        <c:lblAlgn val="ctr"/>
        <c:lblOffset val="100"/>
      </c:catAx>
      <c:valAx>
        <c:axId val="115740672"/>
        <c:scaling>
          <c:orientation val="minMax"/>
        </c:scaling>
        <c:delete val="1"/>
        <c:axPos val="l"/>
        <c:numFmt formatCode="0%" sourceLinked="1"/>
        <c:tickLblPos val="none"/>
        <c:crossAx val="115648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822387050806698"/>
          <c:y val="0.63833393617317391"/>
          <c:w val="0.28874009658305444"/>
          <c:h val="0.21221279318883701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2.1568627450980388E-2"/>
          <c:y val="8.2417582417582416E-2"/>
          <c:w val="0.95686274509803926"/>
          <c:h val="0.7811103660119387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401"/>
                </a:pPr>
                <a:endParaRPr lang="en-US"/>
              </a:p>
            </c:txPr>
            <c:showVal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sz="2401"/>
                </a:pPr>
                <a:endParaRPr lang="en-US"/>
              </a:p>
            </c:txPr>
            <c:dLblPos val="outEnd"/>
            <c:showVal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91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dLbls>
            <c:txPr>
              <a:bodyPr/>
              <a:lstStyle/>
              <a:p>
                <a:pPr>
                  <a:defRPr sz="2401"/>
                </a:pPr>
                <a:endParaRPr lang="en-US"/>
              </a:p>
            </c:txPr>
            <c:showVal val="1"/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</c:ser>
        <c:dLbls>
          <c:showVal val="1"/>
        </c:dLbls>
        <c:gapWidth val="0"/>
        <c:overlap val="-49"/>
        <c:axId val="119056640"/>
        <c:axId val="119070720"/>
      </c:barChart>
      <c:catAx>
        <c:axId val="119056640"/>
        <c:scaling>
          <c:orientation val="minMax"/>
        </c:scaling>
        <c:axPos val="b"/>
        <c:numFmt formatCode="@" sourceLinked="0"/>
        <c:tickLblPos val="low"/>
        <c:crossAx val="119070720"/>
        <c:crosses val="autoZero"/>
        <c:auto val="1"/>
        <c:lblAlgn val="ctr"/>
        <c:lblOffset val="100"/>
      </c:catAx>
      <c:valAx>
        <c:axId val="119070720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119056640"/>
        <c:crosses val="autoZero"/>
        <c:crossBetween val="between"/>
      </c:valAx>
      <c:spPr>
        <a:noFill/>
        <a:ln w="25409">
          <a:noFill/>
        </a:ln>
      </c:spPr>
    </c:plotArea>
    <c:legend>
      <c:legendPos val="b"/>
      <c:layout>
        <c:manualLayout>
          <c:xMode val="edge"/>
          <c:yMode val="edge"/>
          <c:x val="0"/>
          <c:y val="0.90726586545102916"/>
          <c:w val="1"/>
          <c:h val="7.6250531841414323E-2"/>
        </c:manualLayout>
      </c:layout>
      <c:overlay val="1"/>
    </c:legend>
    <c:plotVisOnly val="1"/>
    <c:dispBlanksAs val="gap"/>
  </c:chart>
  <c:txPr>
    <a:bodyPr/>
    <a:lstStyle/>
    <a:p>
      <a:pPr>
        <a:defRPr sz="1801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39172753190333981"/>
          <c:y val="1.1976047904191578E-2"/>
          <c:w val="0.46468187166259456"/>
          <c:h val="0.9880240594925634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Lbls>
            <c:showVal val="1"/>
          </c:dLbls>
          <c:cat>
            <c:strRef>
              <c:f>Sheet1!$A$2:$A$10</c:f>
              <c:strCache>
                <c:ptCount val="9"/>
                <c:pt idx="0">
                  <c:v>Car/truck</c:v>
                </c:pt>
                <c:pt idx="1">
                  <c:v>Refrigerator</c:v>
                </c:pt>
                <c:pt idx="2">
                  <c:v>Mobile phone</c:v>
                </c:pt>
                <c:pt idx="3">
                  <c:v>Motorcycle/scooter</c:v>
                </c:pt>
                <c:pt idx="4">
                  <c:v>Bicycle</c:v>
                </c:pt>
                <c:pt idx="5">
                  <c:v>Television</c:v>
                </c:pt>
                <c:pt idx="6">
                  <c:v>Radio</c:v>
                </c:pt>
                <c:pt idx="7">
                  <c:v>CD/DVD</c:v>
                </c:pt>
                <c:pt idx="8">
                  <c:v>Wardrobe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22</c:v>
                </c:pt>
                <c:pt idx="1">
                  <c:v>29</c:v>
                </c:pt>
                <c:pt idx="2">
                  <c:v>90</c:v>
                </c:pt>
                <c:pt idx="3">
                  <c:v>76</c:v>
                </c:pt>
                <c:pt idx="4">
                  <c:v>60</c:v>
                </c:pt>
                <c:pt idx="5">
                  <c:v>89</c:v>
                </c:pt>
                <c:pt idx="6">
                  <c:v>58</c:v>
                </c:pt>
                <c:pt idx="7">
                  <c:v>58</c:v>
                </c:pt>
                <c:pt idx="8">
                  <c:v>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dLbls>
            <c:showVal val="1"/>
          </c:dLbls>
          <c:cat>
            <c:strRef>
              <c:f>Sheet1!$A$2:$A$10</c:f>
              <c:strCache>
                <c:ptCount val="9"/>
                <c:pt idx="0">
                  <c:v>Car/truck</c:v>
                </c:pt>
                <c:pt idx="1">
                  <c:v>Refrigerator</c:v>
                </c:pt>
                <c:pt idx="2">
                  <c:v>Mobile phone</c:v>
                </c:pt>
                <c:pt idx="3">
                  <c:v>Motorcycle/scooter</c:v>
                </c:pt>
                <c:pt idx="4">
                  <c:v>Bicycle</c:v>
                </c:pt>
                <c:pt idx="5">
                  <c:v>Television</c:v>
                </c:pt>
                <c:pt idx="6">
                  <c:v>Radio</c:v>
                </c:pt>
                <c:pt idx="7">
                  <c:v>CD/DVD</c:v>
                </c:pt>
                <c:pt idx="8">
                  <c:v>Wardrobe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3</c:v>
                </c:pt>
                <c:pt idx="1">
                  <c:v>1</c:v>
                </c:pt>
                <c:pt idx="2">
                  <c:v>56</c:v>
                </c:pt>
                <c:pt idx="3">
                  <c:v>49</c:v>
                </c:pt>
                <c:pt idx="4">
                  <c:v>67</c:v>
                </c:pt>
                <c:pt idx="5">
                  <c:v>57</c:v>
                </c:pt>
                <c:pt idx="6">
                  <c:v>41</c:v>
                </c:pt>
                <c:pt idx="7">
                  <c:v>26</c:v>
                </c:pt>
                <c:pt idx="8">
                  <c:v>30</c:v>
                </c:pt>
              </c:numCache>
            </c:numRef>
          </c:val>
        </c:ser>
        <c:gapWidth val="152"/>
        <c:axId val="117941376"/>
        <c:axId val="117942912"/>
      </c:barChart>
      <c:catAx>
        <c:axId val="11794137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999"/>
            </a:pPr>
            <a:endParaRPr lang="en-US"/>
          </a:p>
        </c:txPr>
        <c:crossAx val="117942912"/>
        <c:crosses val="autoZero"/>
        <c:auto val="1"/>
        <c:lblAlgn val="ctr"/>
        <c:lblOffset val="100"/>
        <c:tickMarkSkip val="1"/>
      </c:catAx>
      <c:valAx>
        <c:axId val="117942912"/>
        <c:scaling>
          <c:orientation val="minMax"/>
        </c:scaling>
        <c:delete val="1"/>
        <c:axPos val="b"/>
        <c:numFmt formatCode="General" sourceLinked="1"/>
        <c:tickLblPos val="none"/>
        <c:crossAx val="117941376"/>
        <c:crosses val="autoZero"/>
        <c:crossBetween val="between"/>
      </c:valAx>
      <c:spPr>
        <a:noFill/>
        <a:ln w="25383">
          <a:noFill/>
        </a:ln>
      </c:spPr>
    </c:plotArea>
    <c:legend>
      <c:legendPos val="r"/>
      <c:layout>
        <c:manualLayout>
          <c:xMode val="edge"/>
          <c:yMode val="edge"/>
          <c:x val="0.75807052674450204"/>
          <c:y val="0.84932855407999375"/>
          <c:w val="0.16721687566831933"/>
          <c:h val="0.11785932542014338"/>
        </c:manualLayout>
      </c:layout>
      <c:txPr>
        <a:bodyPr/>
        <a:lstStyle/>
        <a:p>
          <a:pPr>
            <a:defRPr sz="1799"/>
          </a:pPr>
          <a:endParaRPr lang="en-US"/>
        </a:p>
      </c:txPr>
    </c:legend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0.12498565015821667"/>
          <c:y val="6.1732711335952463E-2"/>
          <c:w val="0.85148026635559693"/>
          <c:h val="0.93826728146032057"/>
        </c:manualLayout>
      </c:layout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z="2398" dirty="0" smtClean="0">
                        <a:solidFill>
                          <a:schemeClr val="bg1"/>
                        </a:solidFill>
                      </a:rPr>
                      <a:t>34</a:t>
                    </a:r>
                    <a:endParaRPr lang="en-US" sz="2400" dirty="0">
                      <a:solidFill>
                        <a:schemeClr val="bg1"/>
                      </a:solidFill>
                    </a:endParaRPr>
                  </a:p>
                </c:rich>
              </c:tx>
            </c:dLbl>
            <c:txPr>
              <a:bodyPr/>
              <a:lstStyle/>
              <a:p>
                <a:pPr>
                  <a:defRPr sz="2398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 primary</c:v>
                </c:pt>
              </c:strCache>
            </c:strRef>
          </c:tx>
          <c:dLbls>
            <c:txPr>
              <a:bodyPr/>
              <a:lstStyle/>
              <a:p>
                <a:pPr>
                  <a:defRPr sz="2398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41</c:v>
                </c:pt>
                <c:pt idx="1">
                  <c:v>33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Primary complete</c:v>
                </c:pt>
              </c:strCache>
            </c:strRef>
          </c:tx>
          <c:dLbls>
            <c:txPr>
              <a:bodyPr/>
              <a:lstStyle/>
              <a:p>
                <a:pPr>
                  <a:defRPr sz="2398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Some secondary</c:v>
                </c:pt>
              </c:strCache>
            </c:strRef>
          </c:tx>
          <c:dLbls>
            <c:txPr>
              <a:bodyPr/>
              <a:lstStyle/>
              <a:p>
                <a:pPr>
                  <a:defRPr sz="2398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28</c:v>
                </c:pt>
                <c:pt idx="1">
                  <c:v>40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Secondary complete/higher</c:v>
                </c:pt>
              </c:strCache>
            </c:strRef>
          </c:tx>
          <c:dLbls>
            <c:txPr>
              <a:bodyPr/>
              <a:lstStyle/>
              <a:p>
                <a:pPr>
                  <a:defRPr sz="2398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</c:v>
                </c:pt>
                <c:pt idx="1">
                  <c:v>12</c:v>
                </c:pt>
              </c:numCache>
            </c:numRef>
          </c:val>
        </c:ser>
        <c:overlap val="100"/>
        <c:axId val="132662016"/>
        <c:axId val="132663552"/>
      </c:barChart>
      <c:catAx>
        <c:axId val="13266201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132663552"/>
        <c:crosses val="autoZero"/>
        <c:auto val="1"/>
        <c:lblAlgn val="ctr"/>
        <c:lblOffset val="100"/>
      </c:catAx>
      <c:valAx>
        <c:axId val="132663552"/>
        <c:scaling>
          <c:orientation val="minMax"/>
        </c:scaling>
        <c:delete val="1"/>
        <c:axPos val="b"/>
        <c:numFmt formatCode="0%" sourceLinked="1"/>
        <c:tickLblPos val="none"/>
        <c:crossAx val="132662016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2005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No education</c:v>
                </c:pt>
                <c:pt idx="1">
                  <c:v>Secondary or higher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No education</c:v>
                </c:pt>
                <c:pt idx="1">
                  <c:v>Secondary or higher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16</c:v>
                </c:pt>
                <c:pt idx="1">
                  <c:v>7</c:v>
                </c:pt>
              </c:numCache>
            </c:numRef>
          </c:val>
        </c:ser>
        <c:dLbls>
          <c:showVal val="1"/>
        </c:dLbls>
        <c:overlap val="-25"/>
        <c:axId val="132606208"/>
        <c:axId val="132640768"/>
      </c:barChart>
      <c:catAx>
        <c:axId val="1326062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132640768"/>
        <c:crosses val="autoZero"/>
        <c:auto val="1"/>
        <c:lblAlgn val="ctr"/>
        <c:lblOffset val="100"/>
      </c:catAx>
      <c:valAx>
        <c:axId val="132640768"/>
        <c:scaling>
          <c:orientation val="minMax"/>
        </c:scaling>
        <c:delete val="1"/>
        <c:axPos val="l"/>
        <c:numFmt formatCode="General" sourceLinked="1"/>
        <c:tickLblPos val="none"/>
        <c:crossAx val="132606208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2005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No education</c:v>
                </c:pt>
                <c:pt idx="1">
                  <c:v>Secondary or higher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No education</c:v>
                </c:pt>
                <c:pt idx="1">
                  <c:v>Secondary or higher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12</c:v>
                </c:pt>
              </c:numCache>
            </c:numRef>
          </c:val>
        </c:ser>
        <c:dLbls>
          <c:showVal val="1"/>
        </c:dLbls>
        <c:overlap val="-25"/>
        <c:axId val="45134976"/>
        <c:axId val="45136512"/>
      </c:barChart>
      <c:catAx>
        <c:axId val="451349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45136512"/>
        <c:crosses val="autoZero"/>
        <c:auto val="1"/>
        <c:lblAlgn val="ctr"/>
        <c:lblOffset val="100"/>
      </c:catAx>
      <c:valAx>
        <c:axId val="45136512"/>
        <c:scaling>
          <c:orientation val="minMax"/>
        </c:scaling>
        <c:delete val="1"/>
        <c:axPos val="l"/>
        <c:numFmt formatCode="General" sourceLinked="1"/>
        <c:tickLblPos val="none"/>
        <c:crossAx val="45134976"/>
        <c:crosses val="autoZero"/>
        <c:crossBetween val="between"/>
      </c:valAx>
    </c:plotArea>
    <c:legend>
      <c:legendPos val="t"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0.66055</cdr:x>
      <cdr:y>0.11111</cdr:y>
    </cdr:from>
    <cdr:to>
      <cdr:x>0.77981</cdr:x>
      <cdr:y>0.31997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5423479" y="582078"/>
          <a:ext cx="979190" cy="10941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en-US" sz="1600" dirty="0" smtClean="0"/>
            <a:t>41% have safe drinking water</a:t>
          </a:r>
          <a:endParaRPr lang="en-US" sz="16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0.29358</cdr:x>
      <cdr:y>0.11111</cdr:y>
    </cdr:from>
    <cdr:to>
      <cdr:x>0.41284</cdr:x>
      <cdr:y>0.30745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2438400" y="609600"/>
          <a:ext cx="990550" cy="10772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en-US" sz="1600" dirty="0" smtClean="0"/>
            <a:t>53% have safe drinking water</a:t>
          </a:r>
          <a:endParaRPr lang="en-US" sz="16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0.65138</cdr:x>
      <cdr:y>0.01389</cdr:y>
    </cdr:from>
    <cdr:to>
      <cdr:x>0.82569</cdr:x>
      <cdr:y>0.25511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5410232" y="76206"/>
          <a:ext cx="1447768" cy="13234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spcBef>
              <a:spcPct val="50000"/>
            </a:spcBef>
          </a:pPr>
          <a:r>
            <a:rPr lang="en-US" sz="2000" dirty="0" smtClean="0"/>
            <a:t>22% have improved sanitation facility</a:t>
          </a:r>
          <a:endParaRPr lang="en-US" sz="20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49E209-142C-48CF-B8EB-968CFB65EAE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BD2393-ADF7-4754-9911-E03FB3EC0C5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F50999-6D58-455E-A906-BC098C0B67B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EDC03-D88A-47C5-9303-CECE35ED3D4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1BE51F-A35E-4F1A-A27D-0A9248A9A8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3A7FEA-87A3-4124-9CBC-B550ABEF05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CI" smtClean="0"/>
              <a:t>Overall, 97% of households have access to safe water.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1FC58-9EFE-46FD-850C-F9775E4213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CI" smtClean="0"/>
              <a:t>Overall, 97% of households have access to safe water.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1FC58-9EFE-46FD-850C-F9775E4213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CI" smtClean="0"/>
              <a:t>Overall, 97% of households have access to safe water.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C2C02F-3D16-4795-B1D6-DDA12C367E6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23E44-6995-4D21-ACBB-0E24EB9C1ADF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00559-2B1D-4E2C-B66C-8A27BB6D13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BE5AD-D57A-4288-9C2B-243FC9658EB6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9B7C0-208B-43E9-A430-1193CE3FB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CDDA7-77B7-478A-B96D-B6A7798F820D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0AFAD-92B6-4FA1-8925-DDDDF68416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A6E336-DB5F-4952-BAB7-7975764E4835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CFE6D-0F60-4F3C-9628-AA89FE527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1D4BC8-F85F-4E8F-B323-A8B25AB9A3F8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EB87-5BDF-4E3A-95FD-7D05F4B6A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185C6-C79F-4C42-B844-1746F66CFFB9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C86C7-2F2B-433E-93C5-9C93112B62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28BF6-DBD6-4937-8381-1EF7300F5B42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5BE8D-BA07-46C9-8C0A-AC5CF577D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774EE-156A-44D9-9947-78D24D7F845F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8520-1F1F-4037-AF39-1B6AA4CF9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E961C-588B-4167-A59B-2428E4510DFB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DDCB9-7C2D-4903-89A6-0E4CADCF8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056FF-F915-4DE9-8814-6793BD9E61AB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21FD-C5E1-4AB6-ABD7-DD7D52D62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012B7-8298-4021-824D-18B52711A562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BD6C-1183-4B1E-8D64-D18F4C0E64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BD646-4386-4D6C-B63E-516B65BEF6F3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FF9E3-92B6-4527-B41B-9A4B45E05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AEFF3-54F0-4558-8DFA-7FB41967A26E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177E0-5863-43CF-B727-3EF2669C8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52F5A4-447A-434A-B5DF-57DDBB65FEB3}" type="datetime1">
              <a:rPr lang="en-US" smtClean="0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1D0EAF-A41F-403F-B0E2-B0F2D33D1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60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Household and Respondent Characteristics</a:t>
            </a:r>
            <a:endParaRPr lang="en-US" sz="60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pic>
        <p:nvPicPr>
          <p:cNvPr id="9" name="Picture 8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Socioeconomic Status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Therefore, those in the highest quintile may not be “rich” but they are of higher socioeconomic status than 80% of the country.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Socioeconomic Status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5638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Poorest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Richest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accent2"/>
                </a:solidFill>
              </a:rPr>
              <a:t>Urban		  2%	    3%	       6%   	16%	   74%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Rural		24%	    24%	         23%	21%	   8%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latin typeface="Calibri" pitchFamily="34" charset="0"/>
              </a:rPr>
              <a:t>Three in four urban </a:t>
            </a:r>
            <a:r>
              <a:rPr lang="en-US" sz="2400" b="1" dirty="0">
                <a:latin typeface="Calibri" pitchFamily="34" charset="0"/>
              </a:rPr>
              <a:t>households are in the wealthiest quintile, while few rural households are in the wealthiest quintile.</a:t>
            </a:r>
          </a:p>
          <a:p>
            <a:pPr algn="ctr"/>
            <a:endParaRPr lang="en-US" sz="2400" b="1" dirty="0"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5400"/>
            <a:ext cx="4038600" cy="4525963"/>
          </a:xfrm>
        </p:spPr>
        <p:txBody>
          <a:bodyPr/>
          <a:lstStyle/>
          <a:p>
            <a:r>
              <a:rPr lang="en-US" sz="2000" dirty="0" smtClean="0"/>
              <a:t>Household Characteristics</a:t>
            </a:r>
          </a:p>
          <a:p>
            <a:pPr lvl="1"/>
            <a:r>
              <a:rPr lang="en-US" sz="2000" dirty="0" smtClean="0"/>
              <a:t>Education</a:t>
            </a:r>
          </a:p>
          <a:p>
            <a:pPr lvl="1"/>
            <a:r>
              <a:rPr lang="en-US" sz="2000" dirty="0" smtClean="0"/>
              <a:t>Drinking Water, Electricity and Sanitation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 </a:t>
            </a:r>
          </a:p>
          <a:p>
            <a:r>
              <a:rPr lang="en-US" sz="20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 and literacy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Earnings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Educational Level of Respondents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820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18436" name="TextBox 18"/>
          <p:cNvSpPr txBox="1">
            <a:spLocks noChangeArrowheads="1"/>
          </p:cNvSpPr>
          <p:nvPr/>
        </p:nvSpPr>
        <p:spPr bwMode="auto">
          <a:xfrm>
            <a:off x="1447800" y="17065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aphicFrame>
        <p:nvGraphicFramePr>
          <p:cNvPr id="11" name="Chart Placeholder 11"/>
          <p:cNvGraphicFramePr>
            <a:graphicFrameLocks noGrp="1"/>
          </p:cNvGraphicFramePr>
          <p:nvPr>
            <p:ph type="chart" idx="1"/>
          </p:nvPr>
        </p:nvGraphicFramePr>
        <p:xfrm>
          <a:off x="0" y="1676400"/>
          <a:ext cx="8382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8" name="TextBox 14"/>
          <p:cNvSpPr txBox="1">
            <a:spLocks noChangeArrowheads="1"/>
          </p:cNvSpPr>
          <p:nvPr/>
        </p:nvSpPr>
        <p:spPr bwMode="auto">
          <a:xfrm>
            <a:off x="609600" y="3962400"/>
            <a:ext cx="182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latin typeface="Calibri" pitchFamily="34" charset="0"/>
              </a:rPr>
              <a:t>No education</a:t>
            </a: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2286000" y="3810000"/>
            <a:ext cx="1219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Calibri" pitchFamily="34" charset="0"/>
              </a:rPr>
              <a:t>Primary</a:t>
            </a:r>
          </a:p>
          <a:p>
            <a:pPr algn="ctr"/>
            <a:r>
              <a:rPr lang="en-US" sz="1600" b="1" dirty="0">
                <a:latin typeface="Calibri" pitchFamily="34" charset="0"/>
              </a:rPr>
              <a:t>incomplete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33800" y="3810000"/>
            <a:ext cx="990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Primary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complete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10200" y="3810000"/>
            <a:ext cx="1219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Secondary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incomplete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86600" y="3733800"/>
            <a:ext cx="12192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Secondary complete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Or higher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Education</a:t>
            </a:r>
            <a:endParaRPr lang="en-US" dirty="0"/>
          </a:p>
        </p:txBody>
      </p:sp>
      <p:graphicFrame>
        <p:nvGraphicFramePr>
          <p:cNvPr id="5" name="Chart Placeholder 4"/>
          <p:cNvGraphicFramePr>
            <a:graphicFrameLocks noGrp="1"/>
          </p:cNvGraphicFramePr>
          <p:nvPr>
            <p:ph type="chart" idx="1"/>
          </p:nvPr>
        </p:nvGraphicFramePr>
        <p:xfrm>
          <a:off x="0" y="2438400"/>
          <a:ext cx="4343400" cy="345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graphicFrame>
        <p:nvGraphicFramePr>
          <p:cNvPr id="6" name="Chart Placeholder 4"/>
          <p:cNvGraphicFramePr>
            <a:graphicFrameLocks/>
          </p:cNvGraphicFramePr>
          <p:nvPr/>
        </p:nvGraphicFramePr>
        <p:xfrm>
          <a:off x="4800600" y="2362200"/>
          <a:ext cx="4343400" cy="3459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76400" y="16764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Women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05600" y="18288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Men</a:t>
            </a:r>
            <a:endParaRPr lang="en-US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Literacy of Respondents</a:t>
            </a:r>
          </a:p>
        </p:txBody>
      </p:sp>
      <p:sp>
        <p:nvSpPr>
          <p:cNvPr id="922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0" y="2286000"/>
            <a:ext cx="1981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Gill Sans Std"/>
              </a:rPr>
              <a:t>Percent of ever married women age 15-49 who are literate</a:t>
            </a:r>
          </a:p>
        </p:txBody>
      </p:sp>
      <p:graphicFrame>
        <p:nvGraphicFramePr>
          <p:cNvPr id="6" name="Chart 8"/>
          <p:cNvGraphicFramePr>
            <a:graphicFrameLocks/>
          </p:cNvGraphicFramePr>
          <p:nvPr/>
        </p:nvGraphicFramePr>
        <p:xfrm>
          <a:off x="1143000" y="1600200"/>
          <a:ext cx="7162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Exposure to Mass Media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</p:nvPr>
        </p:nvGraphicFramePr>
        <p:xfrm>
          <a:off x="914400" y="13716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152400" y="2514600"/>
            <a:ext cx="152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 i="1">
                <a:latin typeface="Calibri" pitchFamily="34" charset="0"/>
              </a:rPr>
              <a:t>Percent of women and men with access to media at least once a week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Employment</a:t>
            </a:r>
            <a:br>
              <a:rPr lang="en-US" dirty="0" smtClean="0">
                <a:solidFill>
                  <a:schemeClr val="accent6"/>
                </a:solidFill>
              </a:rPr>
            </a:br>
            <a:endParaRPr lang="en-US" dirty="0" smtClean="0">
              <a:solidFill>
                <a:schemeClr val="accent6"/>
              </a:solidFill>
            </a:endParaRPr>
          </a:p>
        </p:txBody>
      </p:sp>
      <p:sp>
        <p:nvSpPr>
          <p:cNvPr id="11271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057400" y="533400"/>
            <a:ext cx="6629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>
                <a:latin typeface="Gill Sans Std"/>
              </a:rPr>
              <a:t>Percent of women and men who </a:t>
            </a:r>
            <a:r>
              <a:rPr lang="en-US" sz="1600" i="1" dirty="0" smtClean="0">
                <a:latin typeface="Gill Sans Std"/>
              </a:rPr>
              <a:t>are currently employed</a:t>
            </a:r>
            <a:endParaRPr lang="en-US" sz="1600" i="1" dirty="0">
              <a:latin typeface="Gill Sans Std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334000" y="5638800"/>
            <a:ext cx="2533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Gill Sans Std"/>
              </a:rPr>
              <a:t>Residence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838200" y="5638800"/>
            <a:ext cx="2533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Gill Sans Std"/>
              </a:rPr>
              <a:t>Education</a:t>
            </a:r>
          </a:p>
        </p:txBody>
      </p:sp>
      <p:graphicFrame>
        <p:nvGraphicFramePr>
          <p:cNvPr id="8" name="Chart 9"/>
          <p:cNvGraphicFramePr>
            <a:graphicFrameLocks/>
          </p:cNvGraphicFramePr>
          <p:nvPr/>
        </p:nvGraphicFramePr>
        <p:xfrm>
          <a:off x="381000" y="838200"/>
          <a:ext cx="8610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Occupation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914400"/>
          <a:ext cx="8137525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301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0" y="64008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962400" y="6248400"/>
            <a:ext cx="518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i="1">
                <a:latin typeface="Gill Sans Std"/>
              </a:rPr>
              <a:t>Percent distribution of occupations of women and men employed in the 12 months preceding the survey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8"/>
          <p:cNvSpPr txBox="1">
            <a:spLocks noChangeArrowheads="1"/>
          </p:cNvSpPr>
          <p:nvPr/>
        </p:nvSpPr>
        <p:spPr bwMode="auto">
          <a:xfrm>
            <a:off x="0" y="914400"/>
            <a:ext cx="9144000" cy="57324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Women’s Earnings</a:t>
            </a:r>
          </a:p>
        </p:txBody>
      </p:sp>
      <p:sp>
        <p:nvSpPr>
          <p:cNvPr id="14344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429000" y="63246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-381000" y="1981200"/>
          <a:ext cx="5432425" cy="4349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066800" y="1600200"/>
            <a:ext cx="274478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Std" pitchFamily="34" charset="0"/>
                <a:cs typeface="+mn-cs"/>
              </a:rPr>
              <a:t>Agricultural work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334000" y="1600200"/>
            <a:ext cx="346392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Std" pitchFamily="34" charset="0"/>
                <a:cs typeface="+mn-cs"/>
              </a:rPr>
              <a:t>Non-agricultural 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Std"/>
                <a:cs typeface="+mn-cs"/>
              </a:rPr>
              <a:t>work</a:t>
            </a: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4419600" y="1905000"/>
          <a:ext cx="5616575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4648200" cy="4525963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Water, Electricity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 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sz="2000" dirty="0" smtClean="0"/>
              <a:t>Education and literacy</a:t>
            </a:r>
          </a:p>
          <a:p>
            <a:pPr lvl="1"/>
            <a:r>
              <a:rPr lang="en-US" sz="2000" dirty="0" smtClean="0"/>
              <a:t>Mass media</a:t>
            </a:r>
          </a:p>
          <a:p>
            <a:pPr lvl="1"/>
            <a:r>
              <a:rPr lang="en-US" sz="2000" dirty="0" smtClean="0"/>
              <a:t>Employment and Occupation</a:t>
            </a:r>
          </a:p>
          <a:p>
            <a:pPr lvl="1"/>
            <a:r>
              <a:rPr lang="en-US" sz="2000" dirty="0" smtClean="0"/>
              <a:t>Earnings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Health Insurance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14400" y="1600200"/>
            <a:ext cx="784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89% </a:t>
            </a:r>
            <a:r>
              <a:rPr lang="en-US" sz="2800" dirty="0" smtClean="0"/>
              <a:t>of Cambodian women and </a:t>
            </a:r>
            <a:r>
              <a:rPr lang="en-US" sz="2800" b="1" dirty="0" smtClean="0"/>
              <a:t>92% </a:t>
            </a:r>
            <a:r>
              <a:rPr lang="en-US" sz="2800" dirty="0" smtClean="0"/>
              <a:t>of Cambodian men </a:t>
            </a:r>
            <a:r>
              <a:rPr lang="en-US" sz="2800" b="1" i="1" dirty="0" smtClean="0">
                <a:solidFill>
                  <a:schemeClr val="tx2"/>
                </a:solidFill>
              </a:rPr>
              <a:t>have no health insurance.</a:t>
            </a:r>
          </a:p>
          <a:p>
            <a:endParaRPr lang="en-US" sz="2800" dirty="0" smtClean="0"/>
          </a:p>
          <a:p>
            <a:r>
              <a:rPr lang="en-US" sz="2800" b="1" i="1" dirty="0" smtClean="0">
                <a:solidFill>
                  <a:schemeClr val="tx2"/>
                </a:solidFill>
              </a:rPr>
              <a:t>Health equity funds </a:t>
            </a:r>
            <a:r>
              <a:rPr lang="en-US" sz="2800" dirty="0" smtClean="0"/>
              <a:t>are the most common type of insurance (9% of women and 6% of men)</a:t>
            </a:r>
            <a:endParaRPr lang="en-US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of Tobacco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</p:nvPr>
        </p:nvGraphicFramePr>
        <p:xfrm>
          <a:off x="1219200" y="1600200"/>
          <a:ext cx="7772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152400" y="2514600"/>
            <a:ext cx="1447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ever-married </a:t>
            </a:r>
            <a:r>
              <a:rPr lang="en-US" i="1" dirty="0" smtClean="0">
                <a:latin typeface="Calibri" pitchFamily="34" charset="0"/>
              </a:rPr>
              <a:t>women and men </a:t>
            </a:r>
            <a:r>
              <a:rPr lang="en-US" i="1" dirty="0">
                <a:latin typeface="Calibri" pitchFamily="34" charset="0"/>
              </a:rPr>
              <a:t>15-49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2"/>
                </a:solidFill>
              </a:rPr>
              <a:t>59% </a:t>
            </a:r>
            <a:r>
              <a:rPr lang="en-US" sz="2800" dirty="0" smtClean="0"/>
              <a:t>of households have access to </a:t>
            </a:r>
            <a:r>
              <a:rPr lang="en-US" sz="2800" b="1" i="1" dirty="0" smtClean="0">
                <a:solidFill>
                  <a:schemeClr val="accent2"/>
                </a:solidFill>
              </a:rPr>
              <a:t>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2"/>
                </a:solidFill>
              </a:rPr>
              <a:t>31% </a:t>
            </a:r>
            <a:r>
              <a:rPr lang="en-US" sz="2800" dirty="0" smtClean="0"/>
              <a:t>of households have </a:t>
            </a:r>
            <a:r>
              <a:rPr lang="en-US" sz="2800" b="1" i="1" dirty="0" smtClean="0">
                <a:solidFill>
                  <a:schemeClr val="accent2"/>
                </a:solidFill>
              </a:rPr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2"/>
                </a:solidFill>
              </a:rPr>
              <a:t>One-third </a:t>
            </a:r>
            <a:r>
              <a:rPr lang="en-US" sz="2800" dirty="0" smtClean="0"/>
              <a:t>of households have </a:t>
            </a:r>
            <a:r>
              <a:rPr lang="en-US" sz="2800" b="1" i="1" dirty="0" smtClean="0">
                <a:solidFill>
                  <a:schemeClr val="accent2"/>
                </a:solidFill>
              </a:rPr>
              <a:t>an improved sanitation </a:t>
            </a:r>
            <a:r>
              <a:rPr lang="en-US" sz="2800" dirty="0" smtClean="0"/>
              <a:t>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dirty="0" smtClean="0"/>
              <a:t>Cambodian women and men are </a:t>
            </a:r>
            <a:r>
              <a:rPr lang="en-US" sz="2800" b="1" dirty="0" smtClean="0">
                <a:solidFill>
                  <a:schemeClr val="tx2"/>
                </a:solidFill>
              </a:rPr>
              <a:t>more educated </a:t>
            </a:r>
            <a:r>
              <a:rPr lang="en-US" sz="2800" dirty="0" smtClean="0"/>
              <a:t>than they were in 2005.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dirty="0" smtClean="0"/>
              <a:t>About </a:t>
            </a:r>
            <a:r>
              <a:rPr lang="en-US" sz="2800" b="1" dirty="0" smtClean="0">
                <a:solidFill>
                  <a:schemeClr val="accent2"/>
                </a:solidFill>
              </a:rPr>
              <a:t>74%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tx2"/>
                </a:solidFill>
              </a:rPr>
              <a:t>83%</a:t>
            </a:r>
            <a:r>
              <a:rPr lang="en-US" sz="2800" dirty="0" smtClean="0"/>
              <a:t> of men are </a:t>
            </a:r>
            <a:r>
              <a:rPr lang="en-US" sz="2800" b="1" dirty="0" smtClean="0">
                <a:solidFill>
                  <a:schemeClr val="accent2"/>
                </a:solidFill>
              </a:rPr>
              <a:t>literate.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2"/>
                </a:solidFill>
              </a:rPr>
              <a:t>One-third</a:t>
            </a:r>
            <a:r>
              <a:rPr lang="en-US" sz="2800" b="1" dirty="0" smtClean="0"/>
              <a:t> </a:t>
            </a:r>
            <a:r>
              <a:rPr lang="en-US" sz="2800" dirty="0" smtClean="0"/>
              <a:t>of women have </a:t>
            </a:r>
            <a:r>
              <a:rPr lang="en-US" sz="2800" b="1" dirty="0" smtClean="0">
                <a:solidFill>
                  <a:schemeClr val="accent2"/>
                </a:solidFill>
              </a:rPr>
              <a:t>no access</a:t>
            </a:r>
            <a:r>
              <a:rPr lang="en-US" sz="2800" dirty="0" smtClean="0"/>
              <a:t> to mass media.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2"/>
                </a:solidFill>
              </a:rPr>
              <a:t>70%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accent2"/>
                </a:solidFill>
              </a:rPr>
              <a:t>81%</a:t>
            </a:r>
            <a:r>
              <a:rPr lang="en-US" sz="2800" dirty="0" smtClean="0"/>
              <a:t> of men are currently employed; most work in agriculture.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dirty="0" smtClean="0"/>
              <a:t>About </a:t>
            </a:r>
            <a:r>
              <a:rPr lang="en-US" sz="2800" b="1" dirty="0" smtClean="0">
                <a:solidFill>
                  <a:schemeClr val="accent2"/>
                </a:solidFill>
              </a:rPr>
              <a:t>90% </a:t>
            </a:r>
            <a:r>
              <a:rPr lang="en-US" sz="2800" dirty="0" smtClean="0"/>
              <a:t>of respondents have </a:t>
            </a:r>
            <a:r>
              <a:rPr lang="en-US" sz="2800" b="1" i="1" dirty="0" smtClean="0">
                <a:solidFill>
                  <a:schemeClr val="accent2"/>
                </a:solidFill>
              </a:rPr>
              <a:t>no health insurance</a:t>
            </a:r>
            <a:r>
              <a:rPr lang="en-US" sz="2800" dirty="0" smtClean="0"/>
              <a:t>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2"/>
                </a:solidFill>
              </a:rPr>
              <a:t>7%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accent2"/>
                </a:solidFill>
              </a:rPr>
              <a:t>35%</a:t>
            </a:r>
            <a:r>
              <a:rPr lang="en-US" sz="2800" dirty="0" smtClean="0"/>
              <a:t> of men use some sort of </a:t>
            </a:r>
            <a:r>
              <a:rPr lang="en-US" sz="2800" b="1" i="1" dirty="0" smtClean="0">
                <a:solidFill>
                  <a:schemeClr val="accent2"/>
                </a:solidFill>
              </a:rPr>
              <a:t>tobacco</a:t>
            </a:r>
            <a:r>
              <a:rPr lang="en-US" sz="2800" dirty="0" smtClean="0"/>
              <a:t>.</a:t>
            </a:r>
          </a:p>
        </p:txBody>
      </p:sp>
      <p:sp>
        <p:nvSpPr>
          <p:cNvPr id="2970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Cambodia’s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00200"/>
            <a:ext cx="7086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27%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i="1" dirty="0" smtClean="0">
                <a:solidFill>
                  <a:schemeClr val="tx2"/>
                </a:solidFill>
              </a:rPr>
              <a:t>headed by women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4.7 members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35% </a:t>
            </a:r>
            <a:r>
              <a:rPr lang="en-US" dirty="0" smtClean="0"/>
              <a:t>of the population is </a:t>
            </a:r>
            <a:r>
              <a:rPr lang="en-US" i="1" dirty="0" smtClean="0">
                <a:solidFill>
                  <a:schemeClr val="tx2"/>
                </a:solidFill>
              </a:rPr>
              <a:t>under 15 </a:t>
            </a:r>
            <a:r>
              <a:rPr lang="en-US" dirty="0" smtClean="0"/>
              <a:t>years of 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Educational Attainment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sz="4000" dirty="0" smtClean="0">
                <a:solidFill>
                  <a:schemeClr val="accent6"/>
                </a:solidFill>
              </a:rPr>
              <a:t>at the household level </a:t>
            </a:r>
          </a:p>
        </p:txBody>
      </p:sp>
      <p:sp>
        <p:nvSpPr>
          <p:cNvPr id="7171" name="TextBox 18"/>
          <p:cNvSpPr txBox="1">
            <a:spLocks noChangeArrowheads="1"/>
          </p:cNvSpPr>
          <p:nvPr/>
        </p:nvSpPr>
        <p:spPr bwMode="auto">
          <a:xfrm>
            <a:off x="1752600" y="1782763"/>
            <a:ext cx="4114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graphicFrame>
        <p:nvGraphicFramePr>
          <p:cNvPr id="13" name="Chart Placeholder 11"/>
          <p:cNvGraphicFramePr>
            <a:graphicFrameLocks noGrp="1"/>
          </p:cNvGraphicFramePr>
          <p:nvPr>
            <p:ph type="chart" idx="1"/>
          </p:nvPr>
        </p:nvGraphicFramePr>
        <p:xfrm>
          <a:off x="228600" y="1676400"/>
          <a:ext cx="8610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3" name="TextBox 13"/>
          <p:cNvSpPr txBox="1">
            <a:spLocks noChangeArrowheads="1"/>
          </p:cNvSpPr>
          <p:nvPr/>
        </p:nvSpPr>
        <p:spPr bwMode="auto">
          <a:xfrm>
            <a:off x="1676400" y="3962400"/>
            <a:ext cx="182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Calibri" pitchFamily="34" charset="0"/>
              </a:rPr>
              <a:t>No schooling</a:t>
            </a:r>
          </a:p>
        </p:txBody>
      </p:sp>
      <p:sp>
        <p:nvSpPr>
          <p:cNvPr id="7174" name="TextBox 14"/>
          <p:cNvSpPr txBox="1">
            <a:spLocks noChangeArrowheads="1"/>
          </p:cNvSpPr>
          <p:nvPr/>
        </p:nvSpPr>
        <p:spPr bwMode="auto">
          <a:xfrm>
            <a:off x="4038600" y="3886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latin typeface="Calibri" pitchFamily="34" charset="0"/>
              </a:rPr>
              <a:t>Some Primary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38800" y="3886200"/>
            <a:ext cx="990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Primary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complete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53200" y="3886200"/>
            <a:ext cx="1219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accent4"/>
                </a:solidFill>
                <a:latin typeface="+mn-lt"/>
                <a:cs typeface="+mn-cs"/>
              </a:rPr>
              <a:t>Some Secondary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20000" y="3810000"/>
            <a:ext cx="12192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Secondary complete or higher</a:t>
            </a:r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7239001" y="2895600"/>
            <a:ext cx="914400" cy="317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Drinking Water in Dry Season</a:t>
            </a:r>
          </a:p>
        </p:txBody>
      </p:sp>
      <p:sp>
        <p:nvSpPr>
          <p:cNvPr id="9219" name="TextBox 9"/>
          <p:cNvSpPr txBox="1">
            <a:spLocks noChangeArrowheads="1"/>
          </p:cNvSpPr>
          <p:nvPr/>
        </p:nvSpPr>
        <p:spPr bwMode="auto">
          <a:xfrm>
            <a:off x="4343400" y="5029200"/>
            <a:ext cx="22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graphicFrame>
        <p:nvGraphicFramePr>
          <p:cNvPr id="9" name="Chart 13"/>
          <p:cNvGraphicFramePr>
            <a:graphicFrameLocks/>
          </p:cNvGraphicFramePr>
          <p:nvPr/>
        </p:nvGraphicFramePr>
        <p:xfrm>
          <a:off x="838200" y="1371600"/>
          <a:ext cx="8305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2971800"/>
            <a:ext cx="990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Calibri" pitchFamily="34" charset="0"/>
              </a:rPr>
              <a:t>69% have safe drinking water</a:t>
            </a:r>
          </a:p>
        </p:txBody>
      </p:sp>
      <p:sp>
        <p:nvSpPr>
          <p:cNvPr id="8" name="Left Brace 7"/>
          <p:cNvSpPr/>
          <p:nvPr/>
        </p:nvSpPr>
        <p:spPr>
          <a:xfrm>
            <a:off x="838200" y="1447800"/>
            <a:ext cx="304800" cy="41148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ight Brace 11"/>
          <p:cNvSpPr/>
          <p:nvPr/>
        </p:nvSpPr>
        <p:spPr>
          <a:xfrm>
            <a:off x="5943600" y="1447800"/>
            <a:ext cx="228600" cy="2133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Drinking Water in Rainy Season</a:t>
            </a:r>
          </a:p>
        </p:txBody>
      </p:sp>
      <p:sp>
        <p:nvSpPr>
          <p:cNvPr id="10243" name="TextBox 9"/>
          <p:cNvSpPr txBox="1">
            <a:spLocks noChangeArrowheads="1"/>
          </p:cNvSpPr>
          <p:nvPr/>
        </p:nvSpPr>
        <p:spPr bwMode="auto">
          <a:xfrm>
            <a:off x="4343400" y="5029200"/>
            <a:ext cx="22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graphicFrame>
        <p:nvGraphicFramePr>
          <p:cNvPr id="9" name="Chart 13"/>
          <p:cNvGraphicFramePr>
            <a:graphicFrameLocks/>
          </p:cNvGraphicFramePr>
          <p:nvPr/>
        </p:nvGraphicFramePr>
        <p:xfrm>
          <a:off x="838200" y="1371600"/>
          <a:ext cx="8305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28600" y="3036888"/>
            <a:ext cx="990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Calibri" pitchFamily="34" charset="0"/>
              </a:rPr>
              <a:t>87% </a:t>
            </a:r>
            <a:r>
              <a:rPr lang="en-US" sz="1600" dirty="0">
                <a:latin typeface="Calibri" pitchFamily="34" charset="0"/>
              </a:rPr>
              <a:t>have safe drinking water</a:t>
            </a:r>
          </a:p>
        </p:txBody>
      </p:sp>
      <p:sp>
        <p:nvSpPr>
          <p:cNvPr id="8" name="Left Brace 7"/>
          <p:cNvSpPr/>
          <p:nvPr/>
        </p:nvSpPr>
        <p:spPr>
          <a:xfrm>
            <a:off x="1143000" y="1447800"/>
            <a:ext cx="381000" cy="41910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11" name="Left Brace 10"/>
          <p:cNvSpPr/>
          <p:nvPr/>
        </p:nvSpPr>
        <p:spPr>
          <a:xfrm>
            <a:off x="3962400" y="1447800"/>
            <a:ext cx="228600" cy="2514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057400" y="243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137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3600" y="434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68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36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Sanitation</a:t>
            </a:r>
          </a:p>
        </p:txBody>
      </p:sp>
      <p:sp>
        <p:nvSpPr>
          <p:cNvPr id="10243" name="TextBox 9"/>
          <p:cNvSpPr txBox="1">
            <a:spLocks noChangeArrowheads="1"/>
          </p:cNvSpPr>
          <p:nvPr/>
        </p:nvSpPr>
        <p:spPr bwMode="auto">
          <a:xfrm>
            <a:off x="4343400" y="5029200"/>
            <a:ext cx="22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graphicFrame>
        <p:nvGraphicFramePr>
          <p:cNvPr id="9" name="Chart 13"/>
          <p:cNvGraphicFramePr>
            <a:graphicFrameLocks/>
          </p:cNvGraphicFramePr>
          <p:nvPr/>
        </p:nvGraphicFramePr>
        <p:xfrm>
          <a:off x="838200" y="1371600"/>
          <a:ext cx="83058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2667000"/>
            <a:ext cx="1295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latin typeface="Calibri" pitchFamily="34" charset="0"/>
              </a:rPr>
              <a:t>76% </a:t>
            </a:r>
            <a:r>
              <a:rPr lang="en-US" sz="2000" dirty="0">
                <a:latin typeface="Calibri" pitchFamily="34" charset="0"/>
              </a:rPr>
              <a:t>have </a:t>
            </a:r>
            <a:r>
              <a:rPr lang="en-US" sz="2000" dirty="0" smtClean="0">
                <a:latin typeface="Calibri" pitchFamily="34" charset="0"/>
              </a:rPr>
              <a:t>improved sanitation facility</a:t>
            </a:r>
            <a:endParaRPr lang="en-US" sz="2000" dirty="0">
              <a:latin typeface="Calibri" pitchFamily="34" charset="0"/>
            </a:endParaRPr>
          </a:p>
        </p:txBody>
      </p:sp>
      <p:sp>
        <p:nvSpPr>
          <p:cNvPr id="8" name="Left Brace 7"/>
          <p:cNvSpPr/>
          <p:nvPr/>
        </p:nvSpPr>
        <p:spPr>
          <a:xfrm>
            <a:off x="1143000" y="1447800"/>
            <a:ext cx="304800" cy="3657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ight Brace 11"/>
          <p:cNvSpPr/>
          <p:nvPr/>
        </p:nvSpPr>
        <p:spPr>
          <a:xfrm>
            <a:off x="5943600" y="1447800"/>
            <a:ext cx="228600" cy="10668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20688" y="152400"/>
            <a:ext cx="8513762" cy="9906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Access to Electricity</a:t>
            </a:r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228600" y="2514600"/>
            <a:ext cx="1447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electricity</a:t>
            </a:r>
          </a:p>
        </p:txBody>
      </p:sp>
      <p:graphicFrame>
        <p:nvGraphicFramePr>
          <p:cNvPr id="6" name="Chart 7"/>
          <p:cNvGraphicFramePr>
            <a:graphicFrameLocks/>
          </p:cNvGraphicFramePr>
          <p:nvPr/>
        </p:nvGraphicFramePr>
        <p:xfrm>
          <a:off x="1447800" y="1143000"/>
          <a:ext cx="6477000" cy="462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>
                <a:solidFill>
                  <a:schemeClr val="accent6"/>
                </a:solidFill>
              </a:rPr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/>
        </p:nvGraphicFramePr>
        <p:xfrm>
          <a:off x="228600" y="1066800"/>
          <a:ext cx="8839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1473</TotalTime>
  <Words>641</Words>
  <Application>Microsoft Office PowerPoint</Application>
  <PresentationFormat>On-screen Show (4:3)</PresentationFormat>
  <Paragraphs>177</Paragraphs>
  <Slides>22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Cambodia’s Households</vt:lpstr>
      <vt:lpstr>Educational Attainment at the household level </vt:lpstr>
      <vt:lpstr>Drinking Water in Dry Season</vt:lpstr>
      <vt:lpstr>Drinking Water in Rainy Season</vt:lpstr>
      <vt:lpstr>Sanitation</vt:lpstr>
      <vt:lpstr>Access to Electricity</vt:lpstr>
      <vt:lpstr>Household Durable Goods and Possessions</vt:lpstr>
      <vt:lpstr>Socioeconomic Status Index</vt:lpstr>
      <vt:lpstr>Socioeconomic Status</vt:lpstr>
      <vt:lpstr>Slide 12</vt:lpstr>
      <vt:lpstr>Educational Level of Respondents </vt:lpstr>
      <vt:lpstr>Trends in Education</vt:lpstr>
      <vt:lpstr>Literacy of Respondents</vt:lpstr>
      <vt:lpstr>Exposure to Mass Media</vt:lpstr>
      <vt:lpstr>Employment </vt:lpstr>
      <vt:lpstr>Occupation</vt:lpstr>
      <vt:lpstr>Women’s Earnings</vt:lpstr>
      <vt:lpstr>Health Insurance</vt:lpstr>
      <vt:lpstr>Use of Tobacco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192</cp:revision>
  <dcterms:created xsi:type="dcterms:W3CDTF">2008-02-29T16:41:57Z</dcterms:created>
  <dcterms:modified xsi:type="dcterms:W3CDTF">2012-05-10T21:21:07Z</dcterms:modified>
</cp:coreProperties>
</file>