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8" r:id="rId2"/>
    <p:sldId id="286" r:id="rId3"/>
    <p:sldId id="260" r:id="rId4"/>
    <p:sldId id="287" r:id="rId5"/>
    <p:sldId id="288" r:id="rId6"/>
    <p:sldId id="261" r:id="rId7"/>
    <p:sldId id="289" r:id="rId8"/>
    <p:sldId id="291" r:id="rId9"/>
    <p:sldId id="297" r:id="rId10"/>
    <p:sldId id="293" r:id="rId11"/>
    <p:sldId id="294" r:id="rId12"/>
    <p:sldId id="295" r:id="rId13"/>
    <p:sldId id="273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FF9933"/>
    <a:srgbClr val="DDDDDD"/>
    <a:srgbClr val="FFFF99"/>
    <a:srgbClr val="CCCCFF"/>
    <a:srgbClr val="FFFFCC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21" autoAdjust="0"/>
    <p:restoredTop sz="89308" autoAdjust="0"/>
  </p:normalViewPr>
  <p:slideViewPr>
    <p:cSldViewPr>
      <p:cViewPr varScale="1">
        <p:scale>
          <a:sx n="73" d="100"/>
          <a:sy n="73" d="100"/>
        </p:scale>
        <p:origin x="-31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Gun shot</c:v>
                </c:pt>
                <c:pt idx="1">
                  <c:v>Road accident</c:v>
                </c:pt>
                <c:pt idx="2">
                  <c:v>Snake/animal bite</c:v>
                </c:pt>
                <c:pt idx="3">
                  <c:v>Fall from tree/building</c:v>
                </c:pt>
                <c:pt idx="4">
                  <c:v>Violence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68</c:v>
                </c:pt>
                <c:pt idx="2">
                  <c:v>5</c:v>
                </c:pt>
                <c:pt idx="3">
                  <c:v>12</c:v>
                </c:pt>
                <c:pt idx="4">
                  <c:v>3</c:v>
                </c:pt>
              </c:numCache>
            </c:numRef>
          </c:val>
        </c:ser>
        <c:dLbls>
          <c:showVal val="1"/>
        </c:dLbls>
        <c:overlap val="-25"/>
        <c:axId val="77115776"/>
        <c:axId val="77117312"/>
      </c:barChart>
      <c:catAx>
        <c:axId val="7711577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</a:defRPr>
            </a:pPr>
            <a:endParaRPr lang="en-US"/>
          </a:p>
        </c:txPr>
        <c:crossAx val="77117312"/>
        <c:crosses val="autoZero"/>
        <c:auto val="1"/>
        <c:lblAlgn val="ctr"/>
        <c:lblOffset val="100"/>
      </c:catAx>
      <c:valAx>
        <c:axId val="77117312"/>
        <c:scaling>
          <c:orientation val="minMax"/>
        </c:scaling>
        <c:delete val="1"/>
        <c:axPos val="b"/>
        <c:numFmt formatCode="General" sourceLinked="1"/>
        <c:tickLblPos val="none"/>
        <c:crossAx val="77115776"/>
        <c:crosses val="autoZero"/>
        <c:crossBetween val="between"/>
      </c:valAx>
      <c:spPr>
        <a:noFill/>
      </c:spPr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Birth</c:v>
                </c:pt>
                <c:pt idx="1">
                  <c:v>Illness</c:v>
                </c:pt>
                <c:pt idx="2">
                  <c:v>Landmine</c:v>
                </c:pt>
                <c:pt idx="3">
                  <c:v>Gun</c:v>
                </c:pt>
                <c:pt idx="4">
                  <c:v>Road accident</c:v>
                </c:pt>
                <c:pt idx="5">
                  <c:v>Other accident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</c:v>
                </c:pt>
                <c:pt idx="1">
                  <c:v>34</c:v>
                </c:pt>
                <c:pt idx="2">
                  <c:v>11</c:v>
                </c:pt>
                <c:pt idx="3">
                  <c:v>5</c:v>
                </c:pt>
                <c:pt idx="4">
                  <c:v>10</c:v>
                </c:pt>
                <c:pt idx="5">
                  <c:v>19</c:v>
                </c:pt>
              </c:numCache>
            </c:numRef>
          </c:val>
        </c:ser>
        <c:dLbls>
          <c:showVal val="1"/>
        </c:dLbls>
        <c:overlap val="-25"/>
        <c:axId val="77145600"/>
        <c:axId val="77147136"/>
      </c:barChart>
      <c:catAx>
        <c:axId val="7714560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</a:defRPr>
            </a:pPr>
            <a:endParaRPr lang="en-US"/>
          </a:p>
        </c:txPr>
        <c:crossAx val="77147136"/>
        <c:crosses val="autoZero"/>
        <c:auto val="1"/>
        <c:lblAlgn val="ctr"/>
        <c:lblOffset val="100"/>
      </c:catAx>
      <c:valAx>
        <c:axId val="77147136"/>
        <c:scaling>
          <c:orientation val="minMax"/>
        </c:scaling>
        <c:delete val="1"/>
        <c:axPos val="l"/>
        <c:numFmt formatCode="General" sourceLinked="1"/>
        <c:tickLblPos val="none"/>
        <c:crossAx val="771456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7397370467580436"/>
                  <c:y val="-0.2617328069186603"/>
                </c:manualLayout>
              </c:layout>
              <c:tx>
                <c:rich>
                  <a:bodyPr/>
                  <a:lstStyle/>
                  <a:p>
                    <a:r>
                      <a:rPr lang="en-US" baseline="0" smtClean="0">
                        <a:latin typeface="Calibri" pitchFamily="34" charset="0"/>
                      </a:rPr>
                      <a:t>Not ill or injured</a:t>
                    </a:r>
                  </a:p>
                  <a:p>
                    <a:r>
                      <a:rPr lang="en-US" baseline="0" smtClean="0">
                        <a:latin typeface="Calibri" pitchFamily="34" charset="0"/>
                      </a:rPr>
                      <a:t>89%</a:t>
                    </a:r>
                    <a:endParaRPr lang="en-US" baseline="0">
                      <a:latin typeface="Calibri" pitchFamily="34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-8.2267910955574994E-2"/>
                  <c:y val="6.4431370738117014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smtClean="0">
                        <a:latin typeface="Calibri" pitchFamily="34" charset="0"/>
                      </a:rPr>
                      <a:t>Slight</a:t>
                    </a:r>
                  </a:p>
                  <a:p>
                    <a:r>
                      <a:rPr lang="en-US" baseline="0" smtClean="0">
                        <a:latin typeface="Calibri" pitchFamily="34" charset="0"/>
                      </a:rPr>
                      <a:t>4%</a:t>
                    </a:r>
                    <a:endParaRPr lang="en-US" baseline="0">
                      <a:latin typeface="Calibri" pitchFamily="34" charset="0"/>
                    </a:endParaRPr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aseline="0" smtClean="0">
                        <a:latin typeface="Calibri" pitchFamily="34" charset="0"/>
                      </a:rPr>
                      <a:t>Moderate </a:t>
                    </a:r>
                  </a:p>
                  <a:p>
                    <a:r>
                      <a:rPr lang="en-US" baseline="0" smtClean="0">
                        <a:latin typeface="Calibri" pitchFamily="34" charset="0"/>
                      </a:rPr>
                      <a:t>5%</a:t>
                    </a:r>
                    <a:endParaRPr lang="en-US" baseline="0">
                      <a:latin typeface="Calibri" pitchFamily="34" charset="0"/>
                    </a:endParaRPr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aseline="0" smtClean="0">
                        <a:latin typeface="Calibri" pitchFamily="34" charset="0"/>
                      </a:rPr>
                      <a:t>Serious</a:t>
                    </a:r>
                  </a:p>
                  <a:p>
                    <a:r>
                      <a:rPr lang="en-US" baseline="0" smtClean="0">
                        <a:latin typeface="Calibri" pitchFamily="34" charset="0"/>
                      </a:rPr>
                      <a:t>2%</a:t>
                    </a:r>
                    <a:endParaRPr lang="en-US" baseline="0">
                      <a:latin typeface="Calibri" pitchFamily="34" charset="0"/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aseline="0">
                    <a:latin typeface="Calibri" pitchFamily="34" charset="0"/>
                  </a:defRPr>
                </a:pPr>
                <a:endParaRPr lang="en-US"/>
              </a:p>
            </c:txPr>
            <c:showVal val="1"/>
            <c:showLeaderLines val="1"/>
          </c:dLbls>
          <c:cat>
            <c:strRef>
              <c:f>Sheet1!$A$2:$A$5</c:f>
              <c:strCache>
                <c:ptCount val="4"/>
                <c:pt idx="0">
                  <c:v>Not ill or injured</c:v>
                </c:pt>
                <c:pt idx="1">
                  <c:v>Slight</c:v>
                </c:pt>
                <c:pt idx="2">
                  <c:v>Moderate</c:v>
                </c:pt>
                <c:pt idx="3">
                  <c:v>Serious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89</c:v>
                </c:pt>
                <c:pt idx="1">
                  <c:v>4</c:v>
                </c:pt>
                <c:pt idx="2">
                  <c:v>5</c:v>
                </c:pt>
                <c:pt idx="3">
                  <c:v>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Sheet1!$A$4</c:f>
              <c:strCache>
                <c:ptCount val="1"/>
                <c:pt idx="0">
                  <c:v>Serious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First treatment</c:v>
                </c:pt>
                <c:pt idx="1">
                  <c:v>Second treatment</c:v>
                </c:pt>
                <c:pt idx="2">
                  <c:v>Third treatment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96</c:v>
                </c:pt>
                <c:pt idx="1">
                  <c:v>35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Moderate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First treatment</c:v>
                </c:pt>
                <c:pt idx="1">
                  <c:v>Second treatment</c:v>
                </c:pt>
                <c:pt idx="2">
                  <c:v>Third treatment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95</c:v>
                </c:pt>
                <c:pt idx="1">
                  <c:v>25</c:v>
                </c:pt>
                <c:pt idx="2">
                  <c:v>9</c:v>
                </c:pt>
              </c:numCache>
            </c:numRef>
          </c:val>
        </c:ser>
        <c:ser>
          <c:idx val="2"/>
          <c:order val="2"/>
          <c:tx>
            <c:strRef>
              <c:f>Sheet1!$A$2</c:f>
              <c:strCache>
                <c:ptCount val="1"/>
                <c:pt idx="0">
                  <c:v>Slight</c:v>
                </c:pt>
              </c:strCache>
            </c:strRef>
          </c:tx>
          <c:cat>
            <c:strRef>
              <c:f>Sheet1!$B$1:$D$1</c:f>
              <c:strCache>
                <c:ptCount val="3"/>
                <c:pt idx="0">
                  <c:v>First treatment</c:v>
                </c:pt>
                <c:pt idx="1">
                  <c:v>Second treatment</c:v>
                </c:pt>
                <c:pt idx="2">
                  <c:v>Third treatment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88</c:v>
                </c:pt>
                <c:pt idx="1">
                  <c:v>15</c:v>
                </c:pt>
                <c:pt idx="2">
                  <c:v>5</c:v>
                </c:pt>
              </c:numCache>
            </c:numRef>
          </c:val>
        </c:ser>
        <c:dLbls>
          <c:showVal val="1"/>
        </c:dLbls>
        <c:overlap val="-25"/>
        <c:axId val="78767232"/>
        <c:axId val="78768768"/>
      </c:barChart>
      <c:catAx>
        <c:axId val="7876723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</a:defRPr>
            </a:pPr>
            <a:endParaRPr lang="en-US"/>
          </a:p>
        </c:txPr>
        <c:crossAx val="78768768"/>
        <c:crosses val="autoZero"/>
        <c:auto val="1"/>
        <c:lblAlgn val="ctr"/>
        <c:lblOffset val="100"/>
      </c:catAx>
      <c:valAx>
        <c:axId val="78768768"/>
        <c:scaling>
          <c:orientation val="minMax"/>
        </c:scaling>
        <c:delete val="1"/>
        <c:axPos val="l"/>
        <c:numFmt formatCode="General" sourceLinked="1"/>
        <c:tickLblPos val="none"/>
        <c:crossAx val="787672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7438919042886656"/>
          <c:y val="6.7344783861467708E-2"/>
          <c:w val="0.18584945085747792"/>
          <c:h val="0.25185601384721895"/>
        </c:manualLayout>
      </c:layout>
      <c:txPr>
        <a:bodyPr/>
        <a:lstStyle/>
        <a:p>
          <a:pPr>
            <a:defRPr baseline="0">
              <a:latin typeface="Calibri" pitchFamily="34" charset="0"/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Urban 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First treatment</c:v>
                </c:pt>
                <c:pt idx="1">
                  <c:v>Second treatment</c:v>
                </c:pt>
                <c:pt idx="2">
                  <c:v>Third treatment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95</c:v>
                </c:pt>
                <c:pt idx="1">
                  <c:v>18</c:v>
                </c:pt>
                <c:pt idx="2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First treatment</c:v>
                </c:pt>
                <c:pt idx="1">
                  <c:v>Second treatment</c:v>
                </c:pt>
                <c:pt idx="2">
                  <c:v>Third treatment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92</c:v>
                </c:pt>
                <c:pt idx="1">
                  <c:v>23</c:v>
                </c:pt>
                <c:pt idx="2">
                  <c:v>9</c:v>
                </c:pt>
              </c:numCache>
            </c:numRef>
          </c:val>
        </c:ser>
        <c:dLbls>
          <c:showVal val="1"/>
        </c:dLbls>
        <c:overlap val="-25"/>
        <c:axId val="80924032"/>
        <c:axId val="83891328"/>
      </c:barChart>
      <c:catAx>
        <c:axId val="8092403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</a:defRPr>
            </a:pPr>
            <a:endParaRPr lang="en-US"/>
          </a:p>
        </c:txPr>
        <c:crossAx val="83891328"/>
        <c:crosses val="autoZero"/>
        <c:auto val="1"/>
        <c:lblAlgn val="ctr"/>
        <c:lblOffset val="100"/>
      </c:catAx>
      <c:valAx>
        <c:axId val="83891328"/>
        <c:scaling>
          <c:orientation val="minMax"/>
        </c:scaling>
        <c:delete val="1"/>
        <c:axPos val="l"/>
        <c:numFmt formatCode="General" sourceLinked="1"/>
        <c:tickLblPos val="none"/>
        <c:crossAx val="809240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3160639642266931"/>
          <c:y val="6.7344783861467708E-2"/>
          <c:w val="0.13771301156799856"/>
          <c:h val="0.16767503402038419"/>
        </c:manualLayout>
      </c:layout>
      <c:txPr>
        <a:bodyPr/>
        <a:lstStyle/>
        <a:p>
          <a:pPr>
            <a:defRPr baseline="0">
              <a:latin typeface="Calibri" pitchFamily="34" charset="0"/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Public sector</c:v>
                </c:pt>
                <c:pt idx="1">
                  <c:v>Private sector</c:v>
                </c:pt>
                <c:pt idx="2">
                  <c:v>Non-medical sector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26</c:v>
                </c:pt>
                <c:pt idx="1">
                  <c:v>66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Public sector</c:v>
                </c:pt>
                <c:pt idx="1">
                  <c:v>Private sector</c:v>
                </c:pt>
                <c:pt idx="2">
                  <c:v>Non-medical sector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29</c:v>
                </c:pt>
                <c:pt idx="1">
                  <c:v>56</c:v>
                </c:pt>
                <c:pt idx="2">
                  <c:v>6</c:v>
                </c:pt>
              </c:numCache>
            </c:numRef>
          </c:val>
        </c:ser>
        <c:dLbls>
          <c:showVal val="1"/>
        </c:dLbls>
        <c:overlap val="-25"/>
        <c:axId val="83933824"/>
        <c:axId val="83939712"/>
      </c:barChart>
      <c:catAx>
        <c:axId val="8393382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</a:defRPr>
            </a:pPr>
            <a:endParaRPr lang="en-US"/>
          </a:p>
        </c:txPr>
        <c:crossAx val="83939712"/>
        <c:crosses val="autoZero"/>
        <c:auto val="1"/>
        <c:lblAlgn val="ctr"/>
        <c:lblOffset val="100"/>
      </c:catAx>
      <c:valAx>
        <c:axId val="83939712"/>
        <c:scaling>
          <c:orientation val="minMax"/>
        </c:scaling>
        <c:delete val="1"/>
        <c:axPos val="l"/>
        <c:numFmt formatCode="General" sourceLinked="1"/>
        <c:tickLblPos val="none"/>
        <c:crossAx val="839338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4113747934285998"/>
          <c:y val="3.3672391930733854E-2"/>
          <c:w val="0.11628706133955476"/>
          <c:h val="0.16767503402038419"/>
        </c:manualLayout>
      </c:layout>
      <c:txPr>
        <a:bodyPr/>
        <a:lstStyle/>
        <a:p>
          <a:pPr>
            <a:defRPr baseline="0">
              <a:latin typeface="Calibri" pitchFamily="34" charset="0"/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$34.65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$27.63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$13.11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$324.26</a:t>
                    </a:r>
                    <a:endParaRPr lang="en-US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$9.56</a:t>
                    </a:r>
                    <a:endParaRPr lang="en-US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$24.78</a:t>
                    </a:r>
                    <a:endParaRPr lang="en-US"/>
                  </a:p>
                </c:rich>
              </c:tx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$99.07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Sheet1!$A$2:$A$9</c:f>
              <c:strCache>
                <c:ptCount val="8"/>
                <c:pt idx="0">
                  <c:v>Public</c:v>
                </c:pt>
                <c:pt idx="1">
                  <c:v>Private</c:v>
                </c:pt>
                <c:pt idx="2">
                  <c:v>Nonmedical</c:v>
                </c:pt>
                <c:pt idx="3">
                  <c:v>Outside of country/other</c:v>
                </c:pt>
                <c:pt idx="5">
                  <c:v>Slight</c:v>
                </c:pt>
                <c:pt idx="6">
                  <c:v>Moderate</c:v>
                </c:pt>
                <c:pt idx="7">
                  <c:v>Serious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34.65</c:v>
                </c:pt>
                <c:pt idx="1">
                  <c:v>27.630000000000017</c:v>
                </c:pt>
                <c:pt idx="2">
                  <c:v>13.11</c:v>
                </c:pt>
                <c:pt idx="3">
                  <c:v>324.26</c:v>
                </c:pt>
                <c:pt idx="5">
                  <c:v>9.56</c:v>
                </c:pt>
                <c:pt idx="6">
                  <c:v>24.779999999999987</c:v>
                </c:pt>
                <c:pt idx="7">
                  <c:v>99.07</c:v>
                </c:pt>
              </c:numCache>
            </c:numRef>
          </c:val>
        </c:ser>
        <c:dLbls>
          <c:showVal val="1"/>
        </c:dLbls>
        <c:overlap val="-25"/>
        <c:axId val="85135744"/>
        <c:axId val="85137280"/>
      </c:barChart>
      <c:catAx>
        <c:axId val="8513574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</a:defRPr>
            </a:pPr>
            <a:endParaRPr lang="en-US"/>
          </a:p>
        </c:txPr>
        <c:crossAx val="85137280"/>
        <c:crosses val="autoZero"/>
        <c:auto val="1"/>
        <c:lblAlgn val="ctr"/>
        <c:lblOffset val="100"/>
      </c:catAx>
      <c:valAx>
        <c:axId val="85137280"/>
        <c:scaling>
          <c:orientation val="minMax"/>
        </c:scaling>
        <c:delete val="1"/>
        <c:axPos val="l"/>
        <c:numFmt formatCode="General" sourceLinked="1"/>
        <c:tickLblPos val="none"/>
        <c:crossAx val="851357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$32.37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$32.94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$22.55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$40.26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$16.24</a:t>
                    </a:r>
                    <a:endParaRPr lang="en-US"/>
                  </a:p>
                </c:rich>
              </c:tx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$42.92</a:t>
                    </a:r>
                    <a:endParaRPr lang="en-US"/>
                  </a:p>
                </c:rich>
              </c:tx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$19.27</a:t>
                    </a:r>
                    <a:endParaRPr lang="en-US"/>
                  </a:p>
                </c:rich>
              </c:tx>
              <c:showVal val="1"/>
            </c:dLbl>
            <c:dLbl>
              <c:idx val="7"/>
              <c:layout>
                <c:manualLayout>
                  <c:x val="3.0862982404977176E-3"/>
                  <c:y val="-2.136752136752058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$16.80</a:t>
                    </a:r>
                    <a:endParaRPr lang="en-US" dirty="0"/>
                  </a:p>
                </c:rich>
              </c:tx>
              <c:showVal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$36.59</a:t>
                    </a:r>
                    <a:endParaRPr lang="en-US"/>
                  </a:p>
                </c:rich>
              </c:tx>
              <c:showVal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$22</a:t>
                    </a:r>
                    <a:endParaRPr lang="en-US"/>
                  </a:p>
                </c:rich>
              </c:tx>
              <c:showVal val="1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mtClean="0"/>
                      <a:t>$32.09</a:t>
                    </a:r>
                    <a:endParaRPr lang="en-US"/>
                  </a:p>
                </c:rich>
              </c:tx>
              <c:showVal val="1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mtClean="0"/>
                      <a:t>$27.59</a:t>
                    </a:r>
                    <a:endParaRPr lang="en-US"/>
                  </a:p>
                </c:rich>
              </c:tx>
              <c:showVal val="1"/>
            </c:dLbl>
            <c:dLbl>
              <c:idx val="12"/>
              <c:layout>
                <c:manualLayout>
                  <c:x val="0"/>
                  <c:y val="4.2735042735042739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$169.10</a:t>
                    </a:r>
                    <a:endParaRPr lang="en-US"/>
                  </a:p>
                </c:rich>
              </c:tx>
              <c:showVal val="1"/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en-US" smtClean="0"/>
                      <a:t>$58.63</a:t>
                    </a:r>
                    <a:endParaRPr lang="en-US"/>
                  </a:p>
                </c:rich>
              </c:tx>
              <c:showVal val="1"/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en-US" smtClean="0"/>
                      <a:t>$14.33</a:t>
                    </a:r>
                    <a:endParaRPr lang="en-US"/>
                  </a:p>
                </c:rich>
              </c:tx>
              <c:showVal val="1"/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en-US" smtClean="0"/>
                      <a:t>$45.80</a:t>
                    </a:r>
                    <a:endParaRPr lang="en-US"/>
                  </a:p>
                </c:rich>
              </c:tx>
              <c:showVal val="1"/>
            </c:dLbl>
            <c:dLbl>
              <c:idx val="16"/>
              <c:layout/>
              <c:tx>
                <c:rich>
                  <a:bodyPr/>
                  <a:lstStyle/>
                  <a:p>
                    <a:r>
                      <a:rPr lang="en-US" smtClean="0"/>
                      <a:t>$27.92</a:t>
                    </a:r>
                    <a:endParaRPr lang="en-US"/>
                  </a:p>
                </c:rich>
              </c:tx>
              <c:showVal val="1"/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en-US" smtClean="0"/>
                      <a:t>$22.52</a:t>
                    </a:r>
                    <a:endParaRPr lang="en-US"/>
                  </a:p>
                </c:rich>
              </c:tx>
              <c:showVal val="1"/>
            </c:dLbl>
            <c:dLbl>
              <c:idx val="18"/>
              <c:layout/>
              <c:tx>
                <c:rich>
                  <a:bodyPr/>
                  <a:lstStyle/>
                  <a:p>
                    <a:r>
                      <a:rPr lang="en-US" smtClean="0"/>
                      <a:t>$23.59</a:t>
                    </a:r>
                    <a:endParaRPr lang="en-US"/>
                  </a:p>
                </c:rich>
              </c:tx>
              <c:showVal val="1"/>
            </c:dLbl>
            <c:dLbl>
              <c:idx val="19"/>
              <c:layout/>
              <c:tx>
                <c:rich>
                  <a:bodyPr/>
                  <a:lstStyle/>
                  <a:p>
                    <a:r>
                      <a:rPr lang="en-US" smtClean="0"/>
                      <a:t>$35.60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aseline="0">
                    <a:latin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Sheet1!$A$2:$A$21</c:f>
              <c:strCache>
                <c:ptCount val="20"/>
                <c:pt idx="0">
                  <c:v>Cambodia</c:v>
                </c:pt>
                <c:pt idx="1">
                  <c:v>Mondol Kiri/Rattanak Kiri</c:v>
                </c:pt>
                <c:pt idx="2">
                  <c:v>Preah Vihear/Steung Treng</c:v>
                </c:pt>
                <c:pt idx="3">
                  <c:v>Preah Sihanouk/Koh Kong</c:v>
                </c:pt>
                <c:pt idx="4">
                  <c:v>Kampot/Kep</c:v>
                </c:pt>
                <c:pt idx="5">
                  <c:v>Battambang/Pailin</c:v>
                </c:pt>
                <c:pt idx="6">
                  <c:v>Otdar Mean Chey</c:v>
                </c:pt>
                <c:pt idx="7">
                  <c:v>Takeo</c:v>
                </c:pt>
                <c:pt idx="8">
                  <c:v>Svay Rieng</c:v>
                </c:pt>
                <c:pt idx="9">
                  <c:v>Siem Reap</c:v>
                </c:pt>
                <c:pt idx="10">
                  <c:v>Pursat</c:v>
                </c:pt>
                <c:pt idx="11">
                  <c:v>Prey Veng</c:v>
                </c:pt>
                <c:pt idx="12">
                  <c:v>Phnom Penh</c:v>
                </c:pt>
                <c:pt idx="13">
                  <c:v>Kratie</c:v>
                </c:pt>
                <c:pt idx="14">
                  <c:v>Kandal</c:v>
                </c:pt>
                <c:pt idx="15">
                  <c:v>Kampong Thom</c:v>
                </c:pt>
                <c:pt idx="16">
                  <c:v>Kampong Speu</c:v>
                </c:pt>
                <c:pt idx="17">
                  <c:v>Kampong Chhnang</c:v>
                </c:pt>
                <c:pt idx="18">
                  <c:v>Kampong Cham</c:v>
                </c:pt>
                <c:pt idx="19">
                  <c:v>Banteay Mean Chey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32.370000000000005</c:v>
                </c:pt>
                <c:pt idx="1">
                  <c:v>32.94</c:v>
                </c:pt>
                <c:pt idx="2">
                  <c:v>22.55</c:v>
                </c:pt>
                <c:pt idx="3">
                  <c:v>40.260000000000012</c:v>
                </c:pt>
                <c:pt idx="4">
                  <c:v>16.239999999999988</c:v>
                </c:pt>
                <c:pt idx="5">
                  <c:v>42.92</c:v>
                </c:pt>
                <c:pt idx="6">
                  <c:v>19.27</c:v>
                </c:pt>
                <c:pt idx="7">
                  <c:v>16.8</c:v>
                </c:pt>
                <c:pt idx="8">
                  <c:v>36.590000000000003</c:v>
                </c:pt>
                <c:pt idx="9">
                  <c:v>22</c:v>
                </c:pt>
                <c:pt idx="10">
                  <c:v>32.090000000000003</c:v>
                </c:pt>
                <c:pt idx="11">
                  <c:v>27.59</c:v>
                </c:pt>
                <c:pt idx="12">
                  <c:v>169.1</c:v>
                </c:pt>
                <c:pt idx="13">
                  <c:v>58.63</c:v>
                </c:pt>
                <c:pt idx="14">
                  <c:v>14.33</c:v>
                </c:pt>
                <c:pt idx="15">
                  <c:v>45.8</c:v>
                </c:pt>
                <c:pt idx="16">
                  <c:v>27.919999999999987</c:v>
                </c:pt>
                <c:pt idx="17">
                  <c:v>22.52</c:v>
                </c:pt>
                <c:pt idx="18">
                  <c:v>23.59</c:v>
                </c:pt>
                <c:pt idx="19">
                  <c:v>35.6</c:v>
                </c:pt>
              </c:numCache>
            </c:numRef>
          </c:val>
        </c:ser>
        <c:dLbls>
          <c:showVal val="1"/>
        </c:dLbls>
        <c:overlap val="-25"/>
        <c:axId val="100321536"/>
        <c:axId val="102301696"/>
      </c:barChart>
      <c:catAx>
        <c:axId val="10032153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</a:defRPr>
            </a:pPr>
            <a:endParaRPr lang="en-US"/>
          </a:p>
        </c:txPr>
        <c:crossAx val="102301696"/>
        <c:crosses val="autoZero"/>
        <c:auto val="1"/>
        <c:lblAlgn val="ctr"/>
        <c:lblOffset val="100"/>
      </c:catAx>
      <c:valAx>
        <c:axId val="102301696"/>
        <c:scaling>
          <c:orientation val="minMax"/>
        </c:scaling>
        <c:delete val="1"/>
        <c:axPos val="b"/>
        <c:numFmt formatCode="General" sourceLinked="1"/>
        <c:tickLblPos val="none"/>
        <c:crossAx val="1003215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Wages/pocket money</c:v>
                </c:pt>
                <c:pt idx="1">
                  <c:v>Gift from relative/friend</c:v>
                </c:pt>
                <c:pt idx="2">
                  <c:v>Savings</c:v>
                </c:pt>
                <c:pt idx="3">
                  <c:v>Borrow (no interest)</c:v>
                </c:pt>
                <c:pt idx="4">
                  <c:v>Borrow (with interest)</c:v>
                </c:pt>
                <c:pt idx="5">
                  <c:v>Sale of assets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45</c:v>
                </c:pt>
                <c:pt idx="1">
                  <c:v>9</c:v>
                </c:pt>
                <c:pt idx="2">
                  <c:v>51</c:v>
                </c:pt>
                <c:pt idx="3">
                  <c:v>8</c:v>
                </c:pt>
                <c:pt idx="4">
                  <c:v>11</c:v>
                </c:pt>
                <c:pt idx="5">
                  <c:v>8</c:v>
                </c:pt>
              </c:numCache>
            </c:numRef>
          </c:val>
        </c:ser>
        <c:dLbls>
          <c:showVal val="1"/>
        </c:dLbls>
        <c:overlap val="-25"/>
        <c:axId val="102307712"/>
        <c:axId val="102309248"/>
      </c:barChart>
      <c:catAx>
        <c:axId val="1023077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 baseline="0">
                <a:latin typeface="Calibri" pitchFamily="34" charset="0"/>
              </a:defRPr>
            </a:pPr>
            <a:endParaRPr lang="en-US"/>
          </a:p>
        </c:txPr>
        <c:crossAx val="102309248"/>
        <c:crosses val="autoZero"/>
        <c:auto val="1"/>
        <c:lblAlgn val="ctr"/>
        <c:lblOffset val="100"/>
      </c:catAx>
      <c:valAx>
        <c:axId val="102309248"/>
        <c:scaling>
          <c:orientation val="minMax"/>
        </c:scaling>
        <c:delete val="1"/>
        <c:axPos val="l"/>
        <c:numFmt formatCode="General" sourceLinked="1"/>
        <c:tickLblPos val="none"/>
        <c:crossAx val="1023077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31C833D-E8F1-4C37-BED0-7C6FC68AB23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F2127-7CEC-45C6-9C94-3390215E3FA1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3075A8-BF27-4B13-876A-C6604EBF84AF}" type="slidenum">
              <a:rPr lang="en-US"/>
              <a:pPr/>
              <a:t>3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795183-F7DD-4CED-8693-8011B7E3E463}" type="slidenum">
              <a:rPr lang="en-US"/>
              <a:pPr/>
              <a:t>4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4CCCAB-9F94-4E03-8491-198BF5A68A53}" type="slidenum">
              <a:rPr lang="en-US"/>
              <a:pPr/>
              <a:t>12</a:t>
            </a:fld>
            <a:endParaRPr lang="en-US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DECEB-1ECA-4FC2-BF93-E607876AAF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C5022-F3FD-426E-957D-50AEC43D93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033D5-8DFE-4630-B9F7-EC391097FB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BAF02D-7386-44A3-B506-DD9BAF310A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419F9E4-4F8E-428D-8FA5-BA6575D6BC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CC889-4E43-48BF-807C-1A88A402A1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3F01F9-30B2-4C0E-9F68-307BAA3C1C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4F7AC3-B5EE-4426-A3BA-F5626F82FA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E3552-FD41-43F3-9241-CB2D0F2D24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78D8-7D74-4A52-9309-B4A786CB93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9C2EE-424E-4148-A50E-BD625BB5FB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404F5-1537-4EC4-A6B9-0C25931155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DEE42-FF87-4D1B-B319-8FE503E0AA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7F076FE-8755-4942-AF2D-C348585D723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09800"/>
            <a:ext cx="9144000" cy="25146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5400" dirty="0" smtClean="0">
                <a:solidFill>
                  <a:schemeClr val="bg2"/>
                </a:solidFill>
                <a:latin typeface="Calibri" pitchFamily="34" charset="0"/>
                <a:cs typeface="Arial" charset="0"/>
              </a:rPr>
              <a:t>Utilization of Health Services for Accident, Illness, or Injury</a:t>
            </a:r>
            <a:endParaRPr lang="en-US" sz="5400" dirty="0">
              <a:solidFill>
                <a:schemeClr val="bg2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219200" y="5334000"/>
            <a:ext cx="6858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6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2010 Cambodia Demographic and Health Survey 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pic>
        <p:nvPicPr>
          <p:cNvPr id="9" name="Picture 8" descr="Cambodia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11730"/>
            <a:ext cx="9144000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991600" cy="1524000"/>
          </a:xfrm>
          <a:noFill/>
          <a:ln>
            <a:noFill/>
          </a:ln>
        </p:spPr>
        <p:txBody>
          <a:bodyPr/>
          <a:lstStyle/>
          <a:p>
            <a:r>
              <a:rPr lang="en-US" sz="3800" dirty="0">
                <a:latin typeface="Calibri" pitchFamily="34" charset="0"/>
                <a:cs typeface="Calibri" pitchFamily="34" charset="0"/>
              </a:rPr>
              <a:t>Cost of Health Care by Type of Health Facility and Severity of Problem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3581400" y="6211669"/>
            <a:ext cx="5562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Mean cost in US dollars for total treatment (transport + health care for all visits)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0" y="1752600"/>
          <a:ext cx="9144000" cy="460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  <a:noFill/>
          <a:ln>
            <a:noFill/>
          </a:ln>
        </p:spPr>
        <p:txBody>
          <a:bodyPr/>
          <a:lstStyle/>
          <a:p>
            <a:r>
              <a:rPr lang="en-US" sz="4000" dirty="0">
                <a:latin typeface="Calibri" pitchFamily="34" charset="0"/>
                <a:cs typeface="Calibri" pitchFamily="34" charset="0"/>
              </a:rPr>
              <a:t>Cost of Health Care by Region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3962400" y="6581001"/>
            <a:ext cx="5181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i="1" dirty="0">
                <a:latin typeface="Calibri" pitchFamily="34" charset="0"/>
                <a:cs typeface="Calibri" pitchFamily="34" charset="0"/>
              </a:rPr>
              <a:t>Mean cost in US dollars for total treatment (transport + health care for all visits)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533400" y="762000"/>
          <a:ext cx="82296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noFill/>
          <a:ln cap="flat" algn="ctr">
            <a:noFill/>
          </a:ln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Source of Money for Health Care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3124200" y="6211669"/>
            <a:ext cx="6019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 distribution of the source of expenditures for transport and health care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  <a:ln cap="flat" algn="ctr">
            <a:noFill/>
          </a:ln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Key Findings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8077200" cy="5562600"/>
          </a:xfrm>
          <a:noFill/>
          <a:ln/>
        </p:spPr>
        <p:txBody>
          <a:bodyPr/>
          <a:lstStyle/>
          <a:p>
            <a:pPr>
              <a:spcBef>
                <a:spcPct val="2500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2%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of household members were </a:t>
            </a:r>
            <a:r>
              <a:rPr lang="en-US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injured or killed in an accident in the year before the survey</a:t>
            </a:r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 Road accidents were the most common type.</a:t>
            </a:r>
          </a:p>
          <a:p>
            <a:pPr>
              <a:spcBef>
                <a:spcPct val="2500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2% 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of </a:t>
            </a:r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household members </a:t>
            </a:r>
            <a:r>
              <a:rPr lang="en-US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 physically impaired</a:t>
            </a:r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-- most commonly caused by illness or birth.</a:t>
            </a:r>
          </a:p>
          <a:p>
            <a:pPr>
              <a:spcBef>
                <a:spcPct val="2500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11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% </a:t>
            </a:r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of household members had some </a:t>
            </a:r>
            <a:r>
              <a:rPr lang="en-US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degree of illness or injury in the 30 days before the survey</a:t>
            </a:r>
            <a:r>
              <a:rPr lang="en-US" sz="2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spcBef>
                <a:spcPct val="25000"/>
              </a:spcBef>
            </a:pP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The majority of ill or injured people sought at least one treatment, most commonly from the private sector.</a:t>
            </a:r>
          </a:p>
          <a:p>
            <a:pPr>
              <a:spcBef>
                <a:spcPct val="25000"/>
              </a:spcBef>
            </a:pP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The </a:t>
            </a: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average cost for transport and health care 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for all needed treatments was US </a:t>
            </a: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$32.37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 </a:t>
            </a:r>
          </a:p>
          <a:p>
            <a:pPr>
              <a:spcBef>
                <a:spcPct val="25000"/>
              </a:spcBef>
            </a:pP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Most people paid for their health care costs through </a:t>
            </a:r>
            <a:r>
              <a:rPr lang="en-U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wages/pocket money or savings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spcBef>
                <a:spcPct val="25000"/>
              </a:spcBef>
            </a:pPr>
            <a:endParaRPr lang="en-US" sz="2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Prevalence of Accidents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% 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of household members were </a:t>
            </a:r>
            <a:r>
              <a:rPr lang="en-US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injured in an accident in the year before the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survey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Only </a:t>
            </a:r>
            <a:r>
              <a:rPr lang="en-US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0.1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% of household members were </a:t>
            </a:r>
            <a:r>
              <a:rPr lang="en-US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killed in an accident in the year before the survey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% of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men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were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 accidents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compared to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% of 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women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Accidents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were especially </a:t>
            </a:r>
            <a:r>
              <a:rPr lang="en-US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common in Kampong </a:t>
            </a:r>
            <a:r>
              <a:rPr lang="en-US" b="1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Speu</a:t>
            </a:r>
            <a:r>
              <a:rPr lang="en-US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(3%)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020762"/>
          </a:xfrm>
          <a:noFill/>
          <a:ln cap="flat" algn="ctr">
            <a:noFill/>
          </a:ln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Type of Accident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0" y="1295400"/>
            <a:ext cx="6248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i="1" dirty="0">
                <a:latin typeface="Gill Sans Std" pitchFamily="34" charset="0"/>
              </a:rPr>
              <a:t>Percent distribution of household population injured or killed in an accident in the year before the </a:t>
            </a:r>
            <a:r>
              <a:rPr lang="en-US" sz="1600" i="1" dirty="0" smtClean="0">
                <a:latin typeface="Gill Sans Std" pitchFamily="34" charset="0"/>
              </a:rPr>
              <a:t>survey</a:t>
            </a:r>
            <a:r>
              <a:rPr lang="en-US" sz="1600" i="1" dirty="0" smtClean="0">
                <a:latin typeface="Calibri" pitchFamily="34" charset="0"/>
                <a:cs typeface="Calibri" pitchFamily="34" charset="0"/>
              </a:rPr>
              <a:t>:</a:t>
            </a:r>
            <a:endParaRPr lang="en-US" sz="16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9" name="Chart Placeholder 8"/>
          <p:cNvGraphicFramePr>
            <a:graphicFrameLocks noGrp="1"/>
          </p:cNvGraphicFramePr>
          <p:nvPr>
            <p:ph type="chart"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noFill/>
          <a:ln cap="flat" algn="ctr">
            <a:noFill/>
          </a:ln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Physical Impairment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0" y="1219200"/>
            <a:ext cx="57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  <a:cs typeface="Calibri" pitchFamily="34" charset="0"/>
              </a:rPr>
              <a:t>Among household members who are physically impaired, the cause of impairment: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3810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401762"/>
          </a:xfrm>
          <a:noFill/>
          <a:ln>
            <a:noFill/>
          </a:ln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Illness and Injury in Past 30 Days</a:t>
            </a: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2971800" y="6216650"/>
            <a:ext cx="617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 distribution of household population ill or injured in the 30 days before the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survey by severity of illness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9" name="Chart Placeholder 8"/>
          <p:cNvGraphicFramePr>
            <a:graphicFrameLocks noGrp="1"/>
          </p:cNvGraphicFramePr>
          <p:nvPr>
            <p:ph type="chart" idx="1"/>
          </p:nvPr>
        </p:nvGraphicFramePr>
        <p:xfrm>
          <a:off x="3048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1143000"/>
          </a:xfrm>
          <a:noFill/>
          <a:ln>
            <a:noFill/>
          </a:ln>
        </p:spPr>
        <p:txBody>
          <a:bodyPr/>
          <a:lstStyle/>
          <a:p>
            <a:r>
              <a:rPr lang="en-US" sz="4000" dirty="0">
                <a:latin typeface="Calibri" pitchFamily="34" charset="0"/>
                <a:cs typeface="Calibri" pitchFamily="34" charset="0"/>
              </a:rPr>
              <a:t>Treatment Sought for Injury and Illness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sz="half" idx="1"/>
          </p:nvPr>
        </p:nvSpPr>
        <p:spPr>
          <a:noFill/>
        </p:spPr>
        <p:txBody>
          <a:bodyPr/>
          <a:lstStyle/>
          <a:p>
            <a:pPr algn="ctr">
              <a:lnSpc>
                <a:spcPct val="150000"/>
              </a:lnSpc>
              <a:buFontTx/>
              <a:buNone/>
            </a:pPr>
            <a:endParaRPr lang="en-US" sz="3600" dirty="0"/>
          </a:p>
          <a:p>
            <a:pPr algn="ctr">
              <a:lnSpc>
                <a:spcPct val="150000"/>
              </a:lnSpc>
              <a:buFontTx/>
              <a:buNone/>
            </a:pPr>
            <a:endParaRPr lang="en-US" sz="3600" dirty="0"/>
          </a:p>
        </p:txBody>
      </p:sp>
      <p:graphicFrame>
        <p:nvGraphicFramePr>
          <p:cNvPr id="9" name="Chart Placeholder 4"/>
          <p:cNvGraphicFramePr>
            <a:graphicFrameLocks noGrp="1"/>
          </p:cNvGraphicFramePr>
          <p:nvPr>
            <p:ph type="chart" sz="half" idx="2"/>
          </p:nvPr>
        </p:nvGraphicFramePr>
        <p:xfrm>
          <a:off x="762000" y="1600200"/>
          <a:ext cx="784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990600" y="1066800"/>
            <a:ext cx="6934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 of ill/injured who sought treatment by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severity of injury/illness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Treatment Seeking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676400" y="1219200"/>
            <a:ext cx="6934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 of ill/injured who sought treatment by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residence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44562"/>
          </a:xfrm>
          <a:noFill/>
          <a:ln>
            <a:noFill/>
          </a:ln>
        </p:spPr>
        <p:txBody>
          <a:bodyPr/>
          <a:lstStyle/>
          <a:p>
            <a:r>
              <a:rPr lang="en-US" sz="4000" dirty="0">
                <a:latin typeface="Calibri" pitchFamily="34" charset="0"/>
                <a:cs typeface="Calibri" pitchFamily="34" charset="0"/>
              </a:rPr>
              <a:t>Treatment </a:t>
            </a:r>
            <a:r>
              <a:rPr lang="en-US" sz="4000" dirty="0" smtClean="0">
                <a:latin typeface="Calibri" pitchFamily="34" charset="0"/>
                <a:cs typeface="Calibri" pitchFamily="34" charset="0"/>
              </a:rPr>
              <a:t>Seeking for First Treatment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0" y="1219200"/>
            <a:ext cx="5486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  <a:cs typeface="Calibri" pitchFamily="34" charset="0"/>
              </a:rPr>
              <a:t>Percent of ill/injured who sought 1</a:t>
            </a:r>
            <a:r>
              <a:rPr lang="en-US" i="1" baseline="30000" dirty="0">
                <a:latin typeface="Calibri" pitchFamily="34" charset="0"/>
                <a:cs typeface="Calibri" pitchFamily="34" charset="0"/>
              </a:rPr>
              <a:t>st</a:t>
            </a:r>
            <a:r>
              <a:rPr lang="en-US" i="1" dirty="0">
                <a:latin typeface="Calibri" pitchFamily="34" charset="0"/>
                <a:cs typeface="Calibri" pitchFamily="34" charset="0"/>
              </a:rPr>
              <a:t> treatment by where treatment was </a:t>
            </a:r>
            <a:r>
              <a:rPr lang="en-US" i="1" dirty="0" smtClean="0">
                <a:latin typeface="Calibri" pitchFamily="34" charset="0"/>
                <a:cs typeface="Calibri" pitchFamily="34" charset="0"/>
              </a:rPr>
              <a:t>sought: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5334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1447800"/>
            <a:ext cx="8229600" cy="3657600"/>
          </a:xfrm>
          <a:noFill/>
          <a:ln>
            <a:noFill/>
          </a:ln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Ill/Injured Cambodians spend an average of: 	-US$2.38 on transportation and </a:t>
            </a:r>
            <a:br>
              <a:rPr lang="en-US" sz="3200" b="1" dirty="0" smtClean="0">
                <a:latin typeface="Calibri" pitchFamily="34" charset="0"/>
                <a:cs typeface="Calibri" pitchFamily="34" charset="0"/>
              </a:rPr>
            </a:b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	-US$30 on health care treatments</a:t>
            </a:r>
            <a:endParaRPr lang="en-US" sz="32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Cambodia">
      <a:dk1>
        <a:srgbClr val="000000"/>
      </a:dk1>
      <a:lt1>
        <a:srgbClr val="FFFFFF"/>
      </a:lt1>
      <a:dk2>
        <a:srgbClr val="2D2D8A"/>
      </a:dk2>
      <a:lt2>
        <a:srgbClr val="FFC000"/>
      </a:lt2>
      <a:accent1>
        <a:srgbClr val="FFC000"/>
      </a:accent1>
      <a:accent2>
        <a:srgbClr val="2D2D8A"/>
      </a:accent2>
      <a:accent3>
        <a:srgbClr val="FFE599"/>
      </a:accent3>
      <a:accent4>
        <a:srgbClr val="6B6BCE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455</Words>
  <Application>Microsoft Office PowerPoint</Application>
  <PresentationFormat>On-screen Show (4:3)</PresentationFormat>
  <Paragraphs>74</Paragraphs>
  <Slides>13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Slide 1</vt:lpstr>
      <vt:lpstr>Prevalence of Accidents</vt:lpstr>
      <vt:lpstr>Type of Accident</vt:lpstr>
      <vt:lpstr>Physical Impairment</vt:lpstr>
      <vt:lpstr>Illness and Injury in Past 30 Days</vt:lpstr>
      <vt:lpstr>Treatment Sought for Injury and Illness</vt:lpstr>
      <vt:lpstr>Treatment Seeking</vt:lpstr>
      <vt:lpstr>Treatment Seeking for First Treatment</vt:lpstr>
      <vt:lpstr>Ill/Injured Cambodians spend an average of:  -US$2.38 on transportation and   -US$30 on health care treatments</vt:lpstr>
      <vt:lpstr>Cost of Health Care by Type of Health Facility and Severity of Problem</vt:lpstr>
      <vt:lpstr>Cost of Health Care by Region</vt:lpstr>
      <vt:lpstr>Source of Money for Health Care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Infant and Child Mortality</dc:title>
  <dc:creator>Erica.Nybro</dc:creator>
  <cp:lastModifiedBy>Administrator</cp:lastModifiedBy>
  <cp:revision>76</cp:revision>
  <dcterms:created xsi:type="dcterms:W3CDTF">2005-10-12T20:17:57Z</dcterms:created>
  <dcterms:modified xsi:type="dcterms:W3CDTF">2012-05-10T21:08:20Z</dcterms:modified>
</cp:coreProperties>
</file>