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1" r:id="rId2"/>
  </p:sldMasterIdLst>
  <p:notesMasterIdLst>
    <p:notesMasterId r:id="rId13"/>
  </p:notesMasterIdLst>
  <p:handoutMasterIdLst>
    <p:handoutMasterId r:id="rId14"/>
  </p:handoutMasterIdLst>
  <p:sldIdLst>
    <p:sldId id="358" r:id="rId3"/>
    <p:sldId id="355" r:id="rId4"/>
    <p:sldId id="356" r:id="rId5"/>
    <p:sldId id="347" r:id="rId6"/>
    <p:sldId id="348" r:id="rId7"/>
    <p:sldId id="352" r:id="rId8"/>
    <p:sldId id="349" r:id="rId9"/>
    <p:sldId id="350" r:id="rId10"/>
    <p:sldId id="354" r:id="rId11"/>
    <p:sldId id="351" r:id="rId12"/>
  </p:sldIdLst>
  <p:sldSz cx="9144000" cy="6858000" type="screen4x3"/>
  <p:notesSz cx="6918325" cy="92043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3200" b="1" i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D88100"/>
    <a:srgbClr val="D5A1E7"/>
    <a:srgbClr val="008000"/>
    <a:srgbClr val="993300"/>
    <a:srgbClr val="336699"/>
    <a:srgbClr val="3366CC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400" autoAdjust="0"/>
  </p:normalViewPr>
  <p:slideViewPr>
    <p:cSldViewPr>
      <p:cViewPr>
        <p:scale>
          <a:sx n="80" d="100"/>
          <a:sy n="80" d="100"/>
        </p:scale>
        <p:origin x="-864" y="-5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1998" y="-90"/>
      </p:cViewPr>
      <p:guideLst>
        <p:guide orient="horz" pos="2899"/>
        <p:guide pos="21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spcBef>
                <a:spcPct val="50000"/>
              </a:spcBef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19538" y="0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spcBef>
                <a:spcPct val="50000"/>
              </a:spcBef>
              <a:defRPr sz="1200">
                <a:cs typeface="+mn-cs"/>
              </a:defRPr>
            </a:lvl1pPr>
          </a:lstStyle>
          <a:p>
            <a:pPr>
              <a:defRPr/>
            </a:pPr>
            <a:fld id="{6B106A7C-E0FD-4F15-9817-6C3669255ECC}" type="datetimeFigureOut">
              <a:rPr lang="en-US"/>
              <a:pPr>
                <a:defRPr/>
              </a:pPr>
              <a:t>6/14/2012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spcBef>
                <a:spcPct val="50000"/>
              </a:spcBef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19538" y="8742363"/>
            <a:ext cx="29972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spcBef>
                <a:spcPct val="50000"/>
              </a:spcBef>
              <a:defRPr sz="1200">
                <a:cs typeface="+mn-cs"/>
              </a:defRPr>
            </a:lvl1pPr>
          </a:lstStyle>
          <a:p>
            <a:pPr>
              <a:defRPr/>
            </a:pPr>
            <a:fld id="{6C9FAAF5-9DA1-43C0-9F84-5594093FB8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2406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 b="0" i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 b="0" i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0563"/>
            <a:ext cx="4600575" cy="3451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2338" y="4371975"/>
            <a:ext cx="5073650" cy="414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 b="0" i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8743950"/>
            <a:ext cx="2997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26" tIns="46063" rIns="92126" bIns="46063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 b="0" i="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0BB41E16-B494-4A66-846D-01718A7A59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3629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-83127" y="1752600"/>
            <a:ext cx="9334005" cy="381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342900" y="5186809"/>
            <a:ext cx="84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L’Enquête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</a:t>
            </a:r>
            <a:r>
              <a:rPr lang="en-US" sz="3200" b="0" i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Démographique</a:t>
            </a:r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 et de Santé </a:t>
            </a:r>
          </a:p>
          <a:p>
            <a:pPr algn="ctr"/>
            <a:r>
              <a:rPr lang="en-US" sz="3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charset="0"/>
              </a:rPr>
              <a:t>du Burundi 2010 (EDSB-II 2010)</a:t>
            </a:r>
            <a:endParaRPr lang="en-US" sz="3200" b="0" i="0" kern="1200" dirty="0">
              <a:solidFill>
                <a:schemeClr val="tx1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-83127" y="1371600"/>
            <a:ext cx="9227127" cy="3619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" name="Group 2"/>
          <p:cNvGrpSpPr/>
          <p:nvPr userDrawn="1"/>
        </p:nvGrpSpPr>
        <p:grpSpPr>
          <a:xfrm>
            <a:off x="-152400" y="1524000"/>
            <a:ext cx="9372600" cy="3230880"/>
            <a:chOff x="-152400" y="1524000"/>
            <a:chExt cx="9372600" cy="3230880"/>
          </a:xfrm>
        </p:grpSpPr>
        <p:sp>
          <p:nvSpPr>
            <p:cNvPr id="7" name="Rectangle 6"/>
            <p:cNvSpPr/>
            <p:nvPr userDrawn="1"/>
          </p:nvSpPr>
          <p:spPr bwMode="auto">
            <a:xfrm>
              <a:off x="-76200" y="1524000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Rectangle 9"/>
            <p:cNvSpPr/>
            <p:nvPr userDrawn="1"/>
          </p:nvSpPr>
          <p:spPr bwMode="auto">
            <a:xfrm>
              <a:off x="-76200" y="4572000"/>
              <a:ext cx="9250878" cy="182880"/>
            </a:xfrm>
            <a:prstGeom prst="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2" name="Picture 1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400" y="1714004"/>
              <a:ext cx="9372600" cy="28838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241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559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609600"/>
            <a:ext cx="2000250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848350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9856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09800" y="20574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24500" y="20574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209800" y="41910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24500" y="4191000"/>
            <a:ext cx="31623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2845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09800" y="2057400"/>
            <a:ext cx="64770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080324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435FEB2-FD26-4EC1-8D49-8484D6A95B2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57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36EDD-348E-4636-8E12-6C3645B63B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8961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D38E3-20DF-4640-B1B2-8EED55B87D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8671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6286CB-72CA-402D-B780-42A68E3E76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9795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D6DCC0-6664-4951-AC71-9A281FA6CE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8176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25A7D7F-EB62-48D1-ACCA-E8E0DFF3224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574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912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97CD748-82F0-42D5-88E9-42BB86CBAA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7217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7FB67-F411-452E-BA8B-B8FB5C2100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2478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A7B2B3-7403-4894-8815-2465C80176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2853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18B42-1797-4BB5-A20A-E6658186C2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8809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2F6DF-B523-4288-96A4-ACB4A2CCEC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9923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72647-8DD2-4F5F-9037-F5FDC9DAB9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949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2209800" y="2057400"/>
            <a:ext cx="6477000" cy="411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98867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2611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9800" y="2057400"/>
            <a:ext cx="3162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4500" y="2057400"/>
            <a:ext cx="3162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5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898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683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9698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7477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5144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81200"/>
            <a:ext cx="79248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CC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CC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CC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66C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3366C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3366C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3366C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3366C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48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400" b="0" i="0">
                <a:solidFill>
                  <a:schemeClr val="bg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48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0"/>
              </a:spcBef>
              <a:defRPr sz="1400" b="0" i="0">
                <a:solidFill>
                  <a:schemeClr val="bg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48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400" b="0" i="0">
                <a:solidFill>
                  <a:schemeClr val="bg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AEC11BA-FF36-4CC7-B1E3-788A881EFAC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0" y="541338"/>
            <a:ext cx="9144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fr-FR" sz="4800" i="0" dirty="0">
                <a:latin typeface="+mj-lt"/>
                <a:cs typeface="+mn-cs"/>
              </a:rPr>
              <a:t>Introduction</a:t>
            </a:r>
            <a:endParaRPr lang="fr-CI" sz="4800" i="0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983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fr-FR" sz="4000" dirty="0"/>
              <a:t>Résultats de l'enquête ménage et de l'enquête individuelle</a:t>
            </a:r>
            <a:endParaRPr lang="fr-SN" sz="4000" dirty="0" smtClean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2806173"/>
              </p:ext>
            </p:extLst>
          </p:nvPr>
        </p:nvGraphicFramePr>
        <p:xfrm>
          <a:off x="1889125" y="1706563"/>
          <a:ext cx="5257800" cy="1482724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818823"/>
                <a:gridCol w="1438977"/>
              </a:tblGrid>
              <a:tr h="370681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Nombre de ménages</a:t>
                      </a:r>
                      <a:r>
                        <a:rPr lang="fr-FR" sz="1800" baseline="0" noProof="0" dirty="0" smtClean="0"/>
                        <a:t> sélectionnés</a:t>
                      </a:r>
                      <a:endParaRPr lang="fr-FR" sz="1800" b="0" baseline="0" noProof="0" dirty="0" smtClean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noProof="0" dirty="0" smtClean="0"/>
                        <a:t>9 030</a:t>
                      </a:r>
                      <a:endParaRPr lang="fr-FR" sz="1800" b="0" noProof="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Nombre de ménages identifiés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noProof="0" dirty="0" smtClean="0"/>
                        <a:t>8 677</a:t>
                      </a:r>
                      <a:endParaRPr lang="fr-FR" sz="1800" noProof="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Nombre de ménages enquêtés</a:t>
                      </a:r>
                      <a:endParaRPr lang="fr-FR" sz="1800" noProof="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noProof="0" dirty="0" smtClean="0"/>
                        <a:t>8 596</a:t>
                      </a:r>
                      <a:endParaRPr lang="fr-FR" sz="1800" noProof="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Taux de réponse</a:t>
                      </a:r>
                      <a:r>
                        <a:rPr lang="fr-FR" sz="1800" baseline="0" noProof="0" dirty="0" smtClean="0"/>
                        <a:t> des ménages</a:t>
                      </a:r>
                      <a:endParaRPr lang="fr-FR" sz="1800" b="1" noProof="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noProof="0" dirty="0" smtClean="0"/>
                        <a:t>99</a:t>
                      </a:r>
                      <a:r>
                        <a:rPr lang="fr-FR" sz="1800" baseline="0" noProof="0" dirty="0" smtClean="0"/>
                        <a:t> %</a:t>
                      </a:r>
                      <a:endParaRPr lang="fr-FR" sz="1800" b="1" noProof="0" dirty="0"/>
                    </a:p>
                  </a:txBody>
                  <a:tcPr marT="45700" marB="45700"/>
                </a:tc>
              </a:tr>
            </a:tbl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5038347"/>
              </p:ext>
            </p:extLst>
          </p:nvPr>
        </p:nvGraphicFramePr>
        <p:xfrm>
          <a:off x="1870075" y="3382963"/>
          <a:ext cx="5283200" cy="1112838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837272"/>
                <a:gridCol w="1445928"/>
              </a:tblGrid>
              <a:tr h="370946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Effectif de femmes </a:t>
                      </a:r>
                      <a:r>
                        <a:rPr lang="fr-FR" sz="1800" baseline="0" noProof="0" dirty="0" smtClean="0"/>
                        <a:t>éligibles</a:t>
                      </a:r>
                      <a:endParaRPr lang="fr-FR" sz="1800" b="0" baseline="0" noProof="0" dirty="0" smtClean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noProof="0" dirty="0" smtClean="0"/>
                        <a:t>9 737</a:t>
                      </a:r>
                      <a:endParaRPr lang="fr-FR" sz="1800" b="0" noProof="0" dirty="0"/>
                    </a:p>
                  </a:txBody>
                  <a:tcPr marT="45733" marB="45733"/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Effectif de femmes </a:t>
                      </a:r>
                      <a:r>
                        <a:rPr lang="fr-FR" sz="1800" baseline="0" noProof="0" dirty="0" smtClean="0"/>
                        <a:t>éligibles enquêtées</a:t>
                      </a:r>
                      <a:endParaRPr lang="fr-FR" sz="1800" noProof="0" dirty="0" smtClean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noProof="0" dirty="0" smtClean="0"/>
                        <a:t>9 389</a:t>
                      </a:r>
                      <a:endParaRPr lang="fr-FR" sz="1800" noProof="0" dirty="0"/>
                    </a:p>
                  </a:txBody>
                  <a:tcPr marT="45733" marB="45733"/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Taux de réponse</a:t>
                      </a:r>
                      <a:r>
                        <a:rPr lang="fr-FR" sz="1800" baseline="0" noProof="0" dirty="0" smtClean="0"/>
                        <a:t> des femmes éligibles</a:t>
                      </a:r>
                      <a:endParaRPr lang="fr-FR" sz="1800" b="1" noProof="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noProof="0" dirty="0" smtClean="0"/>
                        <a:t>96</a:t>
                      </a:r>
                      <a:r>
                        <a:rPr lang="fr-FR" sz="1800" baseline="0" noProof="0" dirty="0" smtClean="0"/>
                        <a:t> %</a:t>
                      </a:r>
                      <a:endParaRPr lang="fr-FR" sz="1800" b="1" noProof="0" dirty="0"/>
                    </a:p>
                  </a:txBody>
                  <a:tcPr marT="45733" marB="45733"/>
                </a:tc>
              </a:tr>
            </a:tbl>
          </a:graphicData>
        </a:graphic>
      </p:graphicFrame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6102346"/>
              </p:ext>
            </p:extLst>
          </p:nvPr>
        </p:nvGraphicFramePr>
        <p:xfrm>
          <a:off x="1879600" y="4754563"/>
          <a:ext cx="5283200" cy="1112838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837272"/>
                <a:gridCol w="1445928"/>
              </a:tblGrid>
              <a:tr h="370946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Effectif d’hommes</a:t>
                      </a:r>
                      <a:r>
                        <a:rPr lang="fr-FR" sz="1800" baseline="0" noProof="0" dirty="0" smtClean="0"/>
                        <a:t> éligibles</a:t>
                      </a:r>
                      <a:endParaRPr lang="fr-FR" sz="1800" b="0" baseline="0" noProof="0" dirty="0" smtClean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noProof="0" dirty="0" smtClean="0"/>
                        <a:t>4 592</a:t>
                      </a:r>
                      <a:endParaRPr lang="fr-FR" sz="1800" b="0" noProof="0" dirty="0"/>
                    </a:p>
                  </a:txBody>
                  <a:tcPr marT="45733" marB="45733"/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Effectif d’hommes </a:t>
                      </a:r>
                      <a:r>
                        <a:rPr lang="fr-FR" sz="1800" baseline="0" noProof="0" dirty="0" smtClean="0"/>
                        <a:t>éligibles enquêtés</a:t>
                      </a:r>
                      <a:endParaRPr lang="fr-FR" sz="1800" noProof="0" dirty="0" smtClean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noProof="0" dirty="0" smtClean="0"/>
                        <a:t>4 280</a:t>
                      </a:r>
                      <a:endParaRPr lang="fr-FR" sz="1800" noProof="0" dirty="0"/>
                    </a:p>
                  </a:txBody>
                  <a:tcPr marT="45733" marB="45733"/>
                </a:tc>
              </a:tr>
              <a:tr h="370946">
                <a:tc>
                  <a:txBody>
                    <a:bodyPr/>
                    <a:lstStyle/>
                    <a:p>
                      <a:r>
                        <a:rPr lang="fr-FR" sz="1800" noProof="0" dirty="0" smtClean="0"/>
                        <a:t>Taux de réponse</a:t>
                      </a:r>
                      <a:r>
                        <a:rPr lang="fr-FR" sz="1800" baseline="0" noProof="0" dirty="0" smtClean="0"/>
                        <a:t> des hommes éligibles</a:t>
                      </a:r>
                      <a:endParaRPr lang="fr-FR" sz="1800" b="1" noProof="0" dirty="0"/>
                    </a:p>
                  </a:txBody>
                  <a:tcPr marT="45733" marB="457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noProof="0" dirty="0" smtClean="0"/>
                        <a:t>93</a:t>
                      </a:r>
                      <a:r>
                        <a:rPr lang="fr-FR" sz="1800" baseline="0" noProof="0" dirty="0" smtClean="0"/>
                        <a:t> %</a:t>
                      </a:r>
                      <a:endParaRPr lang="fr-FR" sz="1800" b="1" noProof="0" dirty="0"/>
                    </a:p>
                  </a:txBody>
                  <a:tcPr marT="45733" marB="45733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838200"/>
            <a:ext cx="8382000" cy="4196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4000" b="0" i="0" baseline="30000" dirty="0">
                <a:solidFill>
                  <a:schemeClr val="bg1"/>
                </a:solidFill>
                <a:latin typeface="+mn-lt"/>
              </a:rPr>
              <a:t>L’Enquête Démographique et de Santé du Burundi 2010 (EDSB-II 2010) a été réalisée par l’Institut de Statistiques et d’Etudes Economiques du Burundi (ISTEEBU) et l’Institut National de Santé Publique (INSP). </a:t>
            </a:r>
            <a:endParaRPr lang="fr-FR" sz="4000" b="0" i="0" baseline="30000" dirty="0" smtClean="0">
              <a:solidFill>
                <a:schemeClr val="bg1"/>
              </a:solidFill>
              <a:latin typeface="+mn-lt"/>
            </a:endParaRPr>
          </a:p>
          <a:p>
            <a:pPr algn="ctr"/>
            <a:endParaRPr lang="fr-FR" sz="4000" b="0" i="0" baseline="300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fr-FR" sz="4000" b="0" i="0" baseline="30000" dirty="0" smtClean="0">
                <a:solidFill>
                  <a:schemeClr val="bg1"/>
                </a:solidFill>
                <a:latin typeface="+mn-lt"/>
              </a:rPr>
              <a:t>ICF </a:t>
            </a:r>
            <a:r>
              <a:rPr lang="fr-FR" sz="4000" b="0" i="0" baseline="30000" dirty="0">
                <a:solidFill>
                  <a:schemeClr val="bg1"/>
                </a:solidFill>
                <a:latin typeface="+mn-lt"/>
              </a:rPr>
              <a:t>International a fourni l’assistance technique par le biais du programme MEASURE DHS, programme financé par l’USAID et dont l’objectif est de fournir un support et une assistance technique à des pays du monde entier pour la réalisation d’enquêtes sur la population et la santé.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7431" y="327362"/>
            <a:ext cx="8382000" cy="36009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spcBef>
                <a:spcPts val="0"/>
              </a:spcBef>
            </a:pPr>
            <a:r>
              <a:rPr lang="fr-FR" sz="3600" b="0" i="0" baseline="30000" dirty="0">
                <a:solidFill>
                  <a:schemeClr val="bg1"/>
                </a:solidFill>
                <a:latin typeface="+mn-lt"/>
              </a:rPr>
              <a:t>En plus du financement de cette enquête a été assuré par le Gouvernement du Burundi, le Département pour </a:t>
            </a:r>
            <a:r>
              <a:rPr lang="fr-FR" sz="3600" b="0" i="0" baseline="30000" dirty="0" smtClean="0">
                <a:solidFill>
                  <a:schemeClr val="bg1"/>
                </a:solidFill>
                <a:latin typeface="+mn-lt"/>
              </a:rPr>
              <a:t>le</a:t>
            </a:r>
            <a:r>
              <a:rPr lang="fr-FR" sz="3600" b="0" i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fr-FR" sz="3600" b="0" i="0" baseline="30000" dirty="0" smtClean="0">
                <a:solidFill>
                  <a:schemeClr val="bg1"/>
                </a:solidFill>
                <a:latin typeface="+mn-lt"/>
              </a:rPr>
              <a:t>Développement </a:t>
            </a:r>
            <a:r>
              <a:rPr lang="fr-FR" sz="3600" b="0" i="0" baseline="30000" dirty="0">
                <a:solidFill>
                  <a:schemeClr val="bg1"/>
                </a:solidFill>
                <a:latin typeface="+mn-lt"/>
              </a:rPr>
              <a:t>International (DFID) du Royaume Uni, </a:t>
            </a:r>
            <a:r>
              <a:rPr lang="fr-FR" sz="3600" b="0" i="0" baseline="30000" dirty="0" smtClean="0">
                <a:solidFill>
                  <a:schemeClr val="bg1"/>
                </a:solidFill>
                <a:latin typeface="+mn-lt"/>
              </a:rPr>
              <a:t>l’Agence</a:t>
            </a:r>
            <a:r>
              <a:rPr lang="fr-FR" sz="3600" b="0" i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fr-FR" sz="3600" b="0" i="0" baseline="30000" dirty="0" smtClean="0">
                <a:solidFill>
                  <a:schemeClr val="bg1"/>
                </a:solidFill>
                <a:latin typeface="+mn-lt"/>
              </a:rPr>
              <a:t>des </a:t>
            </a:r>
            <a:r>
              <a:rPr lang="fr-FR" sz="3600" b="0" i="0" baseline="30000" dirty="0">
                <a:solidFill>
                  <a:schemeClr val="bg1"/>
                </a:solidFill>
                <a:latin typeface="+mn-lt"/>
              </a:rPr>
              <a:t>États-Unis pour le Développement International (USAID</a:t>
            </a:r>
            <a:r>
              <a:rPr lang="fr-FR" sz="3600" b="0" i="0" baseline="30000" dirty="0" smtClean="0">
                <a:solidFill>
                  <a:schemeClr val="bg1"/>
                </a:solidFill>
                <a:latin typeface="+mn-lt"/>
              </a:rPr>
              <a:t>),</a:t>
            </a:r>
            <a:r>
              <a:rPr lang="fr-FR" sz="3600" b="0" i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fr-FR" sz="3600" b="0" i="0" baseline="30000" dirty="0" smtClean="0">
                <a:solidFill>
                  <a:schemeClr val="bg1"/>
                </a:solidFill>
                <a:latin typeface="+mn-lt"/>
              </a:rPr>
              <a:t>l’Organisation </a:t>
            </a:r>
            <a:r>
              <a:rPr lang="fr-FR" sz="3600" b="0" i="0" baseline="30000" dirty="0">
                <a:solidFill>
                  <a:schemeClr val="bg1"/>
                </a:solidFill>
                <a:latin typeface="+mn-lt"/>
              </a:rPr>
              <a:t>Mondiale de la Santé (OMS), le Fonds des Nations Unies pour l’Enfance (UNICEF), la Coopération Suisse, et le </a:t>
            </a:r>
            <a:r>
              <a:rPr lang="fr-FR" sz="3600" b="0" i="0" baseline="30000" dirty="0" smtClean="0">
                <a:solidFill>
                  <a:schemeClr val="bg1"/>
                </a:solidFill>
                <a:latin typeface="+mn-lt"/>
              </a:rPr>
              <a:t>Fonds</a:t>
            </a:r>
            <a:r>
              <a:rPr lang="fr-FR" sz="3600" b="0" i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fr-FR" sz="3600" b="0" i="0" baseline="30000" dirty="0" smtClean="0">
                <a:solidFill>
                  <a:schemeClr val="bg1"/>
                </a:solidFill>
                <a:latin typeface="+mn-lt"/>
              </a:rPr>
              <a:t>des </a:t>
            </a:r>
            <a:r>
              <a:rPr lang="fr-FR" sz="3600" b="0" i="0" baseline="30000" dirty="0">
                <a:solidFill>
                  <a:schemeClr val="bg1"/>
                </a:solidFill>
                <a:latin typeface="+mn-lt"/>
              </a:rPr>
              <a:t>Nations Unies pour les Activités de Population (UNFPA).</a:t>
            </a:r>
            <a:endParaRPr lang="en-US" sz="3600" b="0" i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0" y="4495800"/>
            <a:ext cx="9144000" cy="23622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50451"/>
            <a:ext cx="9144000" cy="27075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-20782"/>
            <a:ext cx="9144000" cy="1143000"/>
          </a:xfrm>
        </p:spPr>
        <p:txBody>
          <a:bodyPr/>
          <a:lstStyle/>
          <a:p>
            <a:r>
              <a:rPr lang="fr-SN" sz="4000" dirty="0" smtClean="0">
                <a:solidFill>
                  <a:schemeClr val="bg1"/>
                </a:solidFill>
              </a:rPr>
              <a:t>Objectif de </a:t>
            </a:r>
            <a:r>
              <a:rPr lang="fr-FR" sz="4000" dirty="0"/>
              <a:t>l’EDSB-II 2010 </a:t>
            </a:r>
            <a:endParaRPr lang="fr-SN" sz="4000" dirty="0" smtClean="0">
              <a:solidFill>
                <a:schemeClr val="bg1"/>
              </a:solidFill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228600" y="1981200"/>
            <a:ext cx="8610600" cy="4343400"/>
          </a:xfrm>
        </p:spPr>
        <p:txBody>
          <a:bodyPr/>
          <a:lstStyle/>
          <a:p>
            <a:pPr algn="ctr">
              <a:buFontTx/>
              <a:buNone/>
            </a:pPr>
            <a:r>
              <a:rPr lang="fr-FR" dirty="0" smtClean="0">
                <a:solidFill>
                  <a:schemeClr val="bg1"/>
                </a:solidFill>
              </a:rPr>
              <a:t>L’objectif général est </a:t>
            </a:r>
            <a:r>
              <a:rPr lang="fr-FR" dirty="0" smtClean="0"/>
              <a:t>d’actualiser </a:t>
            </a:r>
            <a:r>
              <a:rPr lang="fr-FR" dirty="0"/>
              <a:t>les indicateurs démographiques et de santé et les indicateurs du VIH.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-5938" y="0"/>
            <a:ext cx="9149938" cy="1143000"/>
          </a:xfrm>
        </p:spPr>
        <p:txBody>
          <a:bodyPr/>
          <a:lstStyle/>
          <a:p>
            <a:pPr eaLnBrk="1" hangingPunct="1"/>
            <a:r>
              <a:rPr lang="en-US" sz="4000" dirty="0" smtClean="0">
                <a:solidFill>
                  <a:schemeClr val="bg1"/>
                </a:solidFill>
              </a:rPr>
              <a:t>Questionnaires</a:t>
            </a:r>
          </a:p>
        </p:txBody>
      </p:sp>
      <p:sp>
        <p:nvSpPr>
          <p:cNvPr id="9219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fr-SN" b="1" dirty="0" smtClean="0">
                <a:solidFill>
                  <a:schemeClr val="bg1"/>
                </a:solidFill>
              </a:rPr>
              <a:t>Questionnaire Ménage</a:t>
            </a:r>
            <a:r>
              <a:rPr lang="fr-SN" dirty="0" smtClean="0">
                <a:solidFill>
                  <a:schemeClr val="bg1"/>
                </a:solidFill>
              </a:rPr>
              <a:t> – administré dans chaque ménage identifié</a:t>
            </a:r>
          </a:p>
          <a:p>
            <a:pPr eaLnBrk="1" hangingPunct="1"/>
            <a:r>
              <a:rPr lang="fr-SN" b="1" dirty="0" smtClean="0">
                <a:solidFill>
                  <a:schemeClr val="bg1"/>
                </a:solidFill>
              </a:rPr>
              <a:t>Questionnaire Femme</a:t>
            </a:r>
            <a:r>
              <a:rPr lang="fr-SN" dirty="0" smtClean="0">
                <a:solidFill>
                  <a:schemeClr val="bg1"/>
                </a:solidFill>
              </a:rPr>
              <a:t> – administré à chaque femme de 15-49 ans</a:t>
            </a:r>
          </a:p>
          <a:p>
            <a:pPr eaLnBrk="1" hangingPunct="1"/>
            <a:r>
              <a:rPr lang="fr-SN" b="1" dirty="0" smtClean="0"/>
              <a:t>Questionnaire Homme</a:t>
            </a:r>
            <a:r>
              <a:rPr lang="fr-SN" dirty="0" smtClean="0"/>
              <a:t> – administré à tous les hommes de 15-59 ans dans un sous-échantillon d’un ménage sur deux.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0" y="-32657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smtClean="0">
                <a:solidFill>
                  <a:schemeClr val="bg1"/>
                </a:solidFill>
              </a:rPr>
              <a:t>Tests biologiques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83163"/>
          </a:xfrm>
        </p:spPr>
        <p:txBody>
          <a:bodyPr/>
          <a:lstStyle/>
          <a:p>
            <a:pPr eaLnBrk="1" hangingPunct="1"/>
            <a:r>
              <a:rPr lang="fr-SN" sz="2800" dirty="0" smtClean="0">
                <a:solidFill>
                  <a:schemeClr val="bg1"/>
                </a:solidFill>
              </a:rPr>
              <a:t>Effectués dans 50 % </a:t>
            </a:r>
            <a:r>
              <a:rPr lang="fr-FR" sz="2800" dirty="0"/>
              <a:t>des ménages sélectionnés</a:t>
            </a:r>
            <a:endParaRPr lang="fr-SN" sz="2800" dirty="0" smtClean="0">
              <a:solidFill>
                <a:schemeClr val="bg1"/>
              </a:solidFill>
            </a:endParaRPr>
          </a:p>
          <a:p>
            <a:pPr lvl="1" eaLnBrk="1" hangingPunct="1"/>
            <a:r>
              <a:rPr lang="fr-SN" dirty="0" smtClean="0">
                <a:solidFill>
                  <a:schemeClr val="bg1"/>
                </a:solidFill>
              </a:rPr>
              <a:t>Mesure de la taille et du poids (femmes 15-49 ans, </a:t>
            </a:r>
            <a:r>
              <a:rPr lang="fr-SN" dirty="0" smtClean="0"/>
              <a:t>et enfants </a:t>
            </a:r>
            <a:r>
              <a:rPr lang="fr-SN" dirty="0" smtClean="0">
                <a:solidFill>
                  <a:schemeClr val="bg1"/>
                </a:solidFill>
              </a:rPr>
              <a:t>moins de 5 ans)</a:t>
            </a:r>
          </a:p>
          <a:p>
            <a:pPr lvl="1" eaLnBrk="1" hangingPunct="1"/>
            <a:r>
              <a:rPr lang="fr-SN" dirty="0" smtClean="0">
                <a:solidFill>
                  <a:schemeClr val="bg1"/>
                </a:solidFill>
              </a:rPr>
              <a:t>Test d’hémoglobine pour la prévalence de l’anémie (femmes de 15-49 ans, hommes de 15-59 ans, et enfants de 6-59 mois)</a:t>
            </a:r>
          </a:p>
          <a:p>
            <a:pPr lvl="1" eaLnBrk="1" hangingPunct="1"/>
            <a:r>
              <a:rPr lang="fr-SN" dirty="0" smtClean="0">
                <a:solidFill>
                  <a:schemeClr val="bg1"/>
                </a:solidFill>
              </a:rPr>
              <a:t>Test de VIH (femmes de 15-49 ans et hommes de 15-59 ans)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eaLnBrk="1" hangingPunct="1"/>
            <a:r>
              <a:rPr lang="fr-SN" sz="4000" dirty="0" smtClean="0">
                <a:solidFill>
                  <a:schemeClr val="bg1"/>
                </a:solidFill>
              </a:rPr>
              <a:t>Échantillonnage</a:t>
            </a:r>
          </a:p>
        </p:txBody>
      </p:sp>
      <p:sp>
        <p:nvSpPr>
          <p:cNvPr id="11267" name="Content Placeholder 6"/>
          <p:cNvSpPr>
            <a:spLocks noGrp="1"/>
          </p:cNvSpPr>
          <p:nvPr>
            <p:ph idx="1"/>
          </p:nvPr>
        </p:nvSpPr>
        <p:spPr>
          <a:xfrm>
            <a:off x="152400" y="1295400"/>
            <a:ext cx="8763000" cy="5105400"/>
          </a:xfrm>
        </p:spPr>
        <p:txBody>
          <a:bodyPr/>
          <a:lstStyle/>
          <a:p>
            <a:pPr eaLnBrk="1" hangingPunct="1"/>
            <a:r>
              <a:rPr lang="fr-FR" sz="2800" dirty="0"/>
              <a:t>Cet échantillon a été stratifié de manière à être représentatif par milieu de résidence (</a:t>
            </a:r>
            <a:r>
              <a:rPr lang="fr-FR" sz="2800" dirty="0" smtClean="0"/>
              <a:t>urbain-rural) et pour </a:t>
            </a:r>
            <a:r>
              <a:rPr lang="fr-FR" sz="2800" dirty="0"/>
              <a:t>certains indicateurs, une représentativité par province</a:t>
            </a:r>
            <a:r>
              <a:rPr lang="fr-FR" sz="2800" dirty="0" smtClean="0"/>
              <a:t>. </a:t>
            </a:r>
            <a:r>
              <a:rPr lang="fr-FR" sz="2800" dirty="0"/>
              <a:t>Au total, 33 strates ont été </a:t>
            </a:r>
            <a:r>
              <a:rPr lang="fr-FR" sz="2800" dirty="0" smtClean="0"/>
              <a:t>créées. </a:t>
            </a:r>
            <a:endParaRPr lang="fr-FR" sz="2800" i="1" dirty="0" smtClean="0"/>
          </a:p>
          <a:p>
            <a:pPr eaLnBrk="1" hangingPunct="1"/>
            <a:r>
              <a:rPr lang="fr-SN" sz="2800" dirty="0" smtClean="0">
                <a:solidFill>
                  <a:schemeClr val="bg1"/>
                </a:solidFill>
              </a:rPr>
              <a:t>376 grappes (</a:t>
            </a:r>
            <a:r>
              <a:rPr lang="fr-FR" sz="2800" dirty="0" smtClean="0"/>
              <a:t>301 </a:t>
            </a:r>
            <a:r>
              <a:rPr lang="fr-FR" sz="2800" dirty="0"/>
              <a:t>rurales et 75 </a:t>
            </a:r>
            <a:r>
              <a:rPr lang="fr-FR" sz="2800" dirty="0" smtClean="0"/>
              <a:t>urbaines)</a:t>
            </a:r>
            <a:r>
              <a:rPr lang="fr-SN" sz="2800" dirty="0" smtClean="0">
                <a:solidFill>
                  <a:schemeClr val="bg1"/>
                </a:solidFill>
              </a:rPr>
              <a:t> ont été tirées du </a:t>
            </a:r>
            <a:r>
              <a:rPr lang="fr-FR" sz="2800" i="1" dirty="0"/>
              <a:t>Recensement Général de la Population et de l’Habitat</a:t>
            </a:r>
            <a:r>
              <a:rPr lang="fr-FR" sz="2800" dirty="0"/>
              <a:t> de 2008 (RGPH-2008</a:t>
            </a:r>
            <a:r>
              <a:rPr lang="fr-FR" sz="2800" dirty="0" smtClean="0"/>
              <a:t>).</a:t>
            </a:r>
            <a:endParaRPr lang="fr-SN" sz="2800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fr-SN" sz="2800" dirty="0" smtClean="0"/>
              <a:t>24 ménages ont été sélectionnés dans chaque grappe (questionnaire ménage et questionnaire femme)</a:t>
            </a:r>
          </a:p>
          <a:p>
            <a:pPr eaLnBrk="1" hangingPunct="1"/>
            <a:r>
              <a:rPr lang="fr-SN" sz="2800" dirty="0" smtClean="0"/>
              <a:t>1 ménage sur 2 a été sélectionnés pour l’enquête des hommes et les tests biologiques</a:t>
            </a:r>
            <a:endParaRPr lang="fr-SN" sz="2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smtClean="0">
                <a:solidFill>
                  <a:schemeClr val="bg1"/>
                </a:solidFill>
              </a:rPr>
              <a:t>Préparation de la collecte des données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 eaLnBrk="1" hangingPunct="1"/>
            <a:r>
              <a:rPr lang="fr-SN" sz="3000" dirty="0" smtClean="0">
                <a:solidFill>
                  <a:schemeClr val="bg1"/>
                </a:solidFill>
              </a:rPr>
              <a:t>L’enquête pilote – 30 agents ont suivi une formation de 3 semaines et l’enquête pilote a été effectuée dans 3 zones.</a:t>
            </a:r>
            <a:r>
              <a:rPr lang="fr-SN" sz="3000" dirty="0" smtClean="0"/>
              <a:t> </a:t>
            </a:r>
            <a:endParaRPr lang="fr-SN" sz="3000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fr-SN" sz="3000" dirty="0" smtClean="0">
                <a:solidFill>
                  <a:schemeClr val="bg1"/>
                </a:solidFill>
              </a:rPr>
              <a:t>Le dénombrement des ménages: </a:t>
            </a:r>
            <a:r>
              <a:rPr lang="fr-SN" sz="3000" dirty="0" smtClean="0"/>
              <a:t>avril à juin </a:t>
            </a:r>
            <a:r>
              <a:rPr lang="fr-SN" sz="3000" dirty="0" smtClean="0">
                <a:solidFill>
                  <a:schemeClr val="bg1"/>
                </a:solidFill>
              </a:rPr>
              <a:t>2010</a:t>
            </a:r>
          </a:p>
          <a:p>
            <a:pPr eaLnBrk="1" hangingPunct="1"/>
            <a:r>
              <a:rPr lang="fr-SN" sz="3000" dirty="0" smtClean="0">
                <a:solidFill>
                  <a:schemeClr val="bg1"/>
                </a:solidFill>
              </a:rPr>
              <a:t>Formation du personnel de terrain: 4 semaines, y compris la formation pour les tests </a:t>
            </a:r>
            <a:r>
              <a:rPr lang="fr-SN" sz="3000" dirty="0" smtClean="0"/>
              <a:t>biologiques</a:t>
            </a:r>
            <a:endParaRPr lang="fr-SN" sz="30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fr-SN" sz="4000" dirty="0" smtClean="0">
                <a:solidFill>
                  <a:schemeClr val="bg1"/>
                </a:solidFill>
              </a:rPr>
              <a:t>Collecte des données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fr-SN" dirty="0" smtClean="0">
                <a:solidFill>
                  <a:schemeClr val="bg1"/>
                </a:solidFill>
              </a:rPr>
              <a:t>L’enquête s’est déroulée </a:t>
            </a:r>
            <a:r>
              <a:rPr lang="fr-FR" dirty="0"/>
              <a:t>29 août 2010 au 30 janvier 2011 </a:t>
            </a:r>
            <a:endParaRPr lang="fr-FR" dirty="0" smtClean="0"/>
          </a:p>
          <a:p>
            <a:pPr lvl="1" eaLnBrk="1" hangingPunct="1"/>
            <a:r>
              <a:rPr lang="fr-SN" dirty="0" smtClean="0">
                <a:solidFill>
                  <a:schemeClr val="bg1"/>
                </a:solidFill>
              </a:rPr>
              <a:t>18 équipes (</a:t>
            </a:r>
            <a:r>
              <a:rPr lang="fr-FR" dirty="0"/>
              <a:t>chef d’équipe, d’une contrôleuse, de trois enquêtrices, d’un enquêteur, d’un agent de santé et d’un chauffeur</a:t>
            </a:r>
            <a:r>
              <a:rPr lang="fr-SN" dirty="0" smtClean="0">
                <a:solidFill>
                  <a:schemeClr val="bg1"/>
                </a:solidFill>
              </a:rPr>
              <a:t>)</a:t>
            </a:r>
          </a:p>
          <a:p>
            <a:pPr eaLnBrk="1" hangingPunct="1"/>
            <a:r>
              <a:rPr lang="fr-SN" dirty="0" smtClean="0"/>
              <a:t>Le traitement des données </a:t>
            </a:r>
            <a:r>
              <a:rPr lang="fr-FR" dirty="0"/>
              <a:t>se faisait au fur et à mesure de la réception des dossiers des grappes achevées.</a:t>
            </a:r>
            <a:endParaRPr lang="fr-SN" dirty="0" smtClean="0">
              <a:solidFill>
                <a:schemeClr val="bg1"/>
              </a:solidFill>
            </a:endParaRPr>
          </a:p>
          <a:p>
            <a:pPr lvl="1" eaLnBrk="1" hangingPunct="1"/>
            <a:endParaRPr lang="fr-SN" dirty="0" smtClean="0">
              <a:solidFill>
                <a:schemeClr val="bg1"/>
              </a:solidFill>
            </a:endParaRPr>
          </a:p>
          <a:p>
            <a:pPr lvl="1" eaLnBrk="1" hangingPunct="1"/>
            <a:endParaRPr lang="fr-SN" dirty="0" smtClean="0">
              <a:solidFill>
                <a:schemeClr val="bg1"/>
              </a:solidFill>
            </a:endParaRPr>
          </a:p>
          <a:p>
            <a:pPr lvl="1" eaLnBrk="1" hangingPunct="1"/>
            <a:endParaRPr lang="fr-SN" dirty="0" smtClean="0">
              <a:solidFill>
                <a:schemeClr val="bg1"/>
              </a:solidFill>
            </a:endParaRPr>
          </a:p>
          <a:p>
            <a:pPr lvl="1" eaLnBrk="1" hangingPunct="1"/>
            <a:endParaRPr lang="fr-SN" dirty="0" smtClean="0">
              <a:solidFill>
                <a:schemeClr val="bg1"/>
              </a:solidFill>
            </a:endParaRPr>
          </a:p>
          <a:p>
            <a:pPr lvl="1" eaLnBrk="1" hangingPunct="1"/>
            <a:endParaRPr lang="fr-SN" dirty="0" smtClean="0">
              <a:solidFill>
                <a:schemeClr val="bg1"/>
              </a:solidFill>
            </a:endParaRPr>
          </a:p>
          <a:p>
            <a:pPr eaLnBrk="1" hangingPunct="1"/>
            <a:endParaRPr lang="fr-SN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.po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.po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.po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Burundi DHS">
      <a:dk1>
        <a:srgbClr val="000000"/>
      </a:dk1>
      <a:lt1>
        <a:srgbClr val="FFFFFF"/>
      </a:lt1>
      <a:dk2>
        <a:srgbClr val="018852"/>
      </a:dk2>
      <a:lt2>
        <a:srgbClr val="FFC20E"/>
      </a:lt2>
      <a:accent1>
        <a:srgbClr val="E53226"/>
      </a:accent1>
      <a:accent2>
        <a:srgbClr val="FFFFFF"/>
      </a:accent2>
      <a:accent3>
        <a:srgbClr val="A77339"/>
      </a:accent3>
      <a:accent4>
        <a:srgbClr val="88AC3F"/>
      </a:accent4>
      <a:accent5>
        <a:srgbClr val="27221E"/>
      </a:accent5>
      <a:accent6>
        <a:srgbClr val="95823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4364</TotalTime>
  <Words>560</Words>
  <Application>Microsoft Office PowerPoint</Application>
  <PresentationFormat>On-screen Show (4:3)</PresentationFormat>
  <Paragraphs>54</Paragraphs>
  <Slides>10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Blank Presentation</vt:lpstr>
      <vt:lpstr>Custom Design</vt:lpstr>
      <vt:lpstr>PowerPoint Presentation</vt:lpstr>
      <vt:lpstr>PowerPoint Presentation</vt:lpstr>
      <vt:lpstr>PowerPoint Presentation</vt:lpstr>
      <vt:lpstr>Objectif de l’EDSB-II 2010 </vt:lpstr>
      <vt:lpstr>Questionnaires</vt:lpstr>
      <vt:lpstr>Tests biologiques</vt:lpstr>
      <vt:lpstr>Échantillonnage</vt:lpstr>
      <vt:lpstr>Préparation de la collecte des données</vt:lpstr>
      <vt:lpstr>Collecte des données</vt:lpstr>
      <vt:lpstr>Résultats de l'enquête ménage et de l'enquête individuelle</vt:lpstr>
    </vt:vector>
  </TitlesOfParts>
  <Company>Macro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Macro</dc:creator>
  <cp:lastModifiedBy>ICFI</cp:lastModifiedBy>
  <cp:revision>159</cp:revision>
  <dcterms:created xsi:type="dcterms:W3CDTF">2001-08-28T14:54:35Z</dcterms:created>
  <dcterms:modified xsi:type="dcterms:W3CDTF">2012-06-14T19:08:34Z</dcterms:modified>
</cp:coreProperties>
</file>