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1"/>
  </p:notesMasterIdLst>
  <p:handoutMasterIdLst>
    <p:handoutMasterId r:id="rId12"/>
  </p:handoutMasterIdLst>
  <p:sldIdLst>
    <p:sldId id="316" r:id="rId3"/>
    <p:sldId id="302" r:id="rId4"/>
    <p:sldId id="303" r:id="rId5"/>
    <p:sldId id="304" r:id="rId6"/>
    <p:sldId id="314" r:id="rId7"/>
    <p:sldId id="305" r:id="rId8"/>
    <p:sldId id="298" r:id="rId9"/>
    <p:sldId id="296" r:id="rId10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CC"/>
    <a:srgbClr val="660066"/>
    <a:srgbClr val="CC9900"/>
    <a:srgbClr val="66CCFF"/>
    <a:srgbClr val="DDDDDD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6447" autoAdjust="0"/>
  </p:normalViewPr>
  <p:slideViewPr>
    <p:cSldViewPr>
      <p:cViewPr>
        <p:scale>
          <a:sx n="80" d="100"/>
          <a:sy n="80" d="100"/>
        </p:scale>
        <p:origin x="-594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payée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91</c:v>
                </c:pt>
                <c:pt idx="1">
                  <c:v>9</c:v>
                </c:pt>
                <c:pt idx="2">
                  <c:v>3</c:v>
                </c:pt>
                <c:pt idx="3">
                  <c:v>1</c:v>
                </c:pt>
                <c:pt idx="4">
                  <c:v>86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Ayant un emploi au cours des 12 derniers mois</c:v>
                </c:pt>
                <c:pt idx="1">
                  <c:v>Argent uniquement</c:v>
                </c:pt>
                <c:pt idx="2">
                  <c:v>Argent et en nature</c:v>
                </c:pt>
                <c:pt idx="3">
                  <c:v>En nature seulement</c:v>
                </c:pt>
                <c:pt idx="4">
                  <c:v>Non payée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100</c:v>
                </c:pt>
                <c:pt idx="1">
                  <c:v>39</c:v>
                </c:pt>
                <c:pt idx="2">
                  <c:v>4</c:v>
                </c:pt>
                <c:pt idx="3">
                  <c:v>0.3</c:v>
                </c:pt>
                <c:pt idx="4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157568"/>
        <c:axId val="22158720"/>
      </c:barChart>
      <c:catAx>
        <c:axId val="22157568"/>
        <c:scaling>
          <c:orientation val="minMax"/>
        </c:scaling>
        <c:delete val="0"/>
        <c:axPos val="b"/>
        <c:majorTickMark val="none"/>
        <c:minorTickMark val="none"/>
        <c:tickLblPos val="nextTo"/>
        <c:crossAx val="22158720"/>
        <c:crosses val="autoZero"/>
        <c:auto val="1"/>
        <c:lblAlgn val="ctr"/>
        <c:lblOffset val="100"/>
        <c:noMultiLvlLbl val="0"/>
      </c:catAx>
      <c:valAx>
        <c:axId val="22158720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22157568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err="1"/>
                      <a:t>Moins</a:t>
                    </a:r>
                    <a:r>
                      <a:rPr lang="en-US"/>
                      <a:t>
</a:t>
                    </a:r>
                    <a:r>
                      <a:rPr lang="en-US" smtClean="0"/>
                      <a:t>66%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fr-FR" dirty="0">
                        <a:solidFill>
                          <a:schemeClr val="bg1"/>
                        </a:solidFill>
                      </a:rPr>
                      <a:t>A peu près la même chose</a:t>
                    </a:r>
                    <a:r>
                      <a:rPr lang="fr-FR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fr-FR" smtClean="0">
                        <a:solidFill>
                          <a:schemeClr val="bg1"/>
                        </a:solidFill>
                      </a:rPr>
                      <a:t>18%</a:t>
                    </a:r>
                    <a:endParaRPr lang="fr-FR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Sheet1!$A$2:$A$6</c:f>
              <c:strCache>
                <c:ptCount val="5"/>
                <c:pt idx="0">
                  <c:v>Plus</c:v>
                </c:pt>
                <c:pt idx="1">
                  <c:v>Moins</c:v>
                </c:pt>
                <c:pt idx="2">
                  <c:v>A peu près la même chose</c:v>
                </c:pt>
                <c:pt idx="3">
                  <c:v>Le conjoint ne gagne pas d'argent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66</c:v>
                </c:pt>
                <c:pt idx="2">
                  <c:v>18</c:v>
                </c:pt>
                <c:pt idx="3">
                  <c:v>1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Soins de santé de la femme</c:v>
                </c:pt>
                <c:pt idx="1">
                  <c:v>Achats importants pour le ménage</c:v>
                </c:pt>
                <c:pt idx="2">
                  <c:v>Visites à la famille ou aux  parents de la femme</c:v>
                </c:pt>
                <c:pt idx="3">
                  <c:v>Pourcentage ayant participé aux trois décisions</c:v>
                </c:pt>
                <c:pt idx="4">
                  <c:v>Pourcentage n'ayant participé à aucune des trois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77</c:v>
                </c:pt>
                <c:pt idx="1">
                  <c:v>57</c:v>
                </c:pt>
                <c:pt idx="2">
                  <c:v>78</c:v>
                </c:pt>
                <c:pt idx="3">
                  <c:v>50</c:v>
                </c:pt>
                <c:pt idx="4">
                  <c:v>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475136"/>
        <c:axId val="22477824"/>
      </c:barChart>
      <c:catAx>
        <c:axId val="22475136"/>
        <c:scaling>
          <c:orientation val="minMax"/>
        </c:scaling>
        <c:delete val="0"/>
        <c:axPos val="b"/>
        <c:majorTickMark val="none"/>
        <c:minorTickMark val="none"/>
        <c:tickLblPos val="nextTo"/>
        <c:crossAx val="22477824"/>
        <c:crosses val="autoZero"/>
        <c:auto val="1"/>
        <c:lblAlgn val="ctr"/>
        <c:lblOffset val="100"/>
        <c:noMultiLvlLbl val="0"/>
      </c:catAx>
      <c:valAx>
        <c:axId val="224778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2475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25</c:v>
                </c:pt>
                <c:pt idx="1">
                  <c:v>31</c:v>
                </c:pt>
                <c:pt idx="2">
                  <c:v>49</c:v>
                </c:pt>
                <c:pt idx="3">
                  <c:v>62</c:v>
                </c:pt>
                <c:pt idx="4">
                  <c:v>46</c:v>
                </c:pt>
                <c:pt idx="5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 w="25415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Brûle la nourriture</c:v>
                </c:pt>
                <c:pt idx="1">
                  <c:v>Argumente avec lui</c:v>
                </c:pt>
                <c:pt idx="2">
                  <c:v>Sort sans le lui dire</c:v>
                </c:pt>
                <c:pt idx="3">
                  <c:v>Néglige les enfants</c:v>
                </c:pt>
                <c:pt idx="4">
                  <c:v>Refuse d'avoir des rapports sexuels avec lui</c:v>
                </c:pt>
                <c:pt idx="5">
                  <c:v>Sont d'accord avec au moins une des raisons citées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7</c:v>
                </c:pt>
                <c:pt idx="1">
                  <c:v>18</c:v>
                </c:pt>
                <c:pt idx="2">
                  <c:v>21</c:v>
                </c:pt>
                <c:pt idx="3">
                  <c:v>31</c:v>
                </c:pt>
                <c:pt idx="4">
                  <c:v>20</c:v>
                </c:pt>
                <c:pt idx="5">
                  <c:v>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5"/>
        <c:axId val="22960000"/>
        <c:axId val="22961536"/>
      </c:barChart>
      <c:catAx>
        <c:axId val="2296000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29615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2961536"/>
        <c:scaling>
          <c:orientation val="minMax"/>
        </c:scaling>
        <c:delete val="1"/>
        <c:axPos val="t"/>
        <c:numFmt formatCode="0" sourceLinked="1"/>
        <c:majorTickMark val="out"/>
        <c:minorTickMark val="none"/>
        <c:tickLblPos val="nextTo"/>
        <c:crossAx val="22960000"/>
        <c:crosses val="autoZero"/>
        <c:crossBetween val="between"/>
      </c:valAx>
      <c:spPr>
        <a:noFill/>
        <a:ln w="25415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8742363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DF9A7D8E-6AAF-49D7-87F3-4D4267313C6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957717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E191C800-FB1A-403D-91E0-AAAA0E167804}" type="datetimeFigureOut">
              <a:rPr lang="en-US"/>
              <a:pPr>
                <a:defRPr/>
              </a:pPr>
              <a:t>6/14/2012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0563"/>
            <a:ext cx="4600575" cy="3451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2150" y="4371975"/>
            <a:ext cx="5534025" cy="4141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5553CA54-6D09-444F-889F-3A719D0C4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00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734E417-106E-4130-99FD-6C862B0B80EC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48663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 2010 (L’EDSB-II 2010)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152400" y="1524000"/>
            <a:ext cx="9372600" cy="3230880"/>
            <a:chOff x="-152400" y="1524000"/>
            <a:chExt cx="9372600" cy="3230880"/>
          </a:xfrm>
        </p:grpSpPr>
        <p:sp>
          <p:nvSpPr>
            <p:cNvPr id="13" name="Rectangle 12"/>
            <p:cNvSpPr/>
            <p:nvPr userDrawn="1"/>
          </p:nvSpPr>
          <p:spPr bwMode="auto">
            <a:xfrm>
              <a:off x="-76200" y="1524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 userDrawn="1"/>
          </p:nvSpPr>
          <p:spPr bwMode="auto">
            <a:xfrm>
              <a:off x="-76200" y="4572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1714004"/>
              <a:ext cx="9372600" cy="288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405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06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76200"/>
            <a:ext cx="184785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76200"/>
            <a:ext cx="539115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012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8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DCEF6-C7D2-4E44-820E-1782D19EA520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39962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BB0A-F234-413B-AD58-B812B71A8A58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386445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05937-6E95-4645-B21F-B6CD1C9DA896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285415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4D56E-078C-41BA-9AC1-3EE552416CA4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200832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27FC1-96DF-4785-AB51-B5B97F2EAC59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24415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FC98B-7CEE-4EE0-BF2F-A70DB7CEE48B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37325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fr-CI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281275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5038C-CC28-4E8D-B1BF-40F00F0120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760666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10DCDC-DDE7-446F-9842-607DA6FB0421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54045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58185-B821-440C-AE73-C0A2DED6A49A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1199300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4DE1E-9419-40C0-9413-6C4FA1CCC91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6743694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B5EDB-8328-40A8-85C7-1BAFD2686FDE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32191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7391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53512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08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981200"/>
            <a:ext cx="3048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876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00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59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72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367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326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1"/>
    <p:sldLayoutId id="2147483651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8BF66393-F3F0-41AF-9535-BCECB877457F}" type="slidenum">
              <a:rPr lang="fr-CI"/>
              <a:pPr>
                <a:defRPr/>
              </a:pPr>
              <a:t>‹#›</a:t>
            </a:fld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2400" y="304800"/>
            <a:ext cx="89154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2"/>
                </a:solidFill>
                <a:latin typeface="Arial" charset="0"/>
              </a:defRPr>
            </a:lvl9pPr>
          </a:lstStyle>
          <a:p>
            <a:r>
              <a:rPr lang="fr-HT" sz="4400" b="1" dirty="0" smtClean="0"/>
              <a:t>Statut de la femme</a:t>
            </a:r>
          </a:p>
        </p:txBody>
      </p:sp>
    </p:spTree>
    <p:extLst>
      <p:ext uri="{BB962C8B-B14F-4D97-AF65-F5344CB8AC3E}">
        <p14:creationId xmlns:p14="http://schemas.microsoft.com/office/powerpoint/2010/main" val="2215672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447800"/>
            <a:ext cx="3429000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Statut de la </a:t>
            </a:r>
            <a:r>
              <a:rPr lang="fr-FR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femme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Type de rémunération des femmes</a:t>
            </a:r>
          </a:p>
          <a:p>
            <a:pPr marL="347663" indent="-119063" eaLnBrk="0" hangingPunct="0">
              <a:buFont typeface="Arial" pitchFamily="34" charset="0"/>
              <a:buChar char="•"/>
              <a:tabLst>
                <a:tab pos="347663" algn="l"/>
              </a:tabLst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Contrôle du revenu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Prise de </a:t>
            </a: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décisions</a:t>
            </a:r>
          </a:p>
          <a:p>
            <a:pPr marL="347663" indent="-119063" eaLnBrk="0" hangingPunct="0">
              <a:buFont typeface="Arial" pitchFamily="34" charset="0"/>
              <a:buChar char="•"/>
              <a:defRPr/>
            </a:pPr>
            <a:r>
              <a:rPr lang="fr-FR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Opinions </a:t>
            </a:r>
            <a:r>
              <a:rPr lang="fr-FR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sur la violence conjugale</a:t>
            </a:r>
            <a:endParaRPr lang="en-US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5626" y="0"/>
            <a:ext cx="9108374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Emploi et type de rémunération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399" y="1944976"/>
            <a:ext cx="6086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800" dirty="0">
                <a:latin typeface="Calibri" pitchFamily="34" charset="0"/>
                <a:cs typeface="Calibri" pitchFamily="34" charset="0"/>
              </a:rPr>
              <a:t>Parmi les femmes ayant travaillé dans les 12 derniers mois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723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femmes et d’hommes actuellement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en union</a:t>
            </a:r>
          </a:p>
        </p:txBody>
      </p:sp>
      <p:cxnSp>
        <p:nvCxnSpPr>
          <p:cNvPr id="5126" name="Straight Connector 7"/>
          <p:cNvCxnSpPr>
            <a:cxnSpLocks noChangeShapeType="1"/>
          </p:cNvCxnSpPr>
          <p:nvPr/>
        </p:nvCxnSpPr>
        <p:spPr bwMode="auto">
          <a:xfrm>
            <a:off x="2590800" y="2272744"/>
            <a:ext cx="5943600" cy="13256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134462005"/>
              </p:ext>
            </p:extLst>
          </p:nvPr>
        </p:nvGraphicFramePr>
        <p:xfrm>
          <a:off x="228600" y="1436132"/>
          <a:ext cx="8839200" cy="4964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Contrôle du revenu des femmes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87 %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revenus:</a:t>
            </a: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22 %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seules;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65 %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décident ensemble avec le mari/partenaire.</a:t>
            </a:r>
            <a:endParaRPr lang="fr-SN" b="1" noProof="0" dirty="0" smtClean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  <a:p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13 %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cas, le mari/partenaire décide seul.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3751"/>
            <a:ext cx="9144000" cy="1319151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Argent gagné par la femme comparé à l’argent gagné par le mari/partenaire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1447800"/>
            <a:ext cx="2514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dirty="0" smtClean="0">
                <a:latin typeface="Calibri" pitchFamily="34" charset="0"/>
                <a:cs typeface="Calibri" pitchFamily="34" charset="0"/>
              </a:rPr>
              <a:t>Pourcentage de femmes de 15-49 ans qui gagnent de l’argent:</a:t>
            </a:r>
            <a:endParaRPr lang="fr-SN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945965542"/>
              </p:ext>
            </p:extLst>
          </p:nvPr>
        </p:nvGraphicFramePr>
        <p:xfrm>
          <a:off x="1524000" y="1397000"/>
          <a:ext cx="7620000" cy="58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-47501"/>
            <a:ext cx="9144000" cy="885701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Prise de décision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2277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de 15-49 ans qui habituellement prennent certains types de </a:t>
            </a:r>
            <a:r>
              <a:rPr lang="fr-FR" sz="1800" i="1" smtClean="0">
                <a:latin typeface="Calibri" pitchFamily="34" charset="0"/>
                <a:cs typeface="Calibri" pitchFamily="34" charset="0"/>
              </a:rPr>
              <a:t>décisions seules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ou ensemble avec leur conjoint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4220042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fr-SN" sz="36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Opinions des femmes et des hommes concernant le fait qu’un mari batte sa femme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60124542"/>
              </p:ext>
            </p:extLst>
          </p:nvPr>
        </p:nvGraphicFramePr>
        <p:xfrm>
          <a:off x="433388" y="1752600"/>
          <a:ext cx="77708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48" y="12192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15-49 ans qui pensent qu’il est justifié qu’un mari  batte sa femme si elle: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610600" cy="53340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91 %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 femmes actuellement en union ont travaillé dans les 12 derniers mois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66 %</a:t>
            </a:r>
            <a:r>
              <a:rPr lang="fr-SN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de femmes actuellement un union qui ont travaillé dans les 12 derniers moi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gagnent moins 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que leur mari/partenaire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Dans la majorité des cas (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87 %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), les femmes en union décident de l’utilisation de leurs revenus seule ou conjointement avec leur mari/partenaire</a:t>
            </a:r>
          </a:p>
          <a:p>
            <a:pPr>
              <a:lnSpc>
                <a:spcPct val="90000"/>
              </a:lnSpc>
              <a:buClr>
                <a:schemeClr val="tx1"/>
              </a:buClr>
              <a:buSzPct val="90000"/>
              <a:buFontTx/>
              <a:buChar char="•"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73 %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44 %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approuvent qu’un mari batte sa femme dans certaines circonstances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master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lide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master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master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1242</TotalTime>
  <Words>263</Words>
  <Application>Microsoft Office PowerPoint</Application>
  <PresentationFormat>On-screen Show (4:3)</PresentationFormat>
  <Paragraphs>31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slide master</vt:lpstr>
      <vt:lpstr>Custom Design</vt:lpstr>
      <vt:lpstr>PowerPoint Presentation</vt:lpstr>
      <vt:lpstr>PowerPoint Presentation</vt:lpstr>
      <vt:lpstr>Emploi et type de rémunération</vt:lpstr>
      <vt:lpstr>Contrôle du revenu des femmes</vt:lpstr>
      <vt:lpstr>Argent gagné par la femme comparé à l’argent gagné par le mari/partenaire</vt:lpstr>
      <vt:lpstr>Prise de décision</vt:lpstr>
      <vt:lpstr>Opinions des femmes et des hommes concernant le fait qu’un mari batte sa femme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151</cp:revision>
  <dcterms:created xsi:type="dcterms:W3CDTF">2001-09-27T19:12:32Z</dcterms:created>
  <dcterms:modified xsi:type="dcterms:W3CDTF">2012-06-14T18:53:33Z</dcterms:modified>
</cp:coreProperties>
</file>