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8.xml" ContentType="application/vnd.openxmlformats-officedocument.drawingml.chart+xml"/>
  <Override PartName="/ppt/drawings/drawing1.xml" ContentType="application/vnd.openxmlformats-officedocument.drawingml.chartshapes+xml"/>
  <Override PartName="/ppt/notesSlides/notesSlide17.xml" ContentType="application/vnd.openxmlformats-officedocument.presentationml.notesSlide+xml"/>
  <Override PartName="/ppt/charts/chart9.xml" ContentType="application/vnd.openxmlformats-officedocument.drawingml.chart+xml"/>
  <Override PartName="/ppt/drawings/drawing2.xml" ContentType="application/vnd.openxmlformats-officedocument.drawingml.chartshapes+xml"/>
  <Override PartName="/ppt/notesSlides/notesSlide18.xml" ContentType="application/vnd.openxmlformats-officedocument.presentationml.notesSlide+xml"/>
  <Override PartName="/ppt/charts/chart10.xml" ContentType="application/vnd.openxmlformats-officedocument.drawingml.chart+xml"/>
  <Override PartName="/ppt/notesSlides/notesSlide19.xml" ContentType="application/vnd.openxmlformats-officedocument.presentationml.notesSlide+xml"/>
  <Override PartName="/ppt/charts/chart11.xml" ContentType="application/vnd.openxmlformats-officedocument.drawingml.chart+xml"/>
  <Override PartName="/ppt/notesSlides/notesSlide20.xml" ContentType="application/vnd.openxmlformats-officedocument.presentationml.notesSlide+xml"/>
  <Override PartName="/ppt/charts/chart12.xml" ContentType="application/vnd.openxmlformats-officedocument.drawingml.chart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26"/>
  </p:notesMasterIdLst>
  <p:handoutMasterIdLst>
    <p:handoutMasterId r:id="rId27"/>
  </p:handoutMasterIdLst>
  <p:sldIdLst>
    <p:sldId id="392" r:id="rId3"/>
    <p:sldId id="375" r:id="rId4"/>
    <p:sldId id="266" r:id="rId5"/>
    <p:sldId id="269" r:id="rId6"/>
    <p:sldId id="377" r:id="rId7"/>
    <p:sldId id="313" r:id="rId8"/>
    <p:sldId id="314" r:id="rId9"/>
    <p:sldId id="315" r:id="rId10"/>
    <p:sldId id="276" r:id="rId11"/>
    <p:sldId id="393" r:id="rId12"/>
    <p:sldId id="379" r:id="rId13"/>
    <p:sldId id="388" r:id="rId14"/>
    <p:sldId id="394" r:id="rId15"/>
    <p:sldId id="381" r:id="rId16"/>
    <p:sldId id="390" r:id="rId17"/>
    <p:sldId id="396" r:id="rId18"/>
    <p:sldId id="395" r:id="rId19"/>
    <p:sldId id="367" r:id="rId20"/>
    <p:sldId id="383" r:id="rId21"/>
    <p:sldId id="391" r:id="rId22"/>
    <p:sldId id="356" r:id="rId23"/>
    <p:sldId id="366" r:id="rId24"/>
    <p:sldId id="340" r:id="rId25"/>
  </p:sldIdLst>
  <p:sldSz cx="9144000" cy="6858000" type="screen4x3"/>
  <p:notesSz cx="7026275" cy="93122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008000"/>
    <a:srgbClr val="993300"/>
    <a:srgbClr val="CC0000"/>
    <a:srgbClr val="CC9900"/>
    <a:srgbClr val="000099"/>
    <a:srgbClr val="80008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47" autoAdjust="0"/>
  </p:normalViewPr>
  <p:slideViewPr>
    <p:cSldViewPr>
      <p:cViewPr>
        <p:scale>
          <a:sx n="80" d="100"/>
          <a:sy n="80" d="100"/>
        </p:scale>
        <p:origin x="-594" y="-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43" d="100"/>
          <a:sy n="43" d="100"/>
        </p:scale>
        <p:origin x="-1416" y="-77"/>
      </p:cViewPr>
      <p:guideLst>
        <p:guide orient="horz" pos="2933"/>
        <p:guide pos="221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 w="25704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Utiliser des condoms ET limiter les rapports sexuels à un seul partenaire fidèle et non infecté</c:v>
                </c:pt>
                <c:pt idx="1">
                  <c:v>Limiter les rapports sexuels à un seul partenaire non infecté</c:v>
                </c:pt>
                <c:pt idx="2">
                  <c:v>Utiliser des condoms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84</c:v>
                </c:pt>
                <c:pt idx="1">
                  <c:v>92</c:v>
                </c:pt>
                <c:pt idx="2">
                  <c:v>90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704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Utiliser des condoms ET limiter les rapports sexuels à un seul partenaire fidèle et non infecté</c:v>
                </c:pt>
                <c:pt idx="1">
                  <c:v>Limiter les rapports sexuels à un seul partenaire non infecté</c:v>
                </c:pt>
                <c:pt idx="2">
                  <c:v>Utiliser des condoms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79</c:v>
                </c:pt>
                <c:pt idx="1">
                  <c:v>88</c:v>
                </c:pt>
                <c:pt idx="2">
                  <c:v>86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25543552"/>
        <c:axId val="125545088"/>
      </c:barChart>
      <c:catAx>
        <c:axId val="1255435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255450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5545088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125543552"/>
        <c:crosses val="autoZero"/>
        <c:crossBetween val="between"/>
      </c:valAx>
      <c:spPr>
        <a:noFill/>
        <a:ln w="25704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Jeunes 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numFmt formatCode="0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Avant l'âge exact de 15 ans</c:v>
                </c:pt>
                <c:pt idx="1">
                  <c:v>Avant l'âge exact de 18 ans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3</c:v>
                </c:pt>
                <c:pt idx="1">
                  <c:v>23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Jeunes 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numFmt formatCode="0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Avant l'âge exact de 15 ans</c:v>
                </c:pt>
                <c:pt idx="1">
                  <c:v>Avant l'âge exact de 18 ans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8</c:v>
                </c:pt>
                <c:pt idx="1">
                  <c:v>19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6553344"/>
        <c:axId val="26559232"/>
      </c:barChart>
      <c:catAx>
        <c:axId val="26553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65592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6559232"/>
        <c:scaling>
          <c:orientation val="minMax"/>
          <c:max val="80"/>
          <c:min val="0"/>
        </c:scaling>
        <c:delete val="1"/>
        <c:axPos val="l"/>
        <c:numFmt formatCode="0" sourceLinked="1"/>
        <c:majorTickMark val="out"/>
        <c:minorTickMark val="none"/>
        <c:tickLblPos val="nextTo"/>
        <c:crossAx val="26553344"/>
        <c:crosses val="autoZero"/>
        <c:crossBetween val="between"/>
        <c:majorUnit val="1"/>
        <c:minorUnit val="1"/>
      </c:valAx>
      <c:spPr>
        <a:noFill/>
        <a:ln w="25400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708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Ayant eu des rapports sexuels au cours des 12 derniers mois</c:v>
                </c:pt>
                <c:pt idx="1">
                  <c:v>Ayant utilisé un condom au cours des derniers rapports sexuels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4</c:v>
                </c:pt>
                <c:pt idx="1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spPr>
              <a:noFill/>
              <a:ln w="25708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Ayant eu des rapports sexuels au cours des 12 derniers mois</c:v>
                </c:pt>
                <c:pt idx="1">
                  <c:v>Ayant utilisé un condom au cours des derniers rapports sexuels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6</c:v>
                </c:pt>
                <c:pt idx="1">
                  <c:v>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8361088"/>
        <c:axId val="28362624"/>
      </c:barChart>
      <c:catAx>
        <c:axId val="28361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836262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836262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8361088"/>
        <c:crosses val="autoZero"/>
        <c:crossBetween val="between"/>
      </c:valAx>
      <c:spPr>
        <a:noFill/>
        <a:ln w="25708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15-19 ans</c:v>
                </c:pt>
                <c:pt idx="1">
                  <c:v>20-24 ans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36</c:v>
                </c:pt>
                <c:pt idx="1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Sheet1!$A$2:$A$3</c:f>
              <c:strCache>
                <c:ptCount val="2"/>
                <c:pt idx="0">
                  <c:v>15-19 ans</c:v>
                </c:pt>
                <c:pt idx="1">
                  <c:v>20-24 ans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17</c:v>
                </c:pt>
                <c:pt idx="1">
                  <c:v>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8436736"/>
        <c:axId val="29634560"/>
      </c:barChart>
      <c:catAx>
        <c:axId val="28436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96345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963456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8436736"/>
        <c:crosses val="autoZero"/>
        <c:crossBetween val="between"/>
      </c:valAx>
      <c:spPr>
        <a:noFill/>
        <a:ln w="25405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77</c:v>
                </c:pt>
                <c:pt idx="1">
                  <c:v>78</c:v>
                </c:pt>
                <c:pt idx="2">
                  <c:v>87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plus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85</c:v>
                </c:pt>
                <c:pt idx="1">
                  <c:v>83</c:v>
                </c:pt>
                <c:pt idx="2">
                  <c:v>87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2148608"/>
        <c:axId val="22150144"/>
      </c:barChart>
      <c:catAx>
        <c:axId val="22148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2150144"/>
        <c:crosses val="autoZero"/>
        <c:auto val="1"/>
        <c:lblAlgn val="ctr"/>
        <c:lblOffset val="100"/>
        <c:noMultiLvlLbl val="0"/>
      </c:catAx>
      <c:valAx>
        <c:axId val="2215014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2148608"/>
        <c:crosses val="autoZero"/>
        <c:crossBetween val="between"/>
      </c:valAx>
      <c:spPr>
        <a:noFill/>
        <a:ln w="24714">
          <a:noFill/>
        </a:ln>
      </c:spPr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751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numFmt formatCode="0" sourceLinked="0"/>
            <c:spPr>
              <a:noFill/>
              <a:ln w="24579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Une personne paraissant en bonne santé peut cependant avoir le virus du sida</c:v>
                </c:pt>
                <c:pt idx="1">
                  <c:v>Le sida ne peut pas être transmis par les moustiques</c:v>
                </c:pt>
                <c:pt idx="2">
                  <c:v>Le sida ne peut pas être transmis par des moyens surnaturels</c:v>
                </c:pt>
                <c:pt idx="3">
                  <c:v>Le sida ne peut pas être transmis en partageant la nourriture d'un malade du sida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94</c:v>
                </c:pt>
                <c:pt idx="1">
                  <c:v>67</c:v>
                </c:pt>
                <c:pt idx="2">
                  <c:v>84</c:v>
                </c:pt>
                <c:pt idx="3">
                  <c:v>91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4579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Une personne paraissant en bonne santé peut cependant avoir le virus du sida</c:v>
                </c:pt>
                <c:pt idx="1">
                  <c:v>Le sida ne peut pas être transmis par les moustiques</c:v>
                </c:pt>
                <c:pt idx="2">
                  <c:v>Le sida ne peut pas être transmis par des moyens surnaturels</c:v>
                </c:pt>
                <c:pt idx="3">
                  <c:v>Le sida ne peut pas être transmis en partageant la nourriture d'un malade du sida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93</c:v>
                </c:pt>
                <c:pt idx="1">
                  <c:v>63</c:v>
                </c:pt>
                <c:pt idx="2">
                  <c:v>87</c:v>
                </c:pt>
                <c:pt idx="3">
                  <c:v>88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2239488"/>
        <c:axId val="22261760"/>
      </c:barChart>
      <c:catAx>
        <c:axId val="22239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22617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2261760"/>
        <c:scaling>
          <c:orientation val="minMax"/>
          <c:max val="95"/>
        </c:scaling>
        <c:delete val="1"/>
        <c:axPos val="b"/>
        <c:numFmt formatCode="0" sourceLinked="1"/>
        <c:majorTickMark val="out"/>
        <c:minorTickMark val="none"/>
        <c:tickLblPos val="nextTo"/>
        <c:crossAx val="22239488"/>
        <c:crosses val="autoZero"/>
        <c:crossBetween val="between"/>
      </c:valAx>
      <c:spPr>
        <a:noFill/>
        <a:ln w="24579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4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141176993214351"/>
          <c:y val="2.7603513174404015E-2"/>
          <c:w val="0.37193440911564468"/>
          <c:h val="0.944792973651191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45</c:v>
                </c:pt>
                <c:pt idx="1">
                  <c:v>65</c:v>
                </c:pt>
                <c:pt idx="2">
                  <c:v>43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47</c:v>
                </c:pt>
                <c:pt idx="1">
                  <c:v>54</c:v>
                </c:pt>
                <c:pt idx="2">
                  <c:v>45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2418560"/>
        <c:axId val="22420096"/>
      </c:barChart>
      <c:catAx>
        <c:axId val="2241856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24200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2420096"/>
        <c:scaling>
          <c:orientation val="minMax"/>
          <c:max val="100"/>
        </c:scaling>
        <c:delete val="1"/>
        <c:axPos val="t"/>
        <c:numFmt formatCode="0" sourceLinked="1"/>
        <c:majorTickMark val="out"/>
        <c:minorTickMark val="none"/>
        <c:tickLblPos val="nextTo"/>
        <c:crossAx val="22418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116000133269659"/>
          <c:y val="0.37765320740177238"/>
          <c:w val="0.12868485057139367"/>
          <c:h val="0.1392983530760035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 w="25706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En allaitant</c:v>
                </c:pt>
                <c:pt idx="1">
                  <c:v>Prise de médicaments par la mère </c:v>
                </c:pt>
                <c:pt idx="2">
                  <c:v>Prise de médicaments par la mère durant la grossesse et en allaitant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84</c:v>
                </c:pt>
                <c:pt idx="1">
                  <c:v>78</c:v>
                </c:pt>
                <c:pt idx="2">
                  <c:v>69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  <a:ln>
              <a:noFill/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 w="25706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En allaitant</c:v>
                </c:pt>
                <c:pt idx="1">
                  <c:v>Prise de médicaments par la mère </c:v>
                </c:pt>
                <c:pt idx="2">
                  <c:v>Prise de médicaments par la mère durant la grossesse et en allaitant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78</c:v>
                </c:pt>
                <c:pt idx="1">
                  <c:v>81</c:v>
                </c:pt>
                <c:pt idx="2">
                  <c:v>66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2982656"/>
        <c:axId val="22984192"/>
      </c:barChart>
      <c:catAx>
        <c:axId val="22982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29841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2984192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2982656"/>
        <c:crosses val="autoZero"/>
        <c:crossBetween val="between"/>
      </c:valAx>
      <c:spPr>
        <a:noFill/>
        <a:ln w="25706">
          <a:noFill/>
        </a:ln>
      </c:spPr>
    </c:plotArea>
    <c:legend>
      <c:legendPos val="t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22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2497321919062445"/>
          <c:y val="3.2039433148490448E-2"/>
          <c:w val="0.40055358450833178"/>
          <c:h val="0.94577942082563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Expriment les quatre attitudes de tolérance</c:v>
                </c:pt>
                <c:pt idx="1">
                  <c:v>Pensent qu'il n'est pas nécessaire de garder secret l'état d'un membre de la famille vivant avec le VIH</c:v>
                </c:pt>
                <c:pt idx="2">
                  <c:v>Pensent qu'une enseignante vivant avec le VIH et qui n'est pas malade devrait être autorisée à continuer d'enseigner</c:v>
                </c:pt>
                <c:pt idx="3">
                  <c:v>Achèteraient des légumes frais à un commerçant vivant avec le VIH</c:v>
                </c:pt>
                <c:pt idx="4">
                  <c:v>Seraient prêts à s'occuper à la maison d'un parent vivant avec le VIH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62</c:v>
                </c:pt>
                <c:pt idx="1">
                  <c:v>87</c:v>
                </c:pt>
                <c:pt idx="2">
                  <c:v>83</c:v>
                </c:pt>
                <c:pt idx="3">
                  <c:v>85</c:v>
                </c:pt>
                <c:pt idx="4">
                  <c:v>88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Sheet1!$A$2:$A$6</c:f>
              <c:strCache>
                <c:ptCount val="5"/>
                <c:pt idx="0">
                  <c:v>Expriment les quatre attitudes de tolérance</c:v>
                </c:pt>
                <c:pt idx="1">
                  <c:v>Pensent qu'il n'est pas nécessaire de garder secret l'état d'un membre de la famille vivant avec le VIH</c:v>
                </c:pt>
                <c:pt idx="2">
                  <c:v>Pensent qu'une enseignante vivant avec le VIH et qui n'est pas malade devrait être autorisée à continuer d'enseigner</c:v>
                </c:pt>
                <c:pt idx="3">
                  <c:v>Achèteraient des légumes frais à un commerçant vivant avec le VIH</c:v>
                </c:pt>
                <c:pt idx="4">
                  <c:v>Seraient prêts à s'occuper à la maison d'un parent vivant avec le VIH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44</c:v>
                </c:pt>
                <c:pt idx="1">
                  <c:v>84</c:v>
                </c:pt>
                <c:pt idx="2">
                  <c:v>73</c:v>
                </c:pt>
                <c:pt idx="3">
                  <c:v>70</c:v>
                </c:pt>
                <c:pt idx="4">
                  <c:v>76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3614208"/>
        <c:axId val="23615744"/>
      </c:barChart>
      <c:catAx>
        <c:axId val="2361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23615744"/>
        <c:crosses val="autoZero"/>
        <c:auto val="1"/>
        <c:lblAlgn val="ctr"/>
        <c:lblOffset val="100"/>
        <c:noMultiLvlLbl val="0"/>
      </c:catAx>
      <c:valAx>
        <c:axId val="23615744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23614208"/>
        <c:crosses val="autoZero"/>
        <c:crossBetween val="between"/>
      </c:valAx>
      <c:spPr>
        <a:noFill/>
        <a:ln w="25397">
          <a:noFill/>
        </a:ln>
      </c:spPr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N'a jamais effectué de test</c:v>
                </c:pt>
              </c:strCache>
            </c:strRef>
          </c:tx>
          <c:invertIfNegative val="0"/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59</c:v>
                </c:pt>
                <c:pt idx="1">
                  <c:v>67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 effectué un test et n'a pas reçu les résultats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A effectué un test et a reçu les résultats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 w="25381"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37</c:v>
                </c:pt>
                <c:pt idx="1">
                  <c:v>32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24054784"/>
        <c:axId val="24142592"/>
      </c:barChart>
      <c:catAx>
        <c:axId val="24054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crossAx val="24142592"/>
        <c:crosses val="autoZero"/>
        <c:auto val="1"/>
        <c:lblAlgn val="ctr"/>
        <c:lblOffset val="100"/>
        <c:noMultiLvlLbl val="0"/>
      </c:catAx>
      <c:valAx>
        <c:axId val="24142592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24054784"/>
        <c:crosses val="autoZero"/>
        <c:crossBetween val="between"/>
      </c:valAx>
      <c:spPr>
        <a:noFill/>
        <a:ln w="25381">
          <a:noFill/>
        </a:ln>
      </c:spPr>
    </c:plotArea>
    <c:legend>
      <c:legendPos val="r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9">
          <a:solidFill>
            <a:schemeClr val="tx1"/>
          </a:solidFill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45</c:v>
                </c:pt>
                <c:pt idx="1">
                  <c:v>59</c:v>
                </c:pt>
                <c:pt idx="2">
                  <c:v>43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47</c:v>
                </c:pt>
                <c:pt idx="1">
                  <c:v>51</c:v>
                </c:pt>
                <c:pt idx="2">
                  <c:v>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5711360"/>
        <c:axId val="25712896"/>
      </c:barChart>
      <c:catAx>
        <c:axId val="25711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57128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571289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5711360"/>
        <c:crosses val="autoZero"/>
        <c:crossBetween val="between"/>
      </c:valAx>
      <c:spPr>
        <a:noFill/>
        <a:ln w="25403">
          <a:noFill/>
        </a:ln>
      </c:spPr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3.0135062262461407E-2"/>
          <c:y val="0.12776733553467107"/>
          <c:w val="0.96986493773753868"/>
          <c:h val="0.759414952163237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 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38</c:v>
                </c:pt>
                <c:pt idx="1">
                  <c:v>59</c:v>
                </c:pt>
                <c:pt idx="2">
                  <c:v>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 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Burundi 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68</c:v>
                </c:pt>
                <c:pt idx="1">
                  <c:v>84</c:v>
                </c:pt>
                <c:pt idx="2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6273664"/>
        <c:axId val="26275200"/>
      </c:barChart>
      <c:catAx>
        <c:axId val="26273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262752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627520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6273664"/>
        <c:crosses val="autoZero"/>
        <c:crossBetween val="between"/>
      </c:valAx>
      <c:spPr>
        <a:noFill/>
        <a:ln w="25394">
          <a:noFill/>
        </a:ln>
      </c:spPr>
    </c:plotArea>
    <c:legend>
      <c:legendPos val="t"/>
      <c:layout>
        <c:manualLayout>
          <c:xMode val="edge"/>
          <c:yMode val="edge"/>
          <c:x val="0.15656432734202122"/>
          <c:y val="1.4714376919101328E-3"/>
          <c:w val="0.65355324357805211"/>
          <c:h val="7.2834747007975348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  <a:cs typeface="Calibri" pitchFamily="34" charset="0"/>
        </a:defRPr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0.49449</cdr:x>
      <cdr:y>0.51801</cdr:y>
    </cdr:from>
    <cdr:to>
      <cdr:x>0.50301</cdr:x>
      <cdr:y>0.55299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158931" y="2812401"/>
          <a:ext cx="71687" cy="1899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en-US" sz="975" b="1" i="0" strike="noStrike">
              <a:solidFill>
                <a:srgbClr val="000000"/>
              </a:solidFill>
              <a:latin typeface="Arial"/>
              <a:cs typeface="Arial"/>
            </a:rPr>
            <a:t> 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0.49194</cdr:x>
      <cdr:y>0.51613</cdr:y>
    </cdr:from>
    <cdr:to>
      <cdr:x>0.50131</cdr:x>
      <cdr:y>0.55462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762630" y="2546551"/>
          <a:ext cx="71687" cy="1899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18288" tIns="22860" rIns="18288" bIns="22860" anchor="ctr" upright="1">
          <a:spAutoFit/>
        </a:bodyPr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en-US" sz="975" b="1" i="0" strike="noStrike">
              <a:solidFill>
                <a:srgbClr val="000000"/>
              </a:solidFill>
              <a:latin typeface="Arial"/>
              <a:cs typeface="Arial"/>
            </a:rPr>
            <a:t>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8145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90C76AF5-801D-4978-A3CE-0B5C1A83D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85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81450" y="0"/>
            <a:ext cx="304482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7725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625" y="4422775"/>
            <a:ext cx="51530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46" tIns="46674" rIns="93346" bIns="46674" numCol="1" anchor="b" anchorCtr="0" compatLnSpc="1">
            <a:prstTxWarp prst="textNoShape">
              <a:avLst/>
            </a:prstTxWarp>
          </a:bodyPr>
          <a:lstStyle>
            <a:lvl1pPr algn="r" defTabSz="934164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3A067B3F-E7F4-4226-A3CA-569571F987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2477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2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13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5B2F6EE1-DC8F-4148-8441-C98BBEB73F9C}" type="slidenum">
              <a:rPr lang="en-US" smtClean="0"/>
              <a:pPr defTabSz="933450"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17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 txBox="1">
            <a:spLocks noGrp="1" noChangeArrowheads="1"/>
          </p:cNvSpPr>
          <p:nvPr/>
        </p:nvSpPr>
        <p:spPr bwMode="auto">
          <a:xfrm>
            <a:off x="3981450" y="8847138"/>
            <a:ext cx="3044825" cy="4651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3346" tIns="46674" rIns="93346" bIns="46674" anchor="b"/>
          <a:lstStyle/>
          <a:p>
            <a:pPr algn="r" defTabSz="933450" eaLnBrk="0" hangingPunct="0">
              <a:defRPr/>
            </a:pPr>
            <a:fld id="{F07D183E-BB2F-40FA-A515-FFF28D909FEC}" type="slidenum">
              <a:rPr lang="en-US" sz="1200">
                <a:cs typeface="+mn-cs"/>
              </a:rPr>
              <a:pPr algn="r" defTabSz="933450" eaLnBrk="0" hangingPunct="0">
                <a:defRPr/>
              </a:pPr>
              <a:t>20</a:t>
            </a:fld>
            <a:endParaRPr lang="en-US" sz="1200">
              <a:cs typeface="+mn-cs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DC4B0CB3-E05C-4E6D-A890-4F09803E958A}" type="slidenum">
              <a:rPr lang="en-US" smtClean="0"/>
              <a:pPr defTabSz="933450">
                <a:defRPr/>
              </a:pPr>
              <a:t>21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defTabSz="933450">
              <a:defRPr/>
            </a:pPr>
            <a:fld id="{FDD8AADB-46E3-4689-ACF8-608251E7F71C}" type="slidenum">
              <a:rPr lang="en-US" smtClean="0"/>
              <a:pPr defTabSz="933450">
                <a:defRPr/>
              </a:pPr>
              <a:t>10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42900" y="5018782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L’Enquête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et de Santé </a:t>
            </a:r>
          </a:p>
          <a:p>
            <a:pPr algn="ctr"/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du Burundi 2010 (L’EDSB-II 2010)</a:t>
            </a:r>
            <a:endParaRPr lang="en-US" sz="3200" b="0" i="0" kern="120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-152400" y="1524000"/>
            <a:ext cx="9372600" cy="3230880"/>
            <a:chOff x="-152400" y="1524000"/>
            <a:chExt cx="9372600" cy="3230880"/>
          </a:xfrm>
        </p:grpSpPr>
        <p:sp>
          <p:nvSpPr>
            <p:cNvPr id="13" name="Rectangle 12"/>
            <p:cNvSpPr/>
            <p:nvPr userDrawn="1"/>
          </p:nvSpPr>
          <p:spPr bwMode="auto">
            <a:xfrm>
              <a:off x="-76200" y="152400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 userDrawn="1"/>
          </p:nvSpPr>
          <p:spPr bwMode="auto">
            <a:xfrm>
              <a:off x="-76200" y="457200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400" y="1714004"/>
              <a:ext cx="9372600" cy="28838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5955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455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34250" y="381000"/>
            <a:ext cx="18097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381000"/>
            <a:ext cx="52768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940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18658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837530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9756991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50735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772372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6513059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8885758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1468869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4977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646239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4477113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28157833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2194299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I"/>
          </a:p>
        </p:txBody>
      </p:sp>
    </p:spTree>
    <p:extLst>
      <p:ext uri="{BB962C8B-B14F-4D97-AF65-F5344CB8AC3E}">
        <p14:creationId xmlns:p14="http://schemas.microsoft.com/office/powerpoint/2010/main" val="38178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81000"/>
            <a:ext cx="7239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590800" y="1981200"/>
            <a:ext cx="62484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1865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1909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981200"/>
            <a:ext cx="3962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6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54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832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191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3288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790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676400"/>
            <a:ext cx="84582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610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I" smtClean="0"/>
              <a:t>Click to edit Master text styles</a:t>
            </a:r>
          </a:p>
          <a:p>
            <a:pPr lvl="1"/>
            <a:r>
              <a:rPr lang="fr-CI" smtClean="0"/>
              <a:t>Second level</a:t>
            </a:r>
          </a:p>
          <a:p>
            <a:pPr lvl="2"/>
            <a:r>
              <a:rPr lang="fr-CI" smtClean="0"/>
              <a:t>Third level</a:t>
            </a:r>
          </a:p>
          <a:p>
            <a:pPr lvl="3"/>
            <a:r>
              <a:rPr lang="fr-CI" smtClean="0"/>
              <a:t>Fourth level</a:t>
            </a:r>
          </a:p>
          <a:p>
            <a:pPr lvl="4"/>
            <a:r>
              <a:rPr lang="fr-CI" smtClean="0"/>
              <a:t>Fifth level</a:t>
            </a: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fr-C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  <p:sldLayoutId id="214748367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969" y="76200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fr-FR" sz="4400" b="1" dirty="0">
                <a:latin typeface="+mj-lt"/>
                <a:cs typeface="+mn-cs"/>
              </a:rPr>
              <a:t>Connaissances, Attitudes, </a:t>
            </a:r>
            <a:r>
              <a:rPr lang="fr-FR" sz="4400" b="1" dirty="0" smtClean="0">
                <a:latin typeface="+mj-lt"/>
                <a:cs typeface="+mn-cs"/>
              </a:rPr>
              <a:t>et Comportements vis-à-vis des IST/sida</a:t>
            </a:r>
            <a:endParaRPr lang="fr-CI" sz="44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2684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  <p:extLst>
      <p:ext uri="{BB962C8B-B14F-4D97-AF65-F5344CB8AC3E}">
        <p14:creationId xmlns:p14="http://schemas.microsoft.com/office/powerpoint/2010/main" val="4277276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Attitudes de tolérance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109322"/>
              </p:ext>
            </p:extLst>
          </p:nvPr>
        </p:nvGraphicFramePr>
        <p:xfrm>
          <a:off x="203200" y="1500188"/>
          <a:ext cx="8737600" cy="5153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61303"/>
            <a:ext cx="8991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et d’hommes de 15-49 ans qui :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Partenaires sexuels multiples</a:t>
            </a:r>
          </a:p>
        </p:txBody>
      </p:sp>
      <p:sp>
        <p:nvSpPr>
          <p:cNvPr id="1638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Au cours des 12 mois ayant précédé l’enquête :  </a:t>
            </a:r>
          </a:p>
          <a:p>
            <a:pPr lvl="1"/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&lt;1 %</a:t>
            </a:r>
            <a:r>
              <a:rPr lang="fr-SN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3 %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des hommes de 15-49 ans ont eu, au moins, deux partenaires sexuels</a:t>
            </a:r>
          </a:p>
          <a:p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Sur la durée de vie:</a:t>
            </a:r>
          </a:p>
          <a:p>
            <a:pPr lvl="1"/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Les femmes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ont eu, en moyenne,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1,3</a:t>
            </a:r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partenaires sexuels</a:t>
            </a:r>
          </a:p>
          <a:p>
            <a:pPr lvl="1"/>
            <a:r>
              <a:rPr lang="fr-SN" b="1" noProof="0" dirty="0" smtClean="0">
                <a:latin typeface="Calibri" pitchFamily="34" charset="0"/>
                <a:cs typeface="Calibri" pitchFamily="34" charset="0"/>
              </a:rPr>
              <a:t>Les hommes 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ont eu, en moyenne, </a:t>
            </a: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2,0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partenaires sexuelles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  <p:extLst>
      <p:ext uri="{BB962C8B-B14F-4D97-AF65-F5344CB8AC3E}">
        <p14:creationId xmlns:p14="http://schemas.microsoft.com/office/powerpoint/2010/main" val="19722134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-9896" y="0"/>
            <a:ext cx="9153896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du VIH/sida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42900" y="2209800"/>
            <a:ext cx="8458200" cy="2133600"/>
          </a:xfrm>
        </p:spPr>
        <p:txBody>
          <a:bodyPr/>
          <a:lstStyle/>
          <a:p>
            <a:pPr algn="ctr">
              <a:buFontTx/>
              <a:buNone/>
            </a:pP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fr-SN" sz="36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86 % 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36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84 % </a:t>
            </a:r>
            <a:r>
              <a:rPr lang="fr-SN" sz="3600" noProof="0" dirty="0" smtClean="0">
                <a:latin typeface="Calibri" pitchFamily="34" charset="0"/>
                <a:cs typeface="Calibri" pitchFamily="34" charset="0"/>
              </a:rPr>
              <a:t>des hommes savent où aller pour effectuer </a:t>
            </a:r>
          </a:p>
          <a:p>
            <a:pPr algn="ctr">
              <a:buFontTx/>
              <a:buNone/>
            </a:pPr>
            <a:r>
              <a:rPr lang="fr-SN" sz="3600" b="1" noProof="0" dirty="0" smtClean="0">
                <a:latin typeface="Calibri" pitchFamily="34" charset="0"/>
                <a:cs typeface="Calibri" pitchFamily="34" charset="0"/>
              </a:rPr>
              <a:t>un test du VIH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-24740" y="0"/>
            <a:ext cx="916874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du VIH/sida</a:t>
            </a:r>
          </a:p>
        </p:txBody>
      </p:sp>
      <p:graphicFrame>
        <p:nvGraphicFramePr>
          <p:cNvPr id="2" name="Content Placeholder 2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0255431"/>
              </p:ext>
            </p:extLst>
          </p:nvPr>
        </p:nvGraphicFramePr>
        <p:xfrm>
          <a:off x="533400" y="1819833"/>
          <a:ext cx="8302625" cy="4981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102286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âgés de 15-49 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Tests du VIH au cours des 12 derniers mois </a:t>
            </a:r>
            <a:endParaRPr lang="fr-SN" sz="4000" noProof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7772400" cy="4068763"/>
          </a:xfrm>
        </p:spPr>
        <p:txBody>
          <a:bodyPr/>
          <a:lstStyle/>
          <a:p>
            <a:pPr marL="0" indent="0" algn="ctr">
              <a:buNone/>
            </a:pP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19 %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 de femmes et </a:t>
            </a: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12 %</a:t>
            </a:r>
            <a:r>
              <a:rPr lang="fr-SN" dirty="0" smtClean="0">
                <a:latin typeface="Calibri" pitchFamily="34" charset="0"/>
                <a:cs typeface="Calibri" pitchFamily="34" charset="0"/>
              </a:rPr>
              <a:t> d’hommes </a:t>
            </a:r>
            <a:r>
              <a:rPr lang="fr-SN" b="1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ont effectué un test et ont reçu le résultat au cours des 12 derniers mois</a:t>
            </a:r>
            <a:endParaRPr lang="fr-SN" b="1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2548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  <p:extLst>
      <p:ext uri="{BB962C8B-B14F-4D97-AF65-F5344CB8AC3E}">
        <p14:creationId xmlns:p14="http://schemas.microsoft.com/office/powerpoint/2010/main" val="12571584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70067716"/>
              </p:ext>
            </p:extLst>
          </p:nvPr>
        </p:nvGraphicFramePr>
        <p:xfrm>
          <a:off x="369888" y="1295400"/>
          <a:ext cx="8404225" cy="4429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-13856" y="26719"/>
            <a:ext cx="915785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CI" sz="4000" dirty="0">
                <a:latin typeface="Calibri" pitchFamily="34" charset="0"/>
                <a:cs typeface="Calibri" pitchFamily="34" charset="0"/>
              </a:rPr>
              <a:t>Connaissance </a:t>
            </a:r>
            <a:r>
              <a:rPr lang="fr-CI" sz="4000" dirty="0" smtClean="0">
                <a:latin typeface="Calibri" pitchFamily="34" charset="0"/>
                <a:cs typeface="Calibri" pitchFamily="34" charset="0"/>
              </a:rPr>
              <a:t>approfondie </a:t>
            </a:r>
            <a:r>
              <a:rPr lang="fr-CI" sz="4000" dirty="0">
                <a:latin typeface="Calibri" pitchFamily="34" charset="0"/>
                <a:cs typeface="Calibri" pitchFamily="34" charset="0"/>
              </a:rPr>
              <a:t>par les jeunes </a:t>
            </a:r>
          </a:p>
        </p:txBody>
      </p:sp>
      <p:sp>
        <p:nvSpPr>
          <p:cNvPr id="156679" name="Text Box 7"/>
          <p:cNvSpPr txBox="1">
            <a:spLocks noChangeArrowheads="1"/>
          </p:cNvSpPr>
          <p:nvPr/>
        </p:nvSpPr>
        <p:spPr bwMode="auto">
          <a:xfrm>
            <a:off x="-13858" y="5785798"/>
            <a:ext cx="915785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CI" sz="160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Une connaissance approfondie veut dire qu’ils : déclarent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qu’on peut réduire le risque de contracter le virus du sida en utilisant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des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condoms et en limitant les rapports sexuels à un seul partenaire</a:t>
            </a:r>
            <a:r>
              <a:rPr lang="fr-CI" sz="1600" i="1" dirty="0">
                <a:solidFill>
                  <a:schemeClr val="accent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fidèle et qui n’est pas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infecté,</a:t>
            </a:r>
            <a:r>
              <a:rPr lang="fr-CI" sz="16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rejettent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les idées locales erronées</a:t>
            </a:r>
            <a:r>
              <a:rPr lang="fr-CI" sz="1600" b="1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(transmission par les moustiques et par des moyens 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surnaturels), et savent </a:t>
            </a:r>
            <a:r>
              <a:rPr lang="fr-CI" sz="1600" i="1" dirty="0">
                <a:latin typeface="Calibri" pitchFamily="34" charset="0"/>
                <a:cs typeface="Calibri" pitchFamily="34" charset="0"/>
              </a:rPr>
              <a:t>qu’une personne paraissant en bonne santé peut avoir le virus du sida</a:t>
            </a:r>
            <a:r>
              <a:rPr lang="fr-CI" sz="1600" i="1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16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936770"/>
            <a:ext cx="8448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Pourcentage de femmes et d’hommes de 15-24 ans avec une connaissance approfondie*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7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09685853"/>
              </p:ext>
            </p:extLst>
          </p:nvPr>
        </p:nvGraphicFramePr>
        <p:xfrm>
          <a:off x="743361" y="2133600"/>
          <a:ext cx="7645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6677" name="Text Box 5"/>
          <p:cNvSpPr txBox="1">
            <a:spLocks noChangeArrowheads="1"/>
          </p:cNvSpPr>
          <p:nvPr/>
        </p:nvSpPr>
        <p:spPr bwMode="auto">
          <a:xfrm>
            <a:off x="-11876" y="-1"/>
            <a:ext cx="91558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Connaissance d’un endroit où se procurer des condoms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423060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des jeunes de 15-24 ans qui savent où se procurer des condoms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2400" y="1905000"/>
            <a:ext cx="44196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3838" indent="-223838" eaLnBrk="0" hangingPunct="0">
              <a:spcAft>
                <a:spcPts val="1200"/>
              </a:spcAft>
              <a:buClr>
                <a:schemeClr val="tx2"/>
              </a:buClr>
              <a:buSzPct val="95000"/>
              <a:buFont typeface="Arial" pitchFamily="34" charset="0"/>
              <a:buChar char="•"/>
              <a:defRPr/>
            </a:pPr>
            <a:r>
              <a:rPr lang="fr-FR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Attitudes et comportements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Test du VIH</a:t>
            </a:r>
          </a:p>
          <a:p>
            <a:pPr marL="223838" indent="-223838" eaLnBrk="0" hangingPunct="0">
              <a:spcAft>
                <a:spcPts val="1200"/>
              </a:spcAft>
              <a:buClr>
                <a:schemeClr val="bg2">
                  <a:lumMod val="50000"/>
                </a:schemeClr>
              </a:buClr>
              <a:buSzPct val="95000"/>
              <a:buFont typeface="Arial" pitchFamily="34" charset="0"/>
              <a:buChar char="•"/>
              <a:defRPr/>
            </a:pPr>
            <a:r>
              <a:rPr lang="fr-FR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Sida et les jeunes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441379"/>
              </p:ext>
            </p:extLst>
          </p:nvPr>
        </p:nvGraphicFramePr>
        <p:xfrm>
          <a:off x="557213" y="1833563"/>
          <a:ext cx="7727950" cy="4737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-4948" y="0"/>
            <a:ext cx="914894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Âge auquel les jeunes ont eu leurs premiers rapports sexuels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8" y="1314079"/>
            <a:ext cx="91400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des jeunes qui ont eu leurs premiers rapports sexuels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587902"/>
              </p:ext>
            </p:extLst>
          </p:nvPr>
        </p:nvGraphicFramePr>
        <p:xfrm>
          <a:off x="476250" y="1679575"/>
          <a:ext cx="8504238" cy="4795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-44038" y="-18257"/>
            <a:ext cx="91880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SN" sz="4000" smtClean="0">
                <a:latin typeface="Calibri" pitchFamily="34" charset="0"/>
                <a:cs typeface="Calibri" pitchFamily="34" charset="0"/>
              </a:rPr>
              <a:t>Rapports sexuels et utilisation du condom</a:t>
            </a:r>
            <a:endParaRPr lang="fr-SN" sz="40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-55914" y="914400"/>
            <a:ext cx="91237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et d’hommes de 15-24 ans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29200" y="2133600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SN" sz="1800" smtClean="0">
                <a:latin typeface="Calibri" pitchFamily="34" charset="0"/>
                <a:cs typeface="Calibri" pitchFamily="34" charset="0"/>
              </a:rPr>
              <a:t>Parmi ceux ayant eu des rapports sexuels au cours des 12 derniers mois</a:t>
            </a:r>
            <a:endParaRPr lang="fr-SN" sz="180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5181600" y="2779931"/>
            <a:ext cx="35052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Test du VIH/sida parmi les jeunes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163462750"/>
              </p:ext>
            </p:extLst>
          </p:nvPr>
        </p:nvGraphicFramePr>
        <p:xfrm>
          <a:off x="838200" y="1867560"/>
          <a:ext cx="7820025" cy="496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5652" name="Text Box 4"/>
          <p:cNvSpPr txBox="1">
            <a:spLocks noChangeArrowheads="1"/>
          </p:cNvSpPr>
          <p:nvPr/>
        </p:nvSpPr>
        <p:spPr bwMode="auto">
          <a:xfrm>
            <a:off x="-10886" y="91440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HT" sz="1800" i="1" dirty="0">
                <a:latin typeface="Calibri" pitchFamily="34" charset="0"/>
                <a:cs typeface="Calibri" pitchFamily="34" charset="0"/>
              </a:rPr>
              <a:t>Parmi les femmes et les hommes de 15 - </a:t>
            </a:r>
            <a:r>
              <a:rPr lang="fr-HT" sz="1600" i="1" dirty="0">
                <a:latin typeface="Calibri" pitchFamily="34" charset="0"/>
                <a:cs typeface="Calibri" pitchFamily="34" charset="0"/>
              </a:rPr>
              <a:t>24</a:t>
            </a:r>
            <a:r>
              <a:rPr lang="fr-HT" sz="1800" i="1" dirty="0">
                <a:latin typeface="Calibri" pitchFamily="34" charset="0"/>
                <a:cs typeface="Calibri" pitchFamily="34" charset="0"/>
              </a:rPr>
              <a:t> ans ayant eu des rapports sexuels au cours des 12  mois ayant précédé </a:t>
            </a:r>
            <a:r>
              <a:rPr lang="fr-HT" sz="1800" i="1" dirty="0" smtClean="0">
                <a:latin typeface="Calibri" pitchFamily="34" charset="0"/>
                <a:cs typeface="Calibri" pitchFamily="34" charset="0"/>
              </a:rPr>
              <a:t>l’enquête, </a:t>
            </a:r>
            <a:r>
              <a:rPr lang="fr-HT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ayant effectué un test du VIH au cours des 12 derniers mois et ayant reçu le résultat</a:t>
            </a:r>
            <a:endParaRPr lang="fr-HT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1875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Principaux résultats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19200"/>
            <a:ext cx="8534400" cy="5181600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79 %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84 %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des hommes savent que l’on peut réduire les risques de contracter le VIH en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utilisant des condoms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et en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limitant les rapports sexuels à un seul partenaire</a:t>
            </a:r>
            <a:r>
              <a:rPr lang="fr-SN" sz="2800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fidèle et non infecté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&lt;1 %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3 %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 ont eu, au moins, deux partenaires sexuels au cours des 12 derniers mois. 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59 %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des femmes et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67 %</a:t>
            </a:r>
            <a:r>
              <a:rPr lang="fr-SN" sz="2800" b="1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n’ont jamais effectué de test de détection du VIH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45 %</a:t>
            </a:r>
            <a:r>
              <a:rPr lang="fr-SN" sz="2800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femmes et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47 %</a:t>
            </a:r>
            <a:r>
              <a:rPr lang="fr-SN" sz="2800" noProof="0" dirty="0" smtClean="0">
                <a:solidFill>
                  <a:schemeClr val="accent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des hommes âgés de 15-24 ans ont </a:t>
            </a:r>
            <a:r>
              <a:rPr lang="fr-SN" sz="2800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une connaissance « approfondie » du sida</a:t>
            </a:r>
          </a:p>
          <a:p>
            <a:pPr>
              <a:lnSpc>
                <a:spcPct val="80000"/>
              </a:lnSpc>
              <a:buClr>
                <a:schemeClr val="tx1"/>
              </a:buClr>
              <a:buSzPct val="90000"/>
            </a:pPr>
            <a:endParaRPr lang="fr-SN" sz="2800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du VIH/sida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286000"/>
            <a:ext cx="7924800" cy="35052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fr-SN" b="1" noProof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100 %</a:t>
            </a:r>
            <a:r>
              <a:rPr lang="fr-SN" noProof="0" dirty="0" smtClean="0">
                <a:latin typeface="Calibri" pitchFamily="34" charset="0"/>
                <a:cs typeface="Calibri" pitchFamily="34" charset="0"/>
              </a:rPr>
              <a:t> de femmes et des hommes de 15-49 ans ont entendu parler du sida</a:t>
            </a:r>
            <a:r>
              <a:rPr lang="fr-SN" dirty="0">
                <a:latin typeface="Calibri" pitchFamily="34" charset="0"/>
                <a:cs typeface="Calibri" pitchFamily="34" charset="0"/>
              </a:rPr>
              <a:t>.</a:t>
            </a:r>
            <a:endParaRPr lang="fr-SN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3855"/>
            <a:ext cx="9144000" cy="114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moyens d’éviter le sida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968454858"/>
              </p:ext>
            </p:extLst>
          </p:nvPr>
        </p:nvGraphicFramePr>
        <p:xfrm>
          <a:off x="165100" y="1392198"/>
          <a:ext cx="8496300" cy="541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-15834" y="1022866"/>
            <a:ext cx="91598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15-49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ans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-27710" y="0"/>
            <a:ext cx="9171709" cy="1143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des moyens de prévention </a:t>
            </a:r>
            <a:b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 niveau d’instruction</a:t>
            </a:r>
          </a:p>
        </p:txBody>
      </p:sp>
      <p:graphicFrame>
        <p:nvGraphicFramePr>
          <p:cNvPr id="2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0950963"/>
              </p:ext>
            </p:extLst>
          </p:nvPr>
        </p:nvGraphicFramePr>
        <p:xfrm>
          <a:off x="533400" y="2133601"/>
          <a:ext cx="8126413" cy="4648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71600"/>
            <a:ext cx="9144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de femmes et d’hommes de 15-49 ans qui savent que l’on peut réduire le risque de contracter le VIH en utilisant des condoms et en limitant les rapports sexuels à un seul partenaire fidèle et non infecté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-18804" y="0"/>
            <a:ext cx="9162803" cy="838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Rejet des idées erronées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7591261"/>
              </p:ext>
            </p:extLst>
          </p:nvPr>
        </p:nvGraphicFramePr>
        <p:xfrm>
          <a:off x="511175" y="1524000"/>
          <a:ext cx="8120063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0" y="939531"/>
            <a:ext cx="65733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>
                <a:latin typeface="Calibri" pitchFamily="34" charset="0"/>
                <a:cs typeface="Calibri" pitchFamily="34" charset="0"/>
              </a:rPr>
              <a:t>Pourcentage </a:t>
            </a: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de femmes et d’hommes de 15-49 ans qui </a:t>
            </a:r>
            <a:r>
              <a:rPr lang="fr-FR" sz="1800" i="1" dirty="0">
                <a:latin typeface="Calibri" pitchFamily="34" charset="0"/>
                <a:cs typeface="Calibri" pitchFamily="34" charset="0"/>
              </a:rPr>
              <a:t>savent que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24000"/>
          </a:xfrm>
        </p:spPr>
        <p:txBody>
          <a:bodyPr/>
          <a:lstStyle/>
          <a:p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  Connaissance « approfondie » </a:t>
            </a:r>
            <a:b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du sida…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Sont considérés comme ayant une « connaissance complète », les femmes et les hommes qui </a:t>
            </a:r>
          </a:p>
          <a:p>
            <a:pPr>
              <a:lnSpc>
                <a:spcPct val="80000"/>
              </a:lnSpc>
            </a:pP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déclarent qu’on peut réduire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le risque de contracter le virus du sida en utilisant des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condoms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et en limitant les rapports sexuels à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un seul partenaire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fidèle et qui n’est pas infecté</a:t>
            </a:r>
          </a:p>
          <a:p>
            <a:pPr>
              <a:lnSpc>
                <a:spcPct val="80000"/>
              </a:lnSpc>
            </a:pP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Rejettent les idées locales erronées 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les plus courantes à propos de la transmission du sida (transmission par les moustiques et par des moyens surnaturels)</a:t>
            </a:r>
          </a:p>
          <a:p>
            <a:pPr>
              <a:lnSpc>
                <a:spcPct val="80000"/>
              </a:lnSpc>
            </a:pP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Savent qu’une personne paraissant </a:t>
            </a:r>
            <a:r>
              <a:rPr lang="fr-SN" sz="2800" b="1" noProof="0" dirty="0" smtClean="0">
                <a:latin typeface="Calibri" pitchFamily="34" charset="0"/>
                <a:cs typeface="Calibri" pitchFamily="34" charset="0"/>
              </a:rPr>
              <a:t>en bonne santé peut avoir le virus</a:t>
            </a:r>
            <a:r>
              <a:rPr lang="fr-SN" sz="2800" noProof="0" dirty="0" smtClean="0">
                <a:latin typeface="Calibri" pitchFamily="34" charset="0"/>
                <a:cs typeface="Calibri" pitchFamily="34" charset="0"/>
              </a:rPr>
              <a:t> du sida</a:t>
            </a:r>
          </a:p>
          <a:p>
            <a:pPr>
              <a:lnSpc>
                <a:spcPct val="80000"/>
              </a:lnSpc>
            </a:pPr>
            <a:endParaRPr lang="fr-SN" sz="2800" noProof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55293"/>
              </p:ext>
            </p:extLst>
          </p:nvPr>
        </p:nvGraphicFramePr>
        <p:xfrm>
          <a:off x="147617" y="1371600"/>
          <a:ext cx="9004300" cy="506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SN" sz="4000" noProof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approfondie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0" y="936770"/>
            <a:ext cx="49565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fr-FR" sz="1800" i="1" dirty="0" smtClean="0">
                <a:latin typeface="Calibri" pitchFamily="34" charset="0"/>
                <a:cs typeface="Calibri" pitchFamily="34" charset="0"/>
              </a:rPr>
              <a:t>Pourcentage de femmes et d’hommes de 15-49 ans</a:t>
            </a:r>
            <a:endParaRPr lang="fr-FR" sz="18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91600" cy="1219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SN" sz="4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Connaissance de la prévention de la transmission du VIH de la mère à l’enfant</a:t>
            </a: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222623598"/>
              </p:ext>
            </p:extLst>
          </p:nvPr>
        </p:nvGraphicFramePr>
        <p:xfrm>
          <a:off x="627063" y="1898650"/>
          <a:ext cx="7889875" cy="4959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-29688" y="1219200"/>
            <a:ext cx="9173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SN" sz="1800" i="1" smtClean="0">
                <a:latin typeface="Calibri" pitchFamily="34" charset="0"/>
                <a:cs typeface="Calibri" pitchFamily="34" charset="0"/>
              </a:rPr>
              <a:t>Pourcentage de femmes et d’hommes de 15-49 ans qui savent que…</a:t>
            </a:r>
            <a:endParaRPr lang="fr-SN" sz="1800" i="1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gular slide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regular 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gular 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gular 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3164</TotalTime>
  <Words>634</Words>
  <Application>Microsoft Office PowerPoint</Application>
  <PresentationFormat>On-screen Show (4:3)</PresentationFormat>
  <Paragraphs>75</Paragraphs>
  <Slides>23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regular slide</vt:lpstr>
      <vt:lpstr>Custom Design</vt:lpstr>
      <vt:lpstr>PowerPoint Presentation</vt:lpstr>
      <vt:lpstr>PowerPoint Presentation</vt:lpstr>
      <vt:lpstr>Connaissance du VIH/sida</vt:lpstr>
      <vt:lpstr>Connaissance des moyens d’éviter le sida</vt:lpstr>
      <vt:lpstr>Connaissance des moyens de prévention  par niveau d’instruction</vt:lpstr>
      <vt:lpstr>Rejet des idées erronées</vt:lpstr>
      <vt:lpstr>  Connaissance « approfondie »  du sida…</vt:lpstr>
      <vt:lpstr>Connaissance approfondie</vt:lpstr>
      <vt:lpstr>Connaissance de la prévention de la transmission du VIH de la mère à l’enfant</vt:lpstr>
      <vt:lpstr>PowerPoint Presentation</vt:lpstr>
      <vt:lpstr>Attitudes de tolérance</vt:lpstr>
      <vt:lpstr>Partenaires sexuels multiples</vt:lpstr>
      <vt:lpstr>PowerPoint Presentation</vt:lpstr>
      <vt:lpstr>Test du VIH/sida</vt:lpstr>
      <vt:lpstr>Test du VIH/sida</vt:lpstr>
      <vt:lpstr>Tests du VIH au cours des 12 derniers mois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Test du VIH/sida parmi les jeunes</vt:lpstr>
      <vt:lpstr>Principaux résultats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Noah M. Bartlett</dc:creator>
  <cp:lastModifiedBy>ICFI</cp:lastModifiedBy>
  <cp:revision>248</cp:revision>
  <dcterms:created xsi:type="dcterms:W3CDTF">2001-09-27T19:12:32Z</dcterms:created>
  <dcterms:modified xsi:type="dcterms:W3CDTF">2012-06-14T18:47:57Z</dcterms:modified>
</cp:coreProperties>
</file>