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4"/>
  </p:notesMasterIdLst>
  <p:sldIdLst>
    <p:sldId id="348" r:id="rId3"/>
    <p:sldId id="325" r:id="rId4"/>
    <p:sldId id="329" r:id="rId5"/>
    <p:sldId id="331" r:id="rId6"/>
    <p:sldId id="347" r:id="rId7"/>
    <p:sldId id="334" r:id="rId8"/>
    <p:sldId id="335" r:id="rId9"/>
    <p:sldId id="336" r:id="rId10"/>
    <p:sldId id="338" r:id="rId11"/>
    <p:sldId id="339" r:id="rId12"/>
    <p:sldId id="346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6600"/>
    <a:srgbClr val="003300"/>
    <a:srgbClr val="333399"/>
    <a:srgbClr val="FFFF00"/>
    <a:srgbClr val="800080"/>
    <a:srgbClr val="DDDDDD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5204" autoAdjust="0"/>
  </p:normalViewPr>
  <p:slideViewPr>
    <p:cSldViewPr>
      <p:cViewPr>
        <p:scale>
          <a:sx n="80" d="100"/>
          <a:sy n="80" d="100"/>
        </p:scale>
        <p:origin x="-864" y="-6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</c:v>
                </c:pt>
                <c:pt idx="1">
                  <c:v>15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35115008"/>
        <c:axId val="35118464"/>
      </c:barChart>
      <c:catAx>
        <c:axId val="35115008"/>
        <c:scaling>
          <c:orientation val="minMax"/>
        </c:scaling>
        <c:delete val="0"/>
        <c:axPos val="b"/>
        <c:majorTickMark val="none"/>
        <c:minorTickMark val="none"/>
        <c:tickLblPos val="nextTo"/>
        <c:crossAx val="35118464"/>
        <c:crosses val="autoZero"/>
        <c:auto val="1"/>
        <c:lblAlgn val="ctr"/>
        <c:lblOffset val="100"/>
        <c:noMultiLvlLbl val="0"/>
      </c:catAx>
      <c:valAx>
        <c:axId val="35118464"/>
        <c:scaling>
          <c:orientation val="minMax"/>
          <c:max val="50"/>
        </c:scaling>
        <c:delete val="1"/>
        <c:axPos val="l"/>
        <c:numFmt formatCode="General" sourceLinked="1"/>
        <c:majorTickMark val="out"/>
        <c:minorTickMark val="none"/>
        <c:tickLblPos val="nextTo"/>
        <c:crossAx val="351150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</c:v>
                </c:pt>
                <c:pt idx="1">
                  <c:v>7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30253440"/>
        <c:axId val="30265344"/>
      </c:barChart>
      <c:catAx>
        <c:axId val="30253440"/>
        <c:scaling>
          <c:orientation val="minMax"/>
        </c:scaling>
        <c:delete val="0"/>
        <c:axPos val="b"/>
        <c:majorTickMark val="none"/>
        <c:minorTickMark val="none"/>
        <c:tickLblPos val="nextTo"/>
        <c:crossAx val="30265344"/>
        <c:crosses val="autoZero"/>
        <c:auto val="1"/>
        <c:lblAlgn val="ctr"/>
        <c:lblOffset val="100"/>
        <c:noMultiLvlLbl val="0"/>
      </c:catAx>
      <c:valAx>
        <c:axId val="30265344"/>
        <c:scaling>
          <c:orientation val="minMax"/>
          <c:max val="50"/>
        </c:scaling>
        <c:delete val="1"/>
        <c:axPos val="l"/>
        <c:numFmt formatCode="General" sourceLinked="1"/>
        <c:majorTickMark val="out"/>
        <c:minorTickMark val="none"/>
        <c:tickLblPos val="nextTo"/>
        <c:crossAx val="302534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Radio</c:v>
                </c:pt>
                <c:pt idx="1">
                  <c:v>Mobile telephone</c:v>
                </c:pt>
                <c:pt idx="2">
                  <c:v>Bicycle</c:v>
                </c:pt>
                <c:pt idx="3">
                  <c:v>Car/truck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53</c:v>
                </c:pt>
                <c:pt idx="1">
                  <c:v>54</c:v>
                </c:pt>
                <c:pt idx="2">
                  <c:v>3</c:v>
                </c:pt>
                <c:pt idx="3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Radio</c:v>
                </c:pt>
                <c:pt idx="1">
                  <c:v>Mobile telephone</c:v>
                </c:pt>
                <c:pt idx="2">
                  <c:v>Bicycle</c:v>
                </c:pt>
                <c:pt idx="3">
                  <c:v>Car/truck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63</c:v>
                </c:pt>
                <c:pt idx="1">
                  <c:v>78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Radio</c:v>
                </c:pt>
                <c:pt idx="1">
                  <c:v>Mobile telephone</c:v>
                </c:pt>
                <c:pt idx="2">
                  <c:v>Bicycle</c:v>
                </c:pt>
                <c:pt idx="3">
                  <c:v>Car/truck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45</c:v>
                </c:pt>
                <c:pt idx="1">
                  <c:v>30</c:v>
                </c:pt>
                <c:pt idx="2">
                  <c:v>1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2170368"/>
        <c:axId val="32171904"/>
      </c:barChart>
      <c:catAx>
        <c:axId val="32170368"/>
        <c:scaling>
          <c:orientation val="minMax"/>
        </c:scaling>
        <c:delete val="0"/>
        <c:axPos val="b"/>
        <c:majorTickMark val="none"/>
        <c:minorTickMark val="none"/>
        <c:tickLblPos val="nextTo"/>
        <c:crossAx val="32171904"/>
        <c:crosses val="autoZero"/>
        <c:auto val="1"/>
        <c:lblAlgn val="ctr"/>
        <c:lblOffset val="100"/>
        <c:noMultiLvlLbl val="0"/>
      </c:catAx>
      <c:valAx>
        <c:axId val="321719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2170368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2009 LMIS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Women with no education</c:v>
                </c:pt>
                <c:pt idx="1">
                  <c:v>Women with completed secondary or higher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42</c:v>
                </c:pt>
                <c:pt idx="1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2011 LMIS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Women with no education</c:v>
                </c:pt>
                <c:pt idx="1">
                  <c:v>Women with completed secondary or higher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36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2395264"/>
        <c:axId val="32396800"/>
      </c:barChart>
      <c:catAx>
        <c:axId val="32395264"/>
        <c:scaling>
          <c:orientation val="minMax"/>
        </c:scaling>
        <c:delete val="0"/>
        <c:axPos val="b"/>
        <c:majorTickMark val="none"/>
        <c:minorTickMark val="none"/>
        <c:tickLblPos val="nextTo"/>
        <c:crossAx val="32396800"/>
        <c:crosses val="autoZero"/>
        <c:auto val="1"/>
        <c:lblAlgn val="ctr"/>
        <c:lblOffset val="100"/>
        <c:noMultiLvlLbl val="0"/>
      </c:catAx>
      <c:valAx>
        <c:axId val="323968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2395264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1A8A624-97CB-49B4-8885-D88C4EA42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2033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D884B6-1E1C-4410-BD2C-A7B1C449D463}" type="slidenum">
              <a:rPr lang="en-US" smtClean="0">
                <a:latin typeface="Arial" pitchFamily="34" charset="0"/>
                <a:cs typeface="Arial" pitchFamily="34" charset="0"/>
              </a:rPr>
              <a:pPr/>
              <a:t>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3BCA98-4C1D-40BC-9E1A-AB1800D606C0}" type="slidenum">
              <a:rPr lang="en-US" smtClean="0">
                <a:latin typeface="Arial" pitchFamily="34" charset="0"/>
                <a:cs typeface="Arial" pitchFamily="34" charset="0"/>
              </a:rPr>
              <a:pPr/>
              <a:t>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A616F4-FA3C-44A7-ADFF-28A7C548136C}" type="slidenum">
              <a:rPr lang="en-US" smtClean="0">
                <a:latin typeface="Arial" pitchFamily="34" charset="0"/>
                <a:cs typeface="Arial" pitchFamily="34" charset="0"/>
              </a:rPr>
              <a:pPr/>
              <a:t>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FAF26F-4254-45DA-98CA-9D736E5DA0D5}" type="slidenum">
              <a:rPr lang="en-US" smtClean="0">
                <a:latin typeface="Arial" pitchFamily="34" charset="0"/>
                <a:cs typeface="Arial" pitchFamily="34" charset="0"/>
              </a:rPr>
              <a:pPr/>
              <a:t>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93D52C-FED7-4DC5-AD16-30B0EBD94B74}" type="slidenum">
              <a:rPr lang="en-US" smtClean="0">
                <a:latin typeface="Arial" pitchFamily="34" charset="0"/>
                <a:cs typeface="Arial" pitchFamily="34" charset="0"/>
              </a:rPr>
              <a:pPr/>
              <a:t>6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03C457-81AC-4EF1-9E4D-613C05C02548}" type="slidenum">
              <a:rPr lang="en-US" smtClean="0">
                <a:latin typeface="Arial" pitchFamily="34" charset="0"/>
                <a:cs typeface="Arial" pitchFamily="34" charset="0"/>
              </a:rPr>
              <a:pPr/>
              <a:t>8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CC14A1-56C2-4081-9489-9D82CD8DB99C}" type="slidenum">
              <a:rPr lang="en-US" smtClean="0">
                <a:latin typeface="Arial" pitchFamily="34" charset="0"/>
                <a:cs typeface="Arial" pitchFamily="34" charset="0"/>
              </a:rPr>
              <a:pPr/>
              <a:t>9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25A91A-E006-4355-BB86-782930B37A51}" type="slidenum">
              <a:rPr lang="en-US" smtClean="0">
                <a:latin typeface="Arial" pitchFamily="34" charset="0"/>
                <a:cs typeface="Arial" pitchFamily="34" charset="0"/>
              </a:rPr>
              <a:pPr/>
              <a:t>10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CI" i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C603E7-046F-4621-B362-6DF31213E120}" type="slidenum">
              <a:rPr lang="en-US" smtClean="0">
                <a:latin typeface="Arial" pitchFamily="34" charset="0"/>
                <a:cs typeface="Arial" pitchFamily="34" charset="0"/>
              </a:rPr>
              <a:pPr/>
              <a:t>11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6616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304800" y="5638800"/>
            <a:ext cx="85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+mn-lt"/>
              </a:rPr>
              <a:t>2010 Liberia Malaria Indicator</a:t>
            </a:r>
            <a:r>
              <a:rPr lang="en-US" sz="3600" b="1" baseline="0" dirty="0" smtClean="0">
                <a:latin typeface="+mn-lt"/>
              </a:rPr>
              <a:t> Survey</a:t>
            </a:r>
            <a:endParaRPr lang="en-US" sz="3600" b="1" dirty="0">
              <a:latin typeface="+mn-lt"/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0" y="2340725"/>
            <a:ext cx="9144000" cy="2176550"/>
            <a:chOff x="0" y="2340725"/>
            <a:chExt cx="9144000" cy="2176550"/>
          </a:xfrm>
        </p:grpSpPr>
        <p:sp>
          <p:nvSpPr>
            <p:cNvPr id="13" name="Rectangle 12"/>
            <p:cNvSpPr/>
            <p:nvPr userDrawn="1"/>
          </p:nvSpPr>
          <p:spPr>
            <a:xfrm>
              <a:off x="0" y="2340725"/>
              <a:ext cx="9144000" cy="17387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0" y="4343400"/>
              <a:ext cx="9144000" cy="17387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0" y="2493125"/>
              <a:ext cx="9144000" cy="17387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0" y="4222444"/>
              <a:ext cx="9144000" cy="17387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8425"/>
            <a:ext cx="9144000" cy="15811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309A8-AB50-416A-9759-D306A47998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29C24-A748-45EE-96D2-140C8BFEC0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8FE76-066C-4B0F-A60C-A4896F958D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A7185-9FC9-44D1-9CDB-0DF4A2162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C1A61-A79A-43FF-ADBA-60B0FDB973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EF3AD-88B8-4CA9-A4B9-AE76FCB84DAC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F09AA-2792-4F98-B0F9-03D128FD3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5682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EF3AD-88B8-4CA9-A4B9-AE76FCB84DAC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F09AA-2792-4F98-B0F9-03D128FD3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213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EF3AD-88B8-4CA9-A4B9-AE76FCB84DAC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F09AA-2792-4F98-B0F9-03D128FD3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7928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EF3AD-88B8-4CA9-A4B9-AE76FCB84DAC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F09AA-2792-4F98-B0F9-03D128FD3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8872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EF3AD-88B8-4CA9-A4B9-AE76FCB84DAC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F09AA-2792-4F98-B0F9-03D128FD3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35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38268-37B3-4B5B-A32D-AB33CAA673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EF3AD-88B8-4CA9-A4B9-AE76FCB84DAC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F09AA-2792-4F98-B0F9-03D128FD3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740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EF3AD-88B8-4CA9-A4B9-AE76FCB84DAC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F09AA-2792-4F98-B0F9-03D128FD3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8768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EF3AD-88B8-4CA9-A4B9-AE76FCB84DAC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F09AA-2792-4F98-B0F9-03D128FD3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5530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EF3AD-88B8-4CA9-A4B9-AE76FCB84DAC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F09AA-2792-4F98-B0F9-03D128FD3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880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EF3AD-88B8-4CA9-A4B9-AE76FCB84DAC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F09AA-2792-4F98-B0F9-03D128FD3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0024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EF3AD-88B8-4CA9-A4B9-AE76FCB84DAC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F09AA-2792-4F98-B0F9-03D128FD3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8781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A7185-9FC9-44D1-9CDB-0DF4A2162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C1A61-A79A-43FF-ADBA-60B0FDB973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6C543-06CF-4911-9EAA-92C48F24F0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63EC1-6C6A-4E50-A2CA-9A054EE258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F6381-57CF-4F08-A8C4-9E44BC8267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DD3D4-5D89-4A38-B610-74611AF672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B0C5A-4847-4028-B786-1EC7504C7D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2D037-DB97-4DE9-9125-A5A4DB4D4D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12BA7-F619-41DE-A7C9-EE4715B2E3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  <a:alpha val="2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0EF3AD-88B8-4CA9-A4B9-AE76FCB84DAC}" type="datetimeFigureOut">
              <a:rPr lang="en-US" smtClean="0"/>
              <a:pPr/>
              <a:t>8/3/2012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2F09AA-2792-4F98-B0F9-03D128FD37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328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30480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 b="1" dirty="0">
                <a:latin typeface="Calibri" pitchFamily="34" charset="0"/>
              </a:rPr>
              <a:t>Household and Respondent Characteristics</a:t>
            </a:r>
          </a:p>
          <a:p>
            <a:pPr algn="ctr">
              <a:spcBef>
                <a:spcPct val="20000"/>
              </a:spcBef>
            </a:pPr>
            <a:endParaRPr lang="en-US" sz="44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00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69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/>
              <a:t>Trends in Education Level of Respondents</a:t>
            </a:r>
            <a:endParaRPr lang="en-US" sz="32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0" y="1034534"/>
            <a:ext cx="518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of </a:t>
            </a:r>
            <a:r>
              <a:rPr lang="en-US" i="1" dirty="0" smtClean="0">
                <a:latin typeface="+mn-lt"/>
              </a:rPr>
              <a:t>women age 15-49</a:t>
            </a:r>
            <a:endParaRPr lang="en-US" i="1" dirty="0">
              <a:latin typeface="+mn-lt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4218442278"/>
              </p:ext>
            </p:extLst>
          </p:nvPr>
        </p:nvGraphicFramePr>
        <p:xfrm>
          <a:off x="228600" y="1752600"/>
          <a:ext cx="85344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Key Findings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bg2"/>
                </a:solidFill>
              </a:rPr>
              <a:t>72%</a:t>
            </a:r>
            <a:r>
              <a:rPr lang="en-US" b="1" dirty="0" smtClean="0">
                <a:solidFill>
                  <a:schemeClr val="accent4"/>
                </a:solidFill>
              </a:rPr>
              <a:t> </a:t>
            </a:r>
            <a:r>
              <a:rPr lang="en-US" dirty="0" smtClean="0"/>
              <a:t>of Liberians have access to an </a:t>
            </a:r>
            <a:r>
              <a:rPr lang="en-US" b="1" dirty="0" smtClean="0">
                <a:solidFill>
                  <a:schemeClr val="bg2"/>
                </a:solidFill>
              </a:rPr>
              <a:t>improved</a:t>
            </a:r>
            <a:r>
              <a:rPr lang="en-US" b="1" dirty="0" smtClean="0">
                <a:solidFill>
                  <a:schemeClr val="tx2"/>
                </a:solidFill>
              </a:rPr>
              <a:t> </a:t>
            </a:r>
            <a:r>
              <a:rPr lang="en-US" b="1" dirty="0" smtClean="0">
                <a:solidFill>
                  <a:schemeClr val="bg2"/>
                </a:solidFill>
              </a:rPr>
              <a:t>water source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bg2"/>
                </a:solidFill>
              </a:rPr>
              <a:t>4%</a:t>
            </a:r>
            <a:r>
              <a:rPr lang="en-US" b="1" dirty="0" smtClean="0">
                <a:solidFill>
                  <a:schemeClr val="accent4"/>
                </a:solidFill>
              </a:rPr>
              <a:t> </a:t>
            </a:r>
            <a:r>
              <a:rPr lang="en-US" dirty="0" smtClean="0"/>
              <a:t>of Liberian households have </a:t>
            </a:r>
            <a:r>
              <a:rPr lang="en-US" b="1" dirty="0" smtClean="0">
                <a:solidFill>
                  <a:schemeClr val="bg2"/>
                </a:solidFill>
              </a:rPr>
              <a:t>electricity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bg2"/>
                </a:solidFill>
              </a:rPr>
              <a:t>54</a:t>
            </a:r>
            <a:r>
              <a:rPr lang="en-US" b="1" dirty="0">
                <a:solidFill>
                  <a:schemeClr val="bg2"/>
                </a:solidFill>
              </a:rPr>
              <a:t>%</a:t>
            </a:r>
            <a:r>
              <a:rPr lang="en-US" b="1" dirty="0">
                <a:solidFill>
                  <a:schemeClr val="accent4"/>
                </a:solidFill>
              </a:rPr>
              <a:t> </a:t>
            </a:r>
            <a:r>
              <a:rPr lang="en-US" dirty="0"/>
              <a:t>of Liberian households have </a:t>
            </a:r>
            <a:r>
              <a:rPr lang="en-US" b="1" dirty="0" smtClean="0">
                <a:solidFill>
                  <a:schemeClr val="bg2"/>
                </a:solidFill>
              </a:rPr>
              <a:t>a </a:t>
            </a:r>
            <a:r>
              <a:rPr lang="en-US" b="1" smtClean="0">
                <a:solidFill>
                  <a:schemeClr val="bg2"/>
                </a:solidFill>
              </a:rPr>
              <a:t>mobile telephone</a:t>
            </a:r>
            <a:endParaRPr lang="en-US" b="1" dirty="0" smtClean="0">
              <a:solidFill>
                <a:schemeClr val="bg2"/>
              </a:solidFill>
            </a:endParaRP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bg2"/>
                </a:solidFill>
              </a:rPr>
              <a:t>36%</a:t>
            </a:r>
            <a:r>
              <a:rPr lang="en-US" dirty="0" smtClean="0"/>
              <a:t> of </a:t>
            </a:r>
            <a:r>
              <a:rPr lang="en-US" dirty="0" smtClean="0">
                <a:solidFill>
                  <a:schemeClr val="accent6"/>
                </a:solidFill>
              </a:rPr>
              <a:t>female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dirty="0" smtClean="0"/>
              <a:t>respondents age 15-49 have received </a:t>
            </a:r>
            <a:r>
              <a:rPr lang="en-US" b="1" dirty="0" smtClean="0">
                <a:solidFill>
                  <a:schemeClr val="bg2"/>
                </a:solidFill>
              </a:rPr>
              <a:t>no formal education</a:t>
            </a:r>
            <a:endParaRPr lang="en-US" dirty="0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Household and Respondent Characteristics</a:t>
            </a:r>
          </a:p>
        </p:txBody>
      </p:sp>
      <p:sp>
        <p:nvSpPr>
          <p:cNvPr id="2253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905000"/>
            <a:ext cx="4953000" cy="4373563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b="1" dirty="0" smtClean="0"/>
              <a:t>Household Characteristics</a:t>
            </a:r>
          </a:p>
          <a:p>
            <a:pPr lvl="1" eaLnBrk="1" hangingPunct="1"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Drinking Water, Electricity and Sanitation</a:t>
            </a:r>
          </a:p>
          <a:p>
            <a:pPr lvl="1" eaLnBrk="1" hangingPunct="1"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Ownership of Goods</a:t>
            </a:r>
          </a:p>
          <a:p>
            <a:pPr lvl="1" eaLnBrk="1" hangingPunct="1"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Wealth </a:t>
            </a:r>
          </a:p>
          <a:p>
            <a:pPr eaLnBrk="1" hangingPunct="1">
              <a:defRPr/>
            </a:pPr>
            <a:r>
              <a:rPr lang="en-US" sz="2400" dirty="0" smtClean="0"/>
              <a:t>Respondent Characteristics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Education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4000" dirty="0" smtClean="0"/>
              <a:t>Drinking Water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  <a:defRPr/>
            </a:pPr>
            <a:r>
              <a:rPr lang="en-US" dirty="0" smtClean="0"/>
              <a:t>	</a:t>
            </a:r>
            <a:r>
              <a:rPr lang="en-US" b="1" dirty="0" smtClean="0">
                <a:solidFill>
                  <a:schemeClr val="bg2"/>
                </a:solidFill>
              </a:rPr>
              <a:t>72%</a:t>
            </a:r>
            <a:r>
              <a:rPr lang="en-US" dirty="0" smtClean="0"/>
              <a:t> of Liberian households have an </a:t>
            </a:r>
            <a:r>
              <a:rPr lang="en-US" b="1" dirty="0" smtClean="0">
                <a:solidFill>
                  <a:schemeClr val="bg2"/>
                </a:solidFill>
              </a:rPr>
              <a:t>improved source of drinking water</a:t>
            </a:r>
            <a:r>
              <a:rPr lang="en-US" dirty="0" smtClean="0"/>
              <a:t>, i.e., piped water or public taps. </a:t>
            </a:r>
            <a:br>
              <a:rPr lang="en-US" dirty="0" smtClean="0"/>
            </a:br>
            <a:endParaRPr lang="en-US" dirty="0" smtClean="0"/>
          </a:p>
          <a:p>
            <a:pPr algn="ctr">
              <a:buFontTx/>
              <a:buNone/>
              <a:defRPr/>
            </a:pPr>
            <a:r>
              <a:rPr lang="en-US" b="1" dirty="0" smtClean="0">
                <a:solidFill>
                  <a:schemeClr val="bg2"/>
                </a:solidFill>
              </a:rPr>
              <a:t>80%</a:t>
            </a:r>
            <a:r>
              <a:rPr lang="en-US" b="1" dirty="0" smtClean="0">
                <a:solidFill>
                  <a:schemeClr val="accent4"/>
                </a:solidFill>
              </a:rPr>
              <a:t> </a:t>
            </a:r>
            <a:r>
              <a:rPr lang="en-US" dirty="0" smtClean="0"/>
              <a:t>of households in </a:t>
            </a:r>
            <a:r>
              <a:rPr lang="en-US" b="1" dirty="0" smtClean="0">
                <a:solidFill>
                  <a:schemeClr val="bg2"/>
                </a:solidFill>
              </a:rPr>
              <a:t>urban areas </a:t>
            </a:r>
            <a:r>
              <a:rPr lang="en-US" dirty="0" smtClean="0"/>
              <a:t>have an improved source of drinking water compared to </a:t>
            </a:r>
            <a:r>
              <a:rPr lang="en-US" b="1" dirty="0" smtClean="0">
                <a:solidFill>
                  <a:schemeClr val="bg2"/>
                </a:solidFill>
              </a:rPr>
              <a:t>64% in rural areas</a:t>
            </a:r>
            <a:r>
              <a:rPr lang="en-US" dirty="0" smtClean="0">
                <a:solidFill>
                  <a:schemeClr val="accent6"/>
                </a:solidFill>
              </a:rPr>
              <a:t>.</a:t>
            </a:r>
            <a:endParaRPr lang="en-US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4000" dirty="0" smtClean="0"/>
              <a:t>Sanitation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1124743"/>
            <a:ext cx="518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of households with improved toilets</a:t>
            </a: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022981481"/>
              </p:ext>
            </p:extLst>
          </p:nvPr>
        </p:nvGraphicFramePr>
        <p:xfrm>
          <a:off x="762000" y="2064225"/>
          <a:ext cx="79248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917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4000" dirty="0" smtClean="0"/>
              <a:t>Electricity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124743"/>
            <a:ext cx="518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of households with </a:t>
            </a:r>
            <a:r>
              <a:rPr lang="en-US" i="1" dirty="0" smtClean="0">
                <a:latin typeface="+mn-lt"/>
              </a:rPr>
              <a:t>electricity</a:t>
            </a:r>
            <a:endParaRPr lang="en-US" i="1" dirty="0">
              <a:latin typeface="+mn-lt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2577453179"/>
              </p:ext>
            </p:extLst>
          </p:nvPr>
        </p:nvGraphicFramePr>
        <p:xfrm>
          <a:off x="762000" y="2064225"/>
          <a:ext cx="79248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Household Durable Goods and Possessions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034534"/>
            <a:ext cx="518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of households owning the following goods </a:t>
            </a: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773908859"/>
              </p:ext>
            </p:extLst>
          </p:nvPr>
        </p:nvGraphicFramePr>
        <p:xfrm>
          <a:off x="304800" y="1524000"/>
          <a:ext cx="88392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Wealth Index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Wealth is determined by scoring households based on a set of characteristics, including ownership of various consumer goods.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Households are then ranked, from lowest score to highest score.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This list is then separated into 5 equal pieces (or quintiles) each representing 20% of the population.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Households in the highest quintile may not be “rich” but they are of higher socioeconomic status than the other 80% of households in the country.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title"/>
          </p:nvPr>
        </p:nvSpPr>
        <p:spPr>
          <a:xfrm>
            <a:off x="76200" y="304800"/>
            <a:ext cx="8991600" cy="762000"/>
          </a:xfrm>
        </p:spPr>
        <p:txBody>
          <a:bodyPr/>
          <a:lstStyle/>
          <a:p>
            <a:pPr eaLnBrk="1" hangingPunct="1"/>
            <a:r>
              <a:rPr lang="en-US" smtClean="0"/>
              <a:t>Wealth Index</a:t>
            </a:r>
          </a:p>
        </p:txBody>
      </p:sp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0" y="3657600"/>
            <a:ext cx="9144000" cy="1447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4400">
              <a:solidFill>
                <a:schemeClr val="tx2"/>
              </a:solidFill>
              <a:latin typeface="Gill Sans Std"/>
            </a:endParaRP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381000" y="1447800"/>
            <a:ext cx="84740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dirty="0">
                <a:latin typeface="+mn-lt"/>
                <a:cs typeface="Arial" charset="0"/>
              </a:rPr>
              <a:t>Most </a:t>
            </a:r>
            <a:r>
              <a:rPr lang="en-US" sz="3200" b="1" dirty="0">
                <a:solidFill>
                  <a:schemeClr val="bg2"/>
                </a:solidFill>
                <a:latin typeface="+mn-lt"/>
                <a:cs typeface="Arial" charset="0"/>
              </a:rPr>
              <a:t>rich</a:t>
            </a:r>
            <a:r>
              <a:rPr lang="en-US" sz="3200" dirty="0">
                <a:latin typeface="+mn-lt"/>
                <a:cs typeface="Arial" charset="0"/>
              </a:rPr>
              <a:t> households are in </a:t>
            </a:r>
            <a:r>
              <a:rPr lang="en-US" sz="3200" b="1" dirty="0">
                <a:solidFill>
                  <a:schemeClr val="bg2"/>
                </a:solidFill>
                <a:latin typeface="+mn-lt"/>
                <a:cs typeface="Arial" charset="0"/>
              </a:rPr>
              <a:t>urban</a:t>
            </a:r>
            <a:r>
              <a:rPr lang="en-US" sz="3200" dirty="0">
                <a:latin typeface="+mn-lt"/>
                <a:cs typeface="Arial" charset="0"/>
              </a:rPr>
              <a:t> areas, while the </a:t>
            </a:r>
            <a:r>
              <a:rPr lang="en-US" sz="3200" b="1" dirty="0">
                <a:solidFill>
                  <a:schemeClr val="bg2"/>
                </a:solidFill>
                <a:latin typeface="+mn-lt"/>
                <a:cs typeface="Arial" charset="0"/>
              </a:rPr>
              <a:t>poorest</a:t>
            </a:r>
            <a:r>
              <a:rPr lang="en-US" sz="3200" dirty="0">
                <a:solidFill>
                  <a:schemeClr val="tx2"/>
                </a:solidFill>
                <a:latin typeface="+mn-lt"/>
                <a:cs typeface="Arial" charset="0"/>
              </a:rPr>
              <a:t> </a:t>
            </a:r>
            <a:r>
              <a:rPr lang="en-US" sz="3200" dirty="0">
                <a:latin typeface="+mn-lt"/>
                <a:cs typeface="Arial" charset="0"/>
              </a:rPr>
              <a:t>households are more often in </a:t>
            </a:r>
            <a:r>
              <a:rPr lang="en-US" sz="3200" b="1" dirty="0">
                <a:solidFill>
                  <a:schemeClr val="bg2"/>
                </a:solidFill>
                <a:latin typeface="+mn-lt"/>
                <a:cs typeface="Arial" charset="0"/>
              </a:rPr>
              <a:t>rural</a:t>
            </a:r>
            <a:r>
              <a:rPr lang="en-US" sz="3200" dirty="0">
                <a:latin typeface="+mn-lt"/>
                <a:cs typeface="Arial" charset="0"/>
              </a:rPr>
              <a:t> areas.</a:t>
            </a:r>
          </a:p>
          <a:p>
            <a:pPr algn="ctr">
              <a:defRPr/>
            </a:pPr>
            <a:endParaRPr lang="en-US" sz="3200" dirty="0">
              <a:latin typeface="+mn-lt"/>
              <a:cs typeface="Arial" charset="0"/>
            </a:endParaRPr>
          </a:p>
          <a:p>
            <a:pPr algn="ctr">
              <a:defRPr/>
            </a:pPr>
            <a:r>
              <a:rPr lang="en-US" sz="3200" dirty="0">
                <a:latin typeface="+mn-lt"/>
                <a:cs typeface="Arial" charset="0"/>
              </a:rPr>
              <a:t>The </a:t>
            </a:r>
            <a:r>
              <a:rPr lang="en-US" sz="3200" dirty="0" smtClean="0">
                <a:latin typeface="+mn-lt"/>
                <a:cs typeface="Arial" charset="0"/>
              </a:rPr>
              <a:t>region with the highest proportions of </a:t>
            </a:r>
            <a:r>
              <a:rPr lang="en-US" sz="3200" dirty="0">
                <a:latin typeface="+mn-lt"/>
                <a:cs typeface="Arial" charset="0"/>
              </a:rPr>
              <a:t>the </a:t>
            </a:r>
            <a:r>
              <a:rPr lang="en-US" sz="3200" b="1" dirty="0">
                <a:solidFill>
                  <a:schemeClr val="bg2"/>
                </a:solidFill>
                <a:latin typeface="+mn-lt"/>
                <a:cs typeface="Arial" charset="0"/>
              </a:rPr>
              <a:t>poorest</a:t>
            </a:r>
            <a:r>
              <a:rPr lang="en-US" sz="3200" dirty="0">
                <a:latin typeface="+mn-lt"/>
                <a:cs typeface="Arial" charset="0"/>
              </a:rPr>
              <a:t> people </a:t>
            </a:r>
            <a:r>
              <a:rPr lang="en-US" sz="3200" dirty="0" smtClean="0">
                <a:latin typeface="+mn-lt"/>
                <a:cs typeface="Arial" charset="0"/>
              </a:rPr>
              <a:t>is the </a:t>
            </a:r>
            <a:r>
              <a:rPr lang="en-US" sz="3200" b="1" dirty="0" smtClean="0">
                <a:solidFill>
                  <a:schemeClr val="bg2"/>
                </a:solidFill>
                <a:latin typeface="+mn-lt"/>
                <a:cs typeface="Arial" charset="0"/>
              </a:rPr>
              <a:t>South Eastern A </a:t>
            </a:r>
            <a:r>
              <a:rPr lang="en-US" sz="3200" dirty="0" smtClean="0">
                <a:latin typeface="+mn-lt"/>
                <a:cs typeface="Arial" charset="0"/>
              </a:rPr>
              <a:t>region</a:t>
            </a:r>
            <a:r>
              <a:rPr lang="en-US" sz="3200" dirty="0" smtClean="0">
                <a:cs typeface="Arial" charset="0"/>
              </a:rPr>
              <a:t> </a:t>
            </a:r>
            <a:r>
              <a:rPr lang="en-US" sz="3200" dirty="0" smtClean="0">
                <a:latin typeface="+mn-lt"/>
                <a:cs typeface="Arial" charset="0"/>
              </a:rPr>
              <a:t>(</a:t>
            </a:r>
            <a:r>
              <a:rPr lang="en-US" sz="3200" b="1" dirty="0" smtClean="0">
                <a:solidFill>
                  <a:schemeClr val="bg2"/>
                </a:solidFill>
                <a:latin typeface="+mn-lt"/>
                <a:cs typeface="Arial" charset="0"/>
              </a:rPr>
              <a:t>47</a:t>
            </a:r>
            <a:r>
              <a:rPr lang="en-US" sz="3200" dirty="0" smtClean="0">
                <a:solidFill>
                  <a:schemeClr val="bg2"/>
                </a:solidFill>
                <a:latin typeface="+mn-lt"/>
                <a:cs typeface="Arial" charset="0"/>
              </a:rPr>
              <a:t>%</a:t>
            </a:r>
            <a:r>
              <a:rPr lang="en-US" sz="3200" dirty="0" smtClean="0">
                <a:latin typeface="+mn-lt"/>
                <a:cs typeface="Arial" charset="0"/>
              </a:rPr>
              <a:t> </a:t>
            </a:r>
            <a:r>
              <a:rPr lang="en-US" sz="3200" dirty="0">
                <a:latin typeface="+mn-lt"/>
                <a:cs typeface="Arial" charset="0"/>
              </a:rPr>
              <a:t>in the lowest </a:t>
            </a:r>
            <a:r>
              <a:rPr lang="en-US" sz="3200" dirty="0" smtClean="0">
                <a:latin typeface="+mn-lt"/>
                <a:cs typeface="Arial" charset="0"/>
              </a:rPr>
              <a:t>quintile) </a:t>
            </a:r>
            <a:r>
              <a:rPr lang="en-US" sz="3200" dirty="0">
                <a:latin typeface="+mn-lt"/>
                <a:cs typeface="Arial" charset="0"/>
              </a:rPr>
              <a:t>and the </a:t>
            </a:r>
            <a:r>
              <a:rPr lang="en-US" sz="3200" dirty="0" smtClean="0">
                <a:latin typeface="+mn-lt"/>
                <a:cs typeface="Arial" charset="0"/>
              </a:rPr>
              <a:t>region with the largest </a:t>
            </a:r>
            <a:r>
              <a:rPr lang="en-US" sz="3200" dirty="0">
                <a:latin typeface="+mn-lt"/>
                <a:cs typeface="Arial" charset="0"/>
              </a:rPr>
              <a:t>proportion of </a:t>
            </a:r>
            <a:r>
              <a:rPr lang="en-US" sz="3200" b="1" dirty="0">
                <a:solidFill>
                  <a:schemeClr val="bg2"/>
                </a:solidFill>
                <a:latin typeface="+mn-lt"/>
                <a:cs typeface="Arial" charset="0"/>
              </a:rPr>
              <a:t>wealthy</a:t>
            </a:r>
            <a:r>
              <a:rPr lang="en-US" sz="3200" dirty="0">
                <a:solidFill>
                  <a:schemeClr val="bg2"/>
                </a:solidFill>
                <a:latin typeface="+mn-lt"/>
                <a:cs typeface="Arial" charset="0"/>
              </a:rPr>
              <a:t> </a:t>
            </a:r>
            <a:r>
              <a:rPr lang="en-US" sz="3200" dirty="0">
                <a:latin typeface="+mn-lt"/>
                <a:cs typeface="Arial" charset="0"/>
              </a:rPr>
              <a:t>households </a:t>
            </a:r>
            <a:r>
              <a:rPr lang="en-US" sz="3200" dirty="0" smtClean="0">
                <a:latin typeface="+mn-lt"/>
                <a:cs typeface="Arial" charset="0"/>
              </a:rPr>
              <a:t> is </a:t>
            </a:r>
            <a:r>
              <a:rPr lang="en-US" sz="3200" b="1" dirty="0" smtClean="0">
                <a:solidFill>
                  <a:schemeClr val="bg2"/>
                </a:solidFill>
                <a:latin typeface="+mn-lt"/>
                <a:cs typeface="Arial" charset="0"/>
              </a:rPr>
              <a:t>Monrovia</a:t>
            </a:r>
            <a:r>
              <a:rPr lang="en-US" sz="3200" b="1" dirty="0" smtClean="0">
                <a:solidFill>
                  <a:schemeClr val="tx2"/>
                </a:solidFill>
                <a:latin typeface="+mn-lt"/>
                <a:cs typeface="Arial" charset="0"/>
              </a:rPr>
              <a:t> </a:t>
            </a:r>
            <a:r>
              <a:rPr lang="en-US" sz="3200" dirty="0" smtClean="0">
                <a:latin typeface="+mn-lt"/>
                <a:cs typeface="Arial" charset="0"/>
              </a:rPr>
              <a:t>(</a:t>
            </a:r>
            <a:r>
              <a:rPr lang="en-US" sz="3200" b="1" dirty="0" smtClean="0">
                <a:solidFill>
                  <a:schemeClr val="bg2"/>
                </a:solidFill>
                <a:latin typeface="+mn-lt"/>
                <a:cs typeface="Arial" charset="0"/>
              </a:rPr>
              <a:t>54</a:t>
            </a:r>
            <a:r>
              <a:rPr lang="en-US" sz="3200" dirty="0" smtClean="0">
                <a:solidFill>
                  <a:schemeClr val="bg2"/>
                </a:solidFill>
                <a:latin typeface="+mn-lt"/>
                <a:cs typeface="Arial" charset="0"/>
              </a:rPr>
              <a:t>% </a:t>
            </a:r>
            <a:r>
              <a:rPr lang="en-US" sz="3200" dirty="0">
                <a:latin typeface="+mn-lt"/>
                <a:cs typeface="Arial" charset="0"/>
              </a:rPr>
              <a:t>in the highest quintile).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itle 7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Household and Respondent Characteristics</a:t>
            </a:r>
          </a:p>
        </p:txBody>
      </p:sp>
      <p:sp>
        <p:nvSpPr>
          <p:cNvPr id="28674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828800"/>
            <a:ext cx="43434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Household Characteristics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Drinking Water, Electricity and Sanitation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Ownership of Goods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Wealth </a:t>
            </a:r>
          </a:p>
          <a:p>
            <a:pPr eaLnBrk="1" hangingPunct="1">
              <a:defRPr/>
            </a:pPr>
            <a:r>
              <a:rPr lang="en-US" sz="2400" b="1" dirty="0" smtClean="0"/>
              <a:t>Respondent Characteristics</a:t>
            </a:r>
          </a:p>
          <a:p>
            <a:pPr lvl="1" eaLnBrk="1" hangingPunct="1">
              <a:defRPr/>
            </a:pPr>
            <a:r>
              <a:rPr lang="en-US" sz="2000" b="1" dirty="0" smtClean="0"/>
              <a:t>Education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Liberia MIS 2011">
      <a:dk1>
        <a:srgbClr val="000000"/>
      </a:dk1>
      <a:lt1>
        <a:srgbClr val="FFFFFF"/>
      </a:lt1>
      <a:dk2>
        <a:srgbClr val="003E7E"/>
      </a:dk2>
      <a:lt2>
        <a:srgbClr val="D11242"/>
      </a:lt2>
      <a:accent1>
        <a:srgbClr val="FFFF00"/>
      </a:accent1>
      <a:accent2>
        <a:srgbClr val="EFE8D3"/>
      </a:accent2>
      <a:accent3>
        <a:srgbClr val="89162D"/>
      </a:accent3>
      <a:accent4>
        <a:srgbClr val="26437E"/>
      </a:accent4>
      <a:accent5>
        <a:srgbClr val="00663D"/>
      </a:accent5>
      <a:accent6>
        <a:srgbClr val="3D2A12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Liberia MIS 2011">
      <a:dk1>
        <a:srgbClr val="000000"/>
      </a:dk1>
      <a:lt1>
        <a:srgbClr val="FFFFFF"/>
      </a:lt1>
      <a:dk2>
        <a:srgbClr val="003E7E"/>
      </a:dk2>
      <a:lt2>
        <a:srgbClr val="D11242"/>
      </a:lt2>
      <a:accent1>
        <a:srgbClr val="FFFF00"/>
      </a:accent1>
      <a:accent2>
        <a:srgbClr val="EFE8D3"/>
      </a:accent2>
      <a:accent3>
        <a:srgbClr val="89162D"/>
      </a:accent3>
      <a:accent4>
        <a:srgbClr val="26437E"/>
      </a:accent4>
      <a:accent5>
        <a:srgbClr val="00663D"/>
      </a:accent5>
      <a:accent6>
        <a:srgbClr val="3D2A12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2520</TotalTime>
  <Words>281</Words>
  <Application>Microsoft Office PowerPoint</Application>
  <PresentationFormat>On-screen Show (4:3)</PresentationFormat>
  <Paragraphs>50</Paragraphs>
  <Slides>11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Default Design</vt:lpstr>
      <vt:lpstr>Custom Design</vt:lpstr>
      <vt:lpstr>PowerPoint Presentation</vt:lpstr>
      <vt:lpstr>Household and Respondent Characteristics</vt:lpstr>
      <vt:lpstr>Drinking Water</vt:lpstr>
      <vt:lpstr>Sanitation</vt:lpstr>
      <vt:lpstr>Electricity</vt:lpstr>
      <vt:lpstr>Household Durable Goods and Possessions</vt:lpstr>
      <vt:lpstr>Wealth Index</vt:lpstr>
      <vt:lpstr>Wealth Index</vt:lpstr>
      <vt:lpstr>Household and Respondent Characteristics</vt:lpstr>
      <vt:lpstr>Trends in Education Level of Respondents</vt:lpstr>
      <vt:lpstr>Key Findings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Hannah Guedenet;Erica.Nybro</dc:creator>
  <cp:lastModifiedBy>ICFI</cp:lastModifiedBy>
  <cp:revision>151</cp:revision>
  <dcterms:created xsi:type="dcterms:W3CDTF">2005-10-11T14:32:07Z</dcterms:created>
  <dcterms:modified xsi:type="dcterms:W3CDTF">2012-08-03T15:34:36Z</dcterms:modified>
</cp:coreProperties>
</file>