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3.xml" ContentType="application/vnd.openxmlformats-officedocument.presentationml.notesSlide+xml"/>
  <Override PartName="/ppt/charts/chart10.xml" ContentType="application/vnd.openxmlformats-officedocument.drawingml.chart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68" r:id="rId4"/>
    <p:sldId id="257" r:id="rId5"/>
    <p:sldId id="258" r:id="rId6"/>
    <p:sldId id="259" r:id="rId7"/>
    <p:sldId id="260" r:id="rId8"/>
    <p:sldId id="267" r:id="rId9"/>
    <p:sldId id="261" r:id="rId10"/>
    <p:sldId id="266" r:id="rId11"/>
    <p:sldId id="263" r:id="rId12"/>
    <p:sldId id="265" r:id="rId13"/>
    <p:sldId id="270" r:id="rId14"/>
    <p:sldId id="271" r:id="rId15"/>
    <p:sldId id="269" r:id="rId16"/>
    <p:sldId id="272" r:id="rId17"/>
    <p:sldId id="277" r:id="rId18"/>
    <p:sldId id="275" r:id="rId19"/>
    <p:sldId id="273" r:id="rId20"/>
    <p:sldId id="278" r:id="rId21"/>
    <p:sldId id="274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03" autoAdjust="0"/>
  </p:normalViewPr>
  <p:slideViewPr>
    <p:cSldViewPr>
      <p:cViewPr>
        <p:scale>
          <a:sx n="60" d="100"/>
          <a:sy n="60" d="100"/>
        </p:scale>
        <p:origin x="-1434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Doesn't know any</c:v>
                </c:pt>
                <c:pt idx="1">
                  <c:v>Weakness</c:v>
                </c:pt>
                <c:pt idx="2">
                  <c:v>Vomiting</c:v>
                </c:pt>
                <c:pt idx="3">
                  <c:v>Body pain</c:v>
                </c:pt>
                <c:pt idx="4">
                  <c:v>Poor appetite</c:v>
                </c:pt>
                <c:pt idx="5">
                  <c:v>Joint pain</c:v>
                </c:pt>
                <c:pt idx="6">
                  <c:v>Headache</c:v>
                </c:pt>
                <c:pt idx="7">
                  <c:v>Chills/shivering</c:v>
                </c:pt>
                <c:pt idx="8">
                  <c:v>Fever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16</c:v>
                </c:pt>
                <c:pt idx="2">
                  <c:v>8</c:v>
                </c:pt>
                <c:pt idx="3">
                  <c:v>15</c:v>
                </c:pt>
                <c:pt idx="4">
                  <c:v>22</c:v>
                </c:pt>
                <c:pt idx="5">
                  <c:v>8</c:v>
                </c:pt>
                <c:pt idx="6">
                  <c:v>25</c:v>
                </c:pt>
                <c:pt idx="7">
                  <c:v>59</c:v>
                </c:pt>
                <c:pt idx="8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8060032"/>
        <c:axId val="38061952"/>
      </c:barChart>
      <c:catAx>
        <c:axId val="38060032"/>
        <c:scaling>
          <c:orientation val="minMax"/>
        </c:scaling>
        <c:delete val="0"/>
        <c:axPos val="l"/>
        <c:majorTickMark val="none"/>
        <c:minorTickMark val="none"/>
        <c:tickLblPos val="nextTo"/>
        <c:crossAx val="38061952"/>
        <c:crosses val="autoZero"/>
        <c:auto val="1"/>
        <c:lblAlgn val="ctr"/>
        <c:lblOffset val="100"/>
        <c:noMultiLvlLbl val="0"/>
      </c:catAx>
      <c:valAx>
        <c:axId val="3806195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8060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094017094017099E-2"/>
          <c:y val="2.9279279279279289E-2"/>
          <c:w val="0.96866096866096851"/>
          <c:h val="0.885356636163722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 smtClean="0"/>
                      <a:t>&lt;1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/>
                      <a:t>12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 smtClean="0"/>
                      <a:t>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b="1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SP/Fansidar</c:v>
                </c:pt>
                <c:pt idx="1">
                  <c:v>Chloroquine</c:v>
                </c:pt>
                <c:pt idx="2">
                  <c:v>Amodiaquine</c:v>
                </c:pt>
                <c:pt idx="3">
                  <c:v>Quinine</c:v>
                </c:pt>
                <c:pt idx="4">
                  <c:v>ACT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0.2</c:v>
                </c:pt>
                <c:pt idx="1">
                  <c:v>12</c:v>
                </c:pt>
                <c:pt idx="2">
                  <c:v>10</c:v>
                </c:pt>
                <c:pt idx="3">
                  <c:v>10</c:v>
                </c:pt>
                <c:pt idx="4">
                  <c:v>70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7658112"/>
        <c:axId val="67646976"/>
      </c:barChart>
      <c:valAx>
        <c:axId val="676469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67658112"/>
        <c:crosses val="autoZero"/>
        <c:crossBetween val="between"/>
      </c:valAx>
      <c:catAx>
        <c:axId val="67658112"/>
        <c:scaling>
          <c:orientation val="minMax"/>
        </c:scaling>
        <c:delete val="0"/>
        <c:axPos val="b"/>
        <c:majorTickMark val="none"/>
        <c:minorTickMark val="none"/>
        <c:tickLblPos val="nextTo"/>
        <c:crossAx val="67646976"/>
        <c:crosses val="autoZero"/>
        <c:auto val="1"/>
        <c:lblAlgn val="ctr"/>
        <c:lblOffset val="100"/>
        <c:noMultiLvlLbl val="0"/>
      </c:catAx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2007 LDHS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ACT</c:v>
                </c:pt>
                <c:pt idx="1">
                  <c:v>Chloroquine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ACT</c:v>
                </c:pt>
                <c:pt idx="1">
                  <c:v>Chloroquine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44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ACT</c:v>
                </c:pt>
                <c:pt idx="1">
                  <c:v>Chloroquine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70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5747968"/>
        <c:axId val="125749504"/>
      </c:barChart>
      <c:catAx>
        <c:axId val="1257479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25749504"/>
        <c:crosses val="autoZero"/>
        <c:auto val="1"/>
        <c:lblAlgn val="ctr"/>
        <c:lblOffset val="100"/>
        <c:noMultiLvlLbl val="0"/>
      </c:catAx>
      <c:valAx>
        <c:axId val="1257495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2574796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Doesn't know</c:v>
                </c:pt>
                <c:pt idx="1">
                  <c:v>Other</c:v>
                </c:pt>
                <c:pt idx="2">
                  <c:v>Certain foods</c:v>
                </c:pt>
                <c:pt idx="3">
                  <c:v>Dirty surroundings</c:v>
                </c:pt>
                <c:pt idx="4">
                  <c:v>Dirty water</c:v>
                </c:pt>
                <c:pt idx="5">
                  <c:v>Mosquitoes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3</c:v>
                </c:pt>
                <c:pt idx="3">
                  <c:v>30</c:v>
                </c:pt>
                <c:pt idx="4">
                  <c:v>16</c:v>
                </c:pt>
                <c:pt idx="5">
                  <c:v>83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5750272"/>
        <c:axId val="35751424"/>
      </c:barChart>
      <c:catAx>
        <c:axId val="35750272"/>
        <c:scaling>
          <c:orientation val="minMax"/>
        </c:scaling>
        <c:delete val="0"/>
        <c:axPos val="l"/>
        <c:majorTickMark val="none"/>
        <c:minorTickMark val="none"/>
        <c:tickLblPos val="nextTo"/>
        <c:crossAx val="35751424"/>
        <c:crosses val="autoZero"/>
        <c:auto val="1"/>
        <c:lblAlgn val="ctr"/>
        <c:lblOffset val="100"/>
        <c:noMultiLvlLbl val="0"/>
      </c:catAx>
      <c:valAx>
        <c:axId val="3575142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5750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Doesn't know</c:v>
                </c:pt>
                <c:pt idx="1">
                  <c:v>Everyone</c:v>
                </c:pt>
                <c:pt idx="2">
                  <c:v>Elderly</c:v>
                </c:pt>
                <c:pt idx="3">
                  <c:v>Adults</c:v>
                </c:pt>
                <c:pt idx="4">
                  <c:v>Pregnant women</c:v>
                </c:pt>
                <c:pt idx="5">
                  <c:v>Children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23</c:v>
                </c:pt>
                <c:pt idx="2">
                  <c:v>6</c:v>
                </c:pt>
                <c:pt idx="3">
                  <c:v>13</c:v>
                </c:pt>
                <c:pt idx="4">
                  <c:v>27</c:v>
                </c:pt>
                <c:pt idx="5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6245504"/>
        <c:axId val="36248192"/>
      </c:barChart>
      <c:catAx>
        <c:axId val="36245504"/>
        <c:scaling>
          <c:orientation val="minMax"/>
        </c:scaling>
        <c:delete val="0"/>
        <c:axPos val="l"/>
        <c:majorTickMark val="none"/>
        <c:minorTickMark val="none"/>
        <c:tickLblPos val="nextTo"/>
        <c:crossAx val="36248192"/>
        <c:crosses val="autoZero"/>
        <c:auto val="1"/>
        <c:lblAlgn val="ctr"/>
        <c:lblOffset val="100"/>
        <c:noMultiLvlLbl val="0"/>
      </c:catAx>
      <c:valAx>
        <c:axId val="3624819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624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849190726159255"/>
          <c:y val="1.5533302902354593E-2"/>
          <c:w val="0.42761918396564091"/>
          <c:h val="0.943589743589743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Other</c:v>
                </c:pt>
                <c:pt idx="1">
                  <c:v>Cut the grass</c:v>
                </c:pt>
                <c:pt idx="2">
                  <c:v>Keep surroundings clean</c:v>
                </c:pt>
                <c:pt idx="3">
                  <c:v>Use insect repellent</c:v>
                </c:pt>
                <c:pt idx="4">
                  <c:v>Keep doors and windows closed</c:v>
                </c:pt>
                <c:pt idx="5">
                  <c:v>Use insecticide spray</c:v>
                </c:pt>
                <c:pt idx="6">
                  <c:v>Use mosquito coils</c:v>
                </c:pt>
                <c:pt idx="7">
                  <c:v>Sleep under mosquito net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11</c:v>
                </c:pt>
                <c:pt idx="1">
                  <c:v>4</c:v>
                </c:pt>
                <c:pt idx="2">
                  <c:v>42</c:v>
                </c:pt>
                <c:pt idx="3">
                  <c:v>1</c:v>
                </c:pt>
                <c:pt idx="4">
                  <c:v>6</c:v>
                </c:pt>
                <c:pt idx="5">
                  <c:v>12</c:v>
                </c:pt>
                <c:pt idx="6">
                  <c:v>9</c:v>
                </c:pt>
                <c:pt idx="7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6632064"/>
        <c:axId val="37224832"/>
      </c:barChart>
      <c:catAx>
        <c:axId val="36632064"/>
        <c:scaling>
          <c:orientation val="minMax"/>
        </c:scaling>
        <c:delete val="0"/>
        <c:axPos val="l"/>
        <c:majorTickMark val="none"/>
        <c:minorTickMark val="none"/>
        <c:tickLblPos val="nextTo"/>
        <c:crossAx val="37224832"/>
        <c:crosses val="autoZero"/>
        <c:auto val="1"/>
        <c:lblAlgn val="ctr"/>
        <c:lblOffset val="100"/>
        <c:noMultiLvlLbl val="0"/>
      </c:catAx>
      <c:valAx>
        <c:axId val="3722483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6632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Aspirin/Panadol/Paracetamol</c:v>
                </c:pt>
                <c:pt idx="2">
                  <c:v>ACT</c:v>
                </c:pt>
                <c:pt idx="3">
                  <c:v>Amodiaquine</c:v>
                </c:pt>
                <c:pt idx="4">
                  <c:v>Quinine</c:v>
                </c:pt>
                <c:pt idx="5">
                  <c:v>Chloroquine</c:v>
                </c:pt>
                <c:pt idx="6">
                  <c:v>SP/Fansidar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</c:v>
                </c:pt>
                <c:pt idx="1">
                  <c:v>27</c:v>
                </c:pt>
                <c:pt idx="2">
                  <c:v>61</c:v>
                </c:pt>
                <c:pt idx="3">
                  <c:v>9</c:v>
                </c:pt>
                <c:pt idx="4">
                  <c:v>25</c:v>
                </c:pt>
                <c:pt idx="5">
                  <c:v>32</c:v>
                </c:pt>
                <c:pt idx="6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7287424"/>
        <c:axId val="37306752"/>
      </c:barChart>
      <c:catAx>
        <c:axId val="37287424"/>
        <c:scaling>
          <c:orientation val="minMax"/>
        </c:scaling>
        <c:delete val="0"/>
        <c:axPos val="l"/>
        <c:majorTickMark val="none"/>
        <c:minorTickMark val="none"/>
        <c:tickLblPos val="nextTo"/>
        <c:crossAx val="37306752"/>
        <c:crosses val="autoZero"/>
        <c:auto val="1"/>
        <c:lblAlgn val="ctr"/>
        <c:lblOffset val="100"/>
        <c:noMultiLvlLbl val="0"/>
      </c:catAx>
      <c:valAx>
        <c:axId val="3730675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7287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849190726159255"/>
          <c:y val="1.5533302902354593E-2"/>
          <c:w val="0.42761918396564091"/>
          <c:h val="0.943589743589743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Doesn't know any</c:v>
                </c:pt>
                <c:pt idx="1">
                  <c:v>Other</c:v>
                </c:pt>
                <c:pt idx="2">
                  <c:v>Malaria kills</c:v>
                </c:pt>
                <c:pt idx="3">
                  <c:v>Pregnant women should take drugs to prevent malaria</c:v>
                </c:pt>
                <c:pt idx="4">
                  <c:v>Sleep under mosquito bednets</c:v>
                </c:pt>
                <c:pt idx="5">
                  <c:v>If have fever, go to health facility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13</c:v>
                </c:pt>
                <c:pt idx="2">
                  <c:v>40</c:v>
                </c:pt>
                <c:pt idx="3">
                  <c:v>10</c:v>
                </c:pt>
                <c:pt idx="4">
                  <c:v>59</c:v>
                </c:pt>
                <c:pt idx="5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9219968"/>
        <c:axId val="39222656"/>
      </c:barChart>
      <c:catAx>
        <c:axId val="39219968"/>
        <c:scaling>
          <c:orientation val="minMax"/>
        </c:scaling>
        <c:delete val="0"/>
        <c:axPos val="l"/>
        <c:majorTickMark val="none"/>
        <c:minorTickMark val="none"/>
        <c:tickLblPos val="nextTo"/>
        <c:crossAx val="39222656"/>
        <c:crosses val="autoZero"/>
        <c:auto val="1"/>
        <c:lblAlgn val="ctr"/>
        <c:lblOffset val="100"/>
        <c:noMultiLvlLbl val="0"/>
      </c:catAx>
      <c:valAx>
        <c:axId val="392226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9219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Other</c:v>
                </c:pt>
                <c:pt idx="1">
                  <c:v>Peer educators</c:v>
                </c:pt>
                <c:pt idx="2">
                  <c:v>Community Health Worker</c:v>
                </c:pt>
                <c:pt idx="3">
                  <c:v>Television</c:v>
                </c:pt>
                <c:pt idx="4">
                  <c:v>Poster</c:v>
                </c:pt>
                <c:pt idx="5">
                  <c:v>Billboard</c:v>
                </c:pt>
                <c:pt idx="6">
                  <c:v>Radio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3</c:v>
                </c:pt>
                <c:pt idx="2">
                  <c:v>41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overlap val="-25"/>
        <c:axId val="35604736"/>
        <c:axId val="35760768"/>
      </c:barChart>
      <c:catAx>
        <c:axId val="35604736"/>
        <c:scaling>
          <c:orientation val="minMax"/>
        </c:scaling>
        <c:delete val="0"/>
        <c:axPos val="l"/>
        <c:majorTickMark val="none"/>
        <c:minorTickMark val="none"/>
        <c:tickLblPos val="nextTo"/>
        <c:crossAx val="35760768"/>
        <c:crosses val="autoZero"/>
        <c:auto val="1"/>
        <c:lblAlgn val="ctr"/>
        <c:lblOffset val="100"/>
        <c:noMultiLvlLbl val="0"/>
      </c:catAx>
      <c:valAx>
        <c:axId val="3576076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5604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67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33</c:v>
                </c:pt>
                <c:pt idx="1">
                  <c:v>57</c:v>
                </c:pt>
                <c:pt idx="2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6554624"/>
        <c:axId val="36556160"/>
      </c:barChart>
      <c:catAx>
        <c:axId val="36554624"/>
        <c:scaling>
          <c:orientation val="minMax"/>
        </c:scaling>
        <c:delete val="0"/>
        <c:axPos val="b"/>
        <c:majorTickMark val="none"/>
        <c:minorTickMark val="none"/>
        <c:tickLblPos val="nextTo"/>
        <c:crossAx val="36556160"/>
        <c:crosses val="autoZero"/>
        <c:auto val="1"/>
        <c:lblAlgn val="ctr"/>
        <c:lblOffset val="100"/>
        <c:noMultiLvlLbl val="0"/>
      </c:catAx>
      <c:valAx>
        <c:axId val="365561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655462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52</c:v>
                </c:pt>
                <c:pt idx="2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bg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33</c:v>
                </c:pt>
                <c:pt idx="1">
                  <c:v>59</c:v>
                </c:pt>
                <c:pt idx="2">
                  <c:v>33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 or higher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Had blood taken from a finger or heel for testing</c:v>
                </c:pt>
                <c:pt idx="1">
                  <c:v>Took antimalarial drugs</c:v>
                </c:pt>
                <c:pt idx="2">
                  <c:v>Took antimalarial drugs the same or next day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40</c:v>
                </c:pt>
                <c:pt idx="1">
                  <c:v>67</c:v>
                </c:pt>
                <c:pt idx="2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9645184"/>
        <c:axId val="39646720"/>
      </c:barChart>
      <c:catAx>
        <c:axId val="39645184"/>
        <c:scaling>
          <c:orientation val="minMax"/>
        </c:scaling>
        <c:delete val="0"/>
        <c:axPos val="b"/>
        <c:majorTickMark val="none"/>
        <c:minorTickMark val="none"/>
        <c:tickLblPos val="nextTo"/>
        <c:crossAx val="39646720"/>
        <c:crosses val="autoZero"/>
        <c:auto val="1"/>
        <c:lblAlgn val="ctr"/>
        <c:lblOffset val="100"/>
        <c:noMultiLvlLbl val="0"/>
      </c:catAx>
      <c:valAx>
        <c:axId val="39646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96451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C358C-5756-4431-9A21-ADBF4E52E30D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6063B-9491-4D84-AB91-56827277BF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35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6063B-9491-4D84-AB91-56827277BF4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6063B-9491-4D84-AB91-56827277BF4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CI" i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CI" i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2340725"/>
            <a:ext cx="9144000" cy="3944406"/>
            <a:chOff x="0" y="2340725"/>
            <a:chExt cx="9144000" cy="3944406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304800" y="5638800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smtClean="0">
                  <a:latin typeface="+mn-lt"/>
                </a:rPr>
                <a:t>2011 Liberia Malaria Indicator</a:t>
              </a:r>
              <a:r>
                <a:rPr lang="en-US" sz="3600" b="1" baseline="0" dirty="0" smtClean="0">
                  <a:latin typeface="+mn-lt"/>
                </a:rPr>
                <a:t> Survey</a:t>
              </a:r>
              <a:endParaRPr lang="en-US" sz="3600" b="1" dirty="0">
                <a:latin typeface="+mn-lt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2340725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4343400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2493125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4222444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8425"/>
            <a:ext cx="9144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9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16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74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17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26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74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049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27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05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2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163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92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478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6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8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3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24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4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59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3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8516-553A-49B5-A764-72C87BBA032A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D3AE8-3990-458B-895B-A6521A7F36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435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44CA-CCCC-4ABE-B396-D2075D1B8D2B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874B0-1087-4E54-9771-3EEB994EE0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2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Knowledge of Malaria </a:t>
            </a:r>
          </a:p>
          <a:p>
            <a:pPr algn="ctr"/>
            <a:r>
              <a:rPr lang="en-US" sz="4400" b="1" dirty="0" smtClean="0"/>
              <a:t>and Fever Management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69666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Malaria Treatment for Adults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2129923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say malaria can be treated, percent who cit</a:t>
            </a:r>
            <a:r>
              <a:rPr lang="en-US" i="1" dirty="0" smtClean="0"/>
              <a:t>e specific medicines for adults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83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42%</a:t>
            </a:r>
            <a:r>
              <a:rPr lang="en-US" sz="3600" dirty="0" smtClean="0"/>
              <a:t> of women saw or heard </a:t>
            </a:r>
            <a:r>
              <a:rPr lang="en-US" sz="3600" b="1" dirty="0" smtClean="0">
                <a:solidFill>
                  <a:schemeClr val="bg2"/>
                </a:solidFill>
              </a:rPr>
              <a:t>a message about malaria in the past few months before the survey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3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026617"/>
          </a:xfrm>
        </p:spPr>
        <p:txBody>
          <a:bodyPr>
            <a:noAutofit/>
          </a:bodyPr>
          <a:lstStyle/>
          <a:p>
            <a:r>
              <a:rPr lang="en-US" sz="4000" dirty="0" smtClean="0"/>
              <a:t>Malaria Messages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659457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saw or heard a malaria message in the past few months before the survey, percent who cite messages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297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Source of Malaria Messages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2653457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saw or heard a malaria message in the four weeks before the survey, percent who cite specific sources of messages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95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362200"/>
            <a:ext cx="403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Knowledge and Beliefs about Malaria and Fever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Management of Fever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568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 in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>
                <a:solidFill>
                  <a:schemeClr val="bg2"/>
                </a:solidFill>
              </a:rPr>
              <a:t>49%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60% </a:t>
            </a:r>
            <a:r>
              <a:rPr lang="en-US" dirty="0" smtClean="0"/>
              <a:t>were taken to a </a:t>
            </a:r>
            <a:r>
              <a:rPr lang="en-US" b="1" dirty="0" smtClean="0">
                <a:solidFill>
                  <a:schemeClr val="bg2"/>
                </a:solidFill>
              </a:rPr>
              <a:t>health facility, provider, or pharmacy for treatment or advice.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33% </a:t>
            </a:r>
            <a:r>
              <a:rPr lang="en-US" dirty="0" smtClean="0"/>
              <a:t>had a</a:t>
            </a:r>
            <a:r>
              <a:rPr lang="en-US" b="1" dirty="0" smtClean="0">
                <a:solidFill>
                  <a:schemeClr val="bg2"/>
                </a:solidFill>
              </a:rPr>
              <a:t> blood drop taken from finger or heel for testing</a:t>
            </a:r>
            <a:r>
              <a:rPr lang="en-US" dirty="0" smtClean="0"/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57%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35%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 the same or next day</a:t>
            </a:r>
            <a:r>
              <a:rPr lang="en-US" dirty="0" smtClean="0"/>
              <a:t>.</a:t>
            </a:r>
            <a:endParaRPr lang="en-US" sz="4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82122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Trends in Fever in Children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16833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children under age five with fever in the two weeks before the survey, percent who</a:t>
            </a:r>
            <a:endParaRPr lang="en-US" i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227168"/>
              </p:ext>
            </p:extLst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707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9608137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Fever in Children </a:t>
            </a:r>
          </a:p>
          <a:p>
            <a:r>
              <a:rPr lang="en-US" sz="4000" dirty="0" smtClean="0"/>
              <a:t>by Mother’s Level of Education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80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children under age five with fever in the two weeks before the survey, percent who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994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2970916"/>
              </p:ext>
            </p:extLst>
          </p:nvPr>
        </p:nvGraphicFramePr>
        <p:xfrm>
          <a:off x="228600" y="1255986"/>
          <a:ext cx="8915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Type of Antimalarial Drug taken by Children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age 5 with fever in the 2 weeks before the survey who took an antimalarial, type of antimalarial drug taken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873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Trends in Type of Antimalarial Drug taken by Children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age 5 with fever in the 2 weeks before the survey who took an antimalarial drug, percent who took: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021456540"/>
              </p:ext>
            </p:extLst>
          </p:nvPr>
        </p:nvGraphicFramePr>
        <p:xfrm>
          <a:off x="685800" y="1905000"/>
          <a:ext cx="77724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11875" y="651944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None/>
            </a:pPr>
            <a:r>
              <a:rPr lang="en-US" sz="1600" i="1" dirty="0" smtClean="0"/>
              <a:t>NOTE: The </a:t>
            </a:r>
            <a:r>
              <a:rPr lang="en-US" sz="1600" i="1" dirty="0"/>
              <a:t>data from the 2007 LDHS and 2009 LMIS were recalculated </a:t>
            </a:r>
            <a:r>
              <a:rPr lang="en-US" sz="1600" i="1" dirty="0" smtClean="0"/>
              <a:t>to provide these estimates.</a:t>
            </a:r>
            <a:endParaRPr lang="fr-CI" sz="1600" i="1" dirty="0"/>
          </a:p>
        </p:txBody>
      </p:sp>
    </p:spTree>
    <p:extLst>
      <p:ext uri="{BB962C8B-B14F-4D97-AF65-F5344CB8AC3E}">
        <p14:creationId xmlns:p14="http://schemas.microsoft.com/office/powerpoint/2010/main" val="1544073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362200"/>
            <a:ext cx="403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Knowledge and Beliefs about Malaria and Fever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Management of Fever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3887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Fever in Household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4 weeks before the survey, </a:t>
            </a:r>
            <a:r>
              <a:rPr lang="en-US" b="1" dirty="0" smtClean="0">
                <a:solidFill>
                  <a:schemeClr val="bg2"/>
                </a:solidFill>
              </a:rPr>
              <a:t>39%</a:t>
            </a:r>
            <a:r>
              <a:rPr lang="en-US" dirty="0" smtClean="0"/>
              <a:t> of household members had a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bg2"/>
                </a:solidFill>
              </a:rPr>
              <a:t>77%</a:t>
            </a:r>
            <a:r>
              <a:rPr lang="en-US" b="1" dirty="0" smtClean="0"/>
              <a:t> </a:t>
            </a:r>
            <a:r>
              <a:rPr lang="en-US" dirty="0" smtClean="0"/>
              <a:t>of these household members </a:t>
            </a:r>
            <a:r>
              <a:rPr lang="en-US" b="1" dirty="0" smtClean="0">
                <a:solidFill>
                  <a:schemeClr val="bg2"/>
                </a:solidFill>
              </a:rPr>
              <a:t>received treatment</a:t>
            </a:r>
            <a:r>
              <a:rPr lang="en-US" dirty="0" smtClean="0"/>
              <a:t>. </a:t>
            </a:r>
            <a:endParaRPr lang="en-US" dirty="0"/>
          </a:p>
          <a:p>
            <a:pPr lvl="2">
              <a:spcAft>
                <a:spcPct val="50000"/>
              </a:spcAft>
              <a:buClr>
                <a:schemeClr val="accent6"/>
              </a:buClr>
              <a:defRPr/>
            </a:pPr>
            <a:r>
              <a:rPr lang="en-US" b="1" dirty="0">
                <a:solidFill>
                  <a:schemeClr val="bg2"/>
                </a:solidFill>
              </a:rPr>
              <a:t>40%</a:t>
            </a:r>
            <a:r>
              <a:rPr lang="en-US" b="1" dirty="0"/>
              <a:t> </a:t>
            </a:r>
            <a:r>
              <a:rPr lang="en-US" dirty="0"/>
              <a:t>first sought treatment at a </a:t>
            </a:r>
            <a:r>
              <a:rPr lang="en-US" b="1" dirty="0">
                <a:solidFill>
                  <a:schemeClr val="bg2"/>
                </a:solidFill>
              </a:rPr>
              <a:t>government hospital, health center, or </a:t>
            </a:r>
            <a:r>
              <a:rPr lang="en-US" b="1" dirty="0" smtClean="0">
                <a:solidFill>
                  <a:schemeClr val="bg2"/>
                </a:solidFill>
              </a:rPr>
              <a:t>clinic</a:t>
            </a:r>
            <a:r>
              <a:rPr lang="en-US" dirty="0" smtClean="0"/>
              <a:t>.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</a:p>
          <a:p>
            <a:pPr lvl="2">
              <a:spcAft>
                <a:spcPct val="50000"/>
              </a:spcAft>
              <a:buClr>
                <a:schemeClr val="accent6"/>
              </a:buClr>
              <a:defRPr/>
            </a:pPr>
            <a:r>
              <a:rPr lang="en-US" b="1" dirty="0" smtClean="0">
                <a:solidFill>
                  <a:schemeClr val="bg2"/>
                </a:solidFill>
              </a:rPr>
              <a:t>42% </a:t>
            </a:r>
            <a:r>
              <a:rPr lang="en-US" dirty="0" smtClean="0"/>
              <a:t>received </a:t>
            </a:r>
            <a:r>
              <a:rPr lang="en-US" b="1" dirty="0" smtClean="0">
                <a:solidFill>
                  <a:schemeClr val="bg2"/>
                </a:solidFill>
              </a:rPr>
              <a:t>free treatment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7034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105400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97% </a:t>
            </a:r>
            <a:r>
              <a:rPr lang="en-US" dirty="0" smtClean="0"/>
              <a:t>of women have </a:t>
            </a:r>
            <a:r>
              <a:rPr lang="en-US" b="1" dirty="0" smtClean="0">
                <a:solidFill>
                  <a:schemeClr val="bg2"/>
                </a:solidFill>
              </a:rPr>
              <a:t>heard of malaria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chemeClr val="bg2"/>
                </a:solidFill>
              </a:rPr>
              <a:t>Chills/shivering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 are the most commonly cited symptoms of malaria.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83%</a:t>
            </a:r>
            <a:r>
              <a:rPr lang="en-US" dirty="0" smtClean="0"/>
              <a:t> of women say </a:t>
            </a:r>
            <a:r>
              <a:rPr lang="en-US" b="1" dirty="0" smtClean="0">
                <a:solidFill>
                  <a:schemeClr val="bg2"/>
                </a:solidFill>
              </a:rPr>
              <a:t>mosquitoes cause malaria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92%</a:t>
            </a:r>
            <a:r>
              <a:rPr lang="en-US" dirty="0" smtClean="0"/>
              <a:t> of women say there are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bg2"/>
                </a:solidFill>
              </a:rPr>
              <a:t>ways to avoid getting malaria</a:t>
            </a:r>
            <a:r>
              <a:rPr lang="en-US" dirty="0" smtClean="0"/>
              <a:t>. </a:t>
            </a:r>
            <a:r>
              <a:rPr lang="en-US" b="1" dirty="0" smtClean="0">
                <a:solidFill>
                  <a:schemeClr val="bg2"/>
                </a:solidFill>
              </a:rPr>
              <a:t>Sleeping under a mosquito net </a:t>
            </a:r>
            <a:r>
              <a:rPr lang="en-US" dirty="0" smtClean="0"/>
              <a:t>is the most commonly cited prevention method.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ACT</a:t>
            </a:r>
            <a:r>
              <a:rPr lang="en-US" dirty="0" smtClean="0"/>
              <a:t> and </a:t>
            </a:r>
            <a:r>
              <a:rPr lang="en-US" b="1" dirty="0" err="1" smtClean="0">
                <a:solidFill>
                  <a:schemeClr val="bg2"/>
                </a:solidFill>
              </a:rPr>
              <a:t>Chloroquine</a:t>
            </a:r>
            <a:r>
              <a:rPr lang="en-US" dirty="0" smtClean="0"/>
              <a:t> are the most commonly known medicines for malaria.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bg2"/>
                </a:solidFill>
              </a:rPr>
              <a:t>49%</a:t>
            </a:r>
            <a:r>
              <a:rPr lang="en-US" dirty="0" smtClean="0"/>
              <a:t> of children under age five had </a:t>
            </a:r>
            <a:r>
              <a:rPr lang="en-US" b="1" dirty="0" smtClean="0">
                <a:solidFill>
                  <a:schemeClr val="bg2"/>
                </a:solidFill>
              </a:rPr>
              <a:t>fever</a:t>
            </a:r>
            <a:r>
              <a:rPr lang="en-US" dirty="0" smtClean="0"/>
              <a:t> in the two weeks before the survey, </a:t>
            </a:r>
            <a:r>
              <a:rPr lang="en-US" b="1" dirty="0" smtClean="0">
                <a:solidFill>
                  <a:schemeClr val="bg2"/>
                </a:solidFill>
              </a:rPr>
              <a:t>57%</a:t>
            </a:r>
            <a:r>
              <a:rPr lang="en-US" dirty="0" smtClean="0"/>
              <a:t> of these children were given </a:t>
            </a:r>
            <a:r>
              <a:rPr lang="en-US" b="1" dirty="0" smtClean="0">
                <a:solidFill>
                  <a:schemeClr val="bg2"/>
                </a:solidFill>
              </a:rPr>
              <a:t>antimalarial drugs</a:t>
            </a:r>
            <a:r>
              <a:rPr lang="en-US" dirty="0" smtClean="0"/>
              <a:t>, most commonly </a:t>
            </a:r>
            <a:r>
              <a:rPr lang="en-US" b="1" dirty="0" smtClean="0">
                <a:solidFill>
                  <a:schemeClr val="bg2"/>
                </a:solidFill>
              </a:rPr>
              <a:t>ACT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53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97%</a:t>
            </a:r>
            <a:r>
              <a:rPr lang="en-US" sz="3600" dirty="0" smtClean="0">
                <a:solidFill>
                  <a:schemeClr val="bg2"/>
                </a:solidFill>
              </a:rPr>
              <a:t> </a:t>
            </a:r>
            <a:r>
              <a:rPr lang="en-US" sz="3600" dirty="0" smtClean="0"/>
              <a:t>of women have </a:t>
            </a:r>
            <a:r>
              <a:rPr lang="en-US" sz="3600" b="1" dirty="0" smtClean="0">
                <a:solidFill>
                  <a:schemeClr val="bg2"/>
                </a:solidFill>
              </a:rPr>
              <a:t>heard of malaria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2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Malaria Symptoms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2234845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certain symptoms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994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Perceived Causes of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9244522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certain causes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0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17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People Most Likely to be </a:t>
            </a:r>
            <a:br>
              <a:rPr lang="en-US" sz="4000" dirty="0" smtClean="0"/>
            </a:br>
            <a:r>
              <a:rPr lang="en-US" sz="4000" dirty="0" smtClean="0"/>
              <a:t>Affected by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8393499"/>
              </p:ext>
            </p:extLst>
          </p:nvPr>
        </p:nvGraphicFramePr>
        <p:xfrm>
          <a:off x="1371600" y="1600200"/>
          <a:ext cx="7391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20581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have heard of malaria, percent who cite people most likely to be affected by malaria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587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92%</a:t>
            </a:r>
            <a:r>
              <a:rPr lang="en-US" sz="3600" dirty="0" smtClean="0">
                <a:solidFill>
                  <a:schemeClr val="bg2"/>
                </a:solidFill>
              </a:rPr>
              <a:t> </a:t>
            </a:r>
            <a:r>
              <a:rPr lang="en-US" sz="3600" dirty="0" smtClean="0"/>
              <a:t>of women say </a:t>
            </a:r>
            <a:r>
              <a:rPr lang="en-US" sz="3600" b="1" dirty="0" smtClean="0">
                <a:solidFill>
                  <a:schemeClr val="bg2"/>
                </a:solidFill>
              </a:rPr>
              <a:t>there are ways to avoid getting malaria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41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02661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Ways to Avoid Malaria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2014221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 smtClean="0">
                <a:latin typeface="+mn-lt"/>
              </a:rPr>
              <a:t>Among women age 15-49 who say there are ways to avoid malaria, percent who cite certain ways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232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97%</a:t>
            </a:r>
            <a:r>
              <a:rPr lang="en-US" sz="3600" dirty="0" smtClean="0">
                <a:solidFill>
                  <a:schemeClr val="bg2"/>
                </a:solidFill>
              </a:rPr>
              <a:t> </a:t>
            </a:r>
            <a:r>
              <a:rPr lang="en-US" sz="3600" dirty="0" smtClean="0"/>
              <a:t>of women say </a:t>
            </a:r>
            <a:r>
              <a:rPr lang="en-US" sz="3600" b="1" dirty="0" smtClean="0">
                <a:solidFill>
                  <a:schemeClr val="bg2"/>
                </a:solidFill>
              </a:rPr>
              <a:t>malaria can be treated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7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613</Words>
  <Application>Microsoft Office PowerPoint</Application>
  <PresentationFormat>On-screen Show (4:3)</PresentationFormat>
  <Paragraphs>66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PowerPoint Presentation</vt:lpstr>
      <vt:lpstr>PowerPoint Presentation</vt:lpstr>
      <vt:lpstr>PowerPoint Presentation</vt:lpstr>
      <vt:lpstr>Knowledge of Malaria Symptoms</vt:lpstr>
      <vt:lpstr>Perceived Causes of Malaria</vt:lpstr>
      <vt:lpstr>People Most Likely to be  Affected by Malaria</vt:lpstr>
      <vt:lpstr>PowerPoint Presentation</vt:lpstr>
      <vt:lpstr>Knowledge of Ways to Avoid Malaria</vt:lpstr>
      <vt:lpstr>PowerPoint Presentation</vt:lpstr>
      <vt:lpstr>Knowledge of Malaria Treatment for Adults</vt:lpstr>
      <vt:lpstr>PowerPoint Presentation</vt:lpstr>
      <vt:lpstr>Malaria Messages</vt:lpstr>
      <vt:lpstr>Source of Malaria Messages</vt:lpstr>
      <vt:lpstr>PowerPoint Presentation</vt:lpstr>
      <vt:lpstr>Fever in Children</vt:lpstr>
      <vt:lpstr>Trends in Fever in Children</vt:lpstr>
      <vt:lpstr>PowerPoint Presentation</vt:lpstr>
      <vt:lpstr>Type of Antimalarial Drug taken by Children</vt:lpstr>
      <vt:lpstr>Trends in Type of Antimalarial Drug taken by Children</vt:lpstr>
      <vt:lpstr>Fever in Household Members</vt:lpstr>
      <vt:lpstr>Key Findings</vt:lpstr>
    </vt:vector>
  </TitlesOfParts>
  <Company>ICF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ICFI</dc:creator>
  <cp:lastModifiedBy>ICFI</cp:lastModifiedBy>
  <cp:revision>44</cp:revision>
  <dcterms:created xsi:type="dcterms:W3CDTF">2012-01-27T21:38:29Z</dcterms:created>
  <dcterms:modified xsi:type="dcterms:W3CDTF">2012-08-03T15:33:59Z</dcterms:modified>
</cp:coreProperties>
</file>