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6"/>
  </p:notesMasterIdLst>
  <p:sldIdLst>
    <p:sldId id="394" r:id="rId3"/>
    <p:sldId id="396" r:id="rId4"/>
    <p:sldId id="392" r:id="rId5"/>
    <p:sldId id="380" r:id="rId6"/>
    <p:sldId id="381" r:id="rId7"/>
    <p:sldId id="382" r:id="rId8"/>
    <p:sldId id="383" r:id="rId9"/>
    <p:sldId id="385" r:id="rId10"/>
    <p:sldId id="395" r:id="rId11"/>
    <p:sldId id="367" r:id="rId12"/>
    <p:sldId id="390" r:id="rId13"/>
    <p:sldId id="368" r:id="rId14"/>
    <p:sldId id="37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ake Zachary" initials="bz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1297" autoAdjust="0"/>
  </p:normalViewPr>
  <p:slideViewPr>
    <p:cSldViewPr>
      <p:cViewPr varScale="1">
        <p:scale>
          <a:sx n="97" d="100"/>
          <a:sy n="97" d="100"/>
        </p:scale>
        <p:origin x="-11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0101717579220157"/>
          <c:w val="0.96604938271604934"/>
          <c:h val="0.72535480294469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Malaria with Rapid Diagnostic Test</c:v>
                </c:pt>
                <c:pt idx="1">
                  <c:v>Malaria by microscopy</c:v>
                </c:pt>
                <c:pt idx="2">
                  <c:v>Anemia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98</c:v>
                </c:pt>
                <c:pt idx="1">
                  <c:v>94</c:v>
                </c:pt>
                <c:pt idx="2">
                  <c:v>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8386048"/>
        <c:axId val="28388736"/>
      </c:barChart>
      <c:catAx>
        <c:axId val="28386048"/>
        <c:scaling>
          <c:orientation val="minMax"/>
        </c:scaling>
        <c:delete val="0"/>
        <c:axPos val="b"/>
        <c:majorTickMark val="none"/>
        <c:minorTickMark val="none"/>
        <c:tickLblPos val="nextTo"/>
        <c:crossAx val="28388736"/>
        <c:crosses val="autoZero"/>
        <c:auto val="1"/>
        <c:lblAlgn val="ctr"/>
        <c:lblOffset val="100"/>
        <c:noMultiLvlLbl val="0"/>
      </c:catAx>
      <c:valAx>
        <c:axId val="283887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8386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</c:v>
                </c:pt>
                <c:pt idx="1">
                  <c:v>36</c:v>
                </c:pt>
                <c:pt idx="2">
                  <c:v>31</c:v>
                </c:pt>
                <c:pt idx="3">
                  <c:v>41</c:v>
                </c:pt>
                <c:pt idx="4">
                  <c:v>45</c:v>
                </c:pt>
                <c:pt idx="5">
                  <c:v>51</c:v>
                </c:pt>
                <c:pt idx="6">
                  <c:v>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Blood smear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10</c:v>
                </c:pt>
                <c:pt idx="1">
                  <c:v>19</c:v>
                </c:pt>
                <c:pt idx="2">
                  <c:v>16</c:v>
                </c:pt>
                <c:pt idx="3">
                  <c:v>25</c:v>
                </c:pt>
                <c:pt idx="4">
                  <c:v>28</c:v>
                </c:pt>
                <c:pt idx="5">
                  <c:v>33</c:v>
                </c:pt>
                <c:pt idx="6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41091584"/>
        <c:axId val="141093120"/>
      </c:barChart>
      <c:catAx>
        <c:axId val="14109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41093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109312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410915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934E-3"/>
          <c:y val="0.23932686962338987"/>
          <c:w val="0.97959183673470285"/>
          <c:h val="0.559683512200331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Urban</c:v>
                </c:pt>
                <c:pt idx="1">
                  <c:v>Rural</c:v>
                </c:pt>
                <c:pt idx="3">
                  <c:v>Lowest</c:v>
                </c:pt>
                <c:pt idx="4">
                  <c:v>Second</c:v>
                </c:pt>
                <c:pt idx="5">
                  <c:v>Middle</c:v>
                </c:pt>
                <c:pt idx="6">
                  <c:v>Fourth</c:v>
                </c:pt>
                <c:pt idx="7">
                  <c:v>Highest</c:v>
                </c:pt>
                <c:pt idx="9">
                  <c:v>Total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</c:v>
                </c:pt>
                <c:pt idx="1">
                  <c:v>35</c:v>
                </c:pt>
                <c:pt idx="3">
                  <c:v>36</c:v>
                </c:pt>
                <c:pt idx="4">
                  <c:v>37</c:v>
                </c:pt>
                <c:pt idx="5">
                  <c:v>30</c:v>
                </c:pt>
                <c:pt idx="6">
                  <c:v>18</c:v>
                </c:pt>
                <c:pt idx="7">
                  <c:v>6</c:v>
                </c:pt>
                <c:pt idx="9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21530112"/>
        <c:axId val="21540224"/>
      </c:barChart>
      <c:catAx>
        <c:axId val="2153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21540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540224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2153011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Anemia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0"/>
              <c:layout>
                <c:manualLayout>
                  <c:x val="1.5686274509803921E-3"/>
                  <c:y val="-0.1835212251363823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686274509803637E-3"/>
                  <c:y val="-0.3571950183579725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686274509803921E-3"/>
                  <c:y val="-0.2946311098317141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0.3114526286603360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372549019607842E-3"/>
                  <c:y val="-0.3114526286603360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224615842426961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5686274509803921E-3"/>
                  <c:y val="-0.1135059577316293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24-35</c:v>
                </c:pt>
                <c:pt idx="5">
                  <c:v>36-47</c:v>
                </c:pt>
                <c:pt idx="6">
                  <c:v>48-59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</c:v>
                </c:pt>
                <c:pt idx="1">
                  <c:v>12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7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1922688"/>
        <c:axId val="122249984"/>
      </c:barChart>
      <c:catAx>
        <c:axId val="12192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22249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2249984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21922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6-22T11:14:07.903" idx="4">
    <p:pos x="4836" y="2545"/>
    <p:text>North Central 8.8
South Central 8.9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614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29244-7FC2-4333-B034-FE1D30C60B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B0F5F-A73F-491D-8108-3B65FF4C55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1AEE85-7C52-4CE4-A2EE-C570AC2458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7255-CD1C-4FE4-9362-CF6159AC7D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2340725"/>
            <a:ext cx="9144000" cy="3944406"/>
            <a:chOff x="0" y="2340725"/>
            <a:chExt cx="9144000" cy="3944406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2011 Liberia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2340725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4343400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2493125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4222444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8425"/>
            <a:ext cx="9144000" cy="15811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994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951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91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4146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12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673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36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32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86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0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DA22C-E4E3-45B9-B002-DB357D7500B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EE60B-958C-42AB-91FE-2A0EF6D41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1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1459" y="381000"/>
            <a:ext cx="8001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Malaria and Anemia Prevalence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0537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0293" y="1859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Anemia in Children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0772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Anemia is a critical public health problem in Liberia, where </a:t>
            </a:r>
            <a:r>
              <a:rPr lang="en-US" b="1" dirty="0">
                <a:solidFill>
                  <a:schemeClr val="bg2"/>
                </a:solidFill>
              </a:rPr>
              <a:t>8</a:t>
            </a:r>
            <a:r>
              <a:rPr lang="en-US" b="1" dirty="0" smtClean="0">
                <a:solidFill>
                  <a:schemeClr val="bg2"/>
                </a:solidFill>
              </a:rPr>
              <a:t>%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of Liberian children 6-59 months old are </a:t>
            </a:r>
            <a:r>
              <a:rPr lang="en-US" b="1" dirty="0" smtClean="0">
                <a:solidFill>
                  <a:schemeClr val="bg2"/>
                </a:solidFill>
              </a:rPr>
              <a:t>severely anemic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Severe Anemia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2400" y="1219200"/>
            <a:ext cx="5715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n-lt"/>
              </a:rPr>
              <a:t>Percent of children 6-59 months with </a:t>
            </a:r>
            <a:r>
              <a:rPr lang="en-US" i="1" dirty="0" smtClean="0">
                <a:latin typeface="+mn-lt"/>
              </a:rPr>
              <a:t>severe anemia</a:t>
            </a:r>
            <a:endParaRPr lang="en-US" i="1" dirty="0">
              <a:latin typeface="+mn-lt"/>
            </a:endParaRPr>
          </a:p>
        </p:txBody>
      </p:sp>
      <p:graphicFrame>
        <p:nvGraphicFramePr>
          <p:cNvPr id="9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5540325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/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0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1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4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5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6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7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8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49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0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1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2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3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4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5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6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7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8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59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0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1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2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3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4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5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6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67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44551" y="21257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Severe Anemia in Children by Region</a:t>
            </a:r>
          </a:p>
        </p:txBody>
      </p:sp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6411951" y="5489743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br>
              <a:rPr lang="en-US" i="1" dirty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6-59 months with severe anemia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384073" y="3608779"/>
            <a:ext cx="26670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8</a:t>
            </a:r>
            <a:r>
              <a:rPr lang="en-US" sz="2200" b="1" dirty="0" smtClean="0">
                <a:solidFill>
                  <a:schemeClr val="accent6"/>
                </a:solidFill>
              </a:rPr>
              <a:t>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9050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9%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0250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6%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4650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9%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8%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71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6%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43000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bg2"/>
                </a:solidFill>
              </a:rPr>
              <a:t>28%</a:t>
            </a:r>
            <a:r>
              <a:rPr lang="en-US" dirty="0" smtClean="0"/>
              <a:t> of children 6-59 months tested </a:t>
            </a:r>
            <a:r>
              <a:rPr lang="en-US" b="1" dirty="0" smtClean="0">
                <a:solidFill>
                  <a:schemeClr val="bg2"/>
                </a:solidFill>
              </a:rPr>
              <a:t>positive for malaria </a:t>
            </a:r>
            <a:r>
              <a:rPr lang="en-US" dirty="0" smtClean="0"/>
              <a:t>by blood smear.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dirty="0" smtClean="0"/>
              <a:t>Malaria prevalence is highest in </a:t>
            </a:r>
            <a:r>
              <a:rPr lang="en-US" b="1" dirty="0" smtClean="0">
                <a:solidFill>
                  <a:schemeClr val="bg2"/>
                </a:solidFill>
              </a:rPr>
              <a:t>South Eastern B </a:t>
            </a:r>
            <a:r>
              <a:rPr lang="en-US" dirty="0" smtClean="0"/>
              <a:t>region—</a:t>
            </a:r>
            <a:r>
              <a:rPr lang="en-US" b="1" dirty="0" smtClean="0">
                <a:solidFill>
                  <a:schemeClr val="bg2"/>
                </a:solidFill>
              </a:rPr>
              <a:t>49%</a:t>
            </a:r>
            <a:r>
              <a:rPr lang="en-US" b="1" dirty="0" smtClean="0"/>
              <a:t> </a:t>
            </a:r>
            <a:r>
              <a:rPr lang="en-US" dirty="0" smtClean="0"/>
              <a:t> of children 6-59 months.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8%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smtClean="0"/>
              <a:t>of all children </a:t>
            </a:r>
            <a:r>
              <a:rPr lang="en-US" dirty="0"/>
              <a:t>age 6-59 </a:t>
            </a:r>
            <a:r>
              <a:rPr lang="en-US" dirty="0" smtClean="0"/>
              <a:t>months have </a:t>
            </a:r>
            <a:r>
              <a:rPr lang="en-US" b="1" dirty="0" smtClean="0">
                <a:solidFill>
                  <a:schemeClr val="bg2"/>
                </a:solidFill>
              </a:rPr>
              <a:t>severe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bg2"/>
                </a:solidFill>
              </a:rPr>
              <a:t>anemia</a:t>
            </a:r>
            <a:r>
              <a:rPr lang="en-US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dirty="0" smtClean="0"/>
              <a:t>Severe anemia is most common in the </a:t>
            </a:r>
            <a:r>
              <a:rPr lang="en-US" b="1" dirty="0" smtClean="0">
                <a:solidFill>
                  <a:schemeClr val="bg2"/>
                </a:solidFill>
              </a:rPr>
              <a:t>North Central </a:t>
            </a:r>
            <a:r>
              <a:rPr lang="en-US" dirty="0"/>
              <a:t>and</a:t>
            </a:r>
            <a:r>
              <a:rPr lang="en-US" b="1" dirty="0" smtClean="0">
                <a:solidFill>
                  <a:schemeClr val="bg2"/>
                </a:solidFill>
              </a:rPr>
              <a:t> South Central </a:t>
            </a:r>
            <a:r>
              <a:rPr lang="en-US" dirty="0" smtClean="0"/>
              <a:t>regions.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Coverage Rates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644044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1430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eligible children age 6-59 months tested for: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782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Malaria prevalence</a:t>
            </a:r>
          </a:p>
          <a:p>
            <a:r>
              <a:rPr lang="en-US" dirty="0" smtClean="0"/>
              <a:t>Anemia prevalence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Prevalence of Malaria by Age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4275836"/>
              </p:ext>
            </p:extLst>
          </p:nvPr>
        </p:nvGraphicFramePr>
        <p:xfrm>
          <a:off x="523875" y="1752600"/>
          <a:ext cx="8096250" cy="452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990600"/>
            <a:ext cx="601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6-59 months testing </a:t>
            </a:r>
            <a:r>
              <a:rPr lang="en-US" i="1" dirty="0">
                <a:latin typeface="Calibri" pitchFamily="34" charset="0"/>
              </a:rPr>
              <a:t>positive for malaria by rapid test (RDT) and blood smear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Blood Smears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Rapid tests 	</a:t>
            </a:r>
          </a:p>
          <a:p>
            <a:pPr lvl="1"/>
            <a:r>
              <a:rPr lang="en-US" sz="2000" dirty="0" smtClean="0"/>
              <a:t>Provide results and treatment in field</a:t>
            </a:r>
          </a:p>
          <a:p>
            <a:pPr lvl="1"/>
            <a:r>
              <a:rPr lang="en-US" sz="2000" dirty="0" smtClean="0"/>
              <a:t>Detects the </a:t>
            </a:r>
            <a:r>
              <a:rPr lang="en-US" sz="2000" i="1" dirty="0" smtClean="0"/>
              <a:t>P. </a:t>
            </a:r>
            <a:r>
              <a:rPr lang="en-US" sz="2000" i="1" dirty="0" err="1" smtClean="0"/>
              <a:t>falciparum</a:t>
            </a:r>
            <a:r>
              <a:rPr lang="en-US" sz="2000" dirty="0" smtClean="0"/>
              <a:t>-specific protein (not the malaria parasite itself), which remains in blood 1 month after treatment with </a:t>
            </a:r>
            <a:r>
              <a:rPr lang="en-US" sz="2000" dirty="0" err="1" smtClean="0"/>
              <a:t>antimalarials</a:t>
            </a:r>
            <a:endParaRPr lang="en-US" sz="2000" dirty="0" smtClean="0"/>
          </a:p>
          <a:p>
            <a:pPr lvl="1"/>
            <a:r>
              <a:rPr lang="en-US" sz="2000" dirty="0" smtClean="0"/>
              <a:t>Less sensitive</a:t>
            </a:r>
          </a:p>
          <a:p>
            <a:pPr lvl="1"/>
            <a:r>
              <a:rPr lang="en-US" sz="2000" dirty="0" smtClean="0"/>
              <a:t>Often results in slightly higher rates of malaria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Blood smears</a:t>
            </a:r>
          </a:p>
          <a:p>
            <a:pPr lvl="1"/>
            <a:r>
              <a:rPr lang="en-US" sz="2000" dirty="0" smtClean="0"/>
              <a:t>Tested in lab</a:t>
            </a:r>
          </a:p>
          <a:p>
            <a:pPr lvl="1"/>
            <a:r>
              <a:rPr lang="en-US" sz="2000" dirty="0" smtClean="0"/>
              <a:t>Gold standard</a:t>
            </a:r>
          </a:p>
          <a:p>
            <a:pPr lvl="1"/>
            <a:r>
              <a:rPr lang="en-US" sz="2000" dirty="0" smtClean="0"/>
              <a:t>Detects malaria parasite</a:t>
            </a:r>
          </a:p>
          <a:p>
            <a:pPr lvl="1"/>
            <a:r>
              <a:rPr lang="en-US" sz="2000" dirty="0" smtClean="0"/>
              <a:t>Highly sensitive when prepared under lab conditions, but field preparation lowers sensitivity</a:t>
            </a:r>
          </a:p>
          <a:p>
            <a:pPr lvl="1"/>
            <a:endParaRPr lang="en-US" sz="2000" dirty="0" smtClean="0"/>
          </a:p>
          <a:p>
            <a:pPr lvl="1">
              <a:buFont typeface="Arial" charset="0"/>
              <a:buNone/>
            </a:pPr>
            <a:endParaRPr lang="en-US" sz="2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Test vs. Blood Smears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MIS results:</a:t>
            </a:r>
          </a:p>
          <a:p>
            <a:pPr lvl="1"/>
            <a:r>
              <a:rPr lang="en-US" sz="2400" dirty="0" smtClean="0"/>
              <a:t>As expected, rapid test results report a slightly higher rate of malaria than blood smears</a:t>
            </a:r>
          </a:p>
          <a:p>
            <a:pPr lvl="1"/>
            <a:r>
              <a:rPr lang="en-US" sz="2400" dirty="0" smtClean="0"/>
              <a:t>Patterns are similar in both tests </a:t>
            </a:r>
          </a:p>
          <a:p>
            <a:pPr lvl="2"/>
            <a:r>
              <a:rPr lang="en-US" sz="2000" dirty="0" smtClean="0"/>
              <a:t>Malaria prevalence increases with age</a:t>
            </a:r>
          </a:p>
          <a:p>
            <a:pPr lvl="2"/>
            <a:r>
              <a:rPr lang="en-US" sz="2000" dirty="0" smtClean="0"/>
              <a:t>Malaria prevalence decreases with wealth</a:t>
            </a:r>
          </a:p>
          <a:p>
            <a:pPr lvl="2"/>
            <a:r>
              <a:rPr lang="en-US" sz="2000" dirty="0" smtClean="0"/>
              <a:t>Malaria prevalence higher in rural areas</a:t>
            </a:r>
          </a:p>
          <a:p>
            <a:pPr lvl="2"/>
            <a:r>
              <a:rPr lang="en-US" sz="2000" dirty="0" smtClean="0"/>
              <a:t>Malaria prevalence highest in South Eastern B region.</a:t>
            </a:r>
          </a:p>
          <a:p>
            <a:pPr lvl="1"/>
            <a:r>
              <a:rPr lang="en-US" sz="2400" dirty="0" smtClean="0"/>
              <a:t>The remainder of this presentation reports results based on blood smear testing.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12595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Prevalence of Malaria by Residence and Wealth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77814043"/>
              </p:ext>
            </p:extLst>
          </p:nvPr>
        </p:nvGraphicFramePr>
        <p:xfrm>
          <a:off x="304800" y="1524000"/>
          <a:ext cx="86233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76200" y="1524000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blood smear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86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Malaria in Children by Region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553200" y="3262154"/>
            <a:ext cx="23622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28%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5724525" y="5744245"/>
            <a:ext cx="3190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age 6-59 months testing </a:t>
            </a:r>
            <a:r>
              <a:rPr lang="en-US" i="1" dirty="0">
                <a:latin typeface="Calibri" pitchFamily="34" charset="0"/>
              </a:rPr>
              <a:t>positive for malaria by blood smear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59050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35%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0250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29%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4650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26%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49%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1771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7%</a:t>
            </a: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1143000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2286000"/>
            <a:ext cx="4038600" cy="1524000"/>
          </a:xfrm>
        </p:spPr>
        <p:txBody>
          <a:bodyPr/>
          <a:lstStyle/>
          <a:p>
            <a:r>
              <a:rPr lang="en-US" dirty="0" smtClean="0"/>
              <a:t>Malaria prevalence</a:t>
            </a:r>
          </a:p>
          <a:p>
            <a:r>
              <a:rPr lang="en-US" b="1" dirty="0" smtClean="0">
                <a:solidFill>
                  <a:schemeClr val="bg2"/>
                </a:solidFill>
              </a:rPr>
              <a:t>Anemia prevalence</a:t>
            </a:r>
            <a:endParaRPr lang="en-US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9733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</TotalTime>
  <Words>378</Words>
  <Application>Microsoft Office PowerPoint</Application>
  <PresentationFormat>On-screen Show (4:3)</PresentationFormat>
  <Paragraphs>100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Custom Design</vt:lpstr>
      <vt:lpstr>PowerPoint Presentation</vt:lpstr>
      <vt:lpstr>Coverage Rates</vt:lpstr>
      <vt:lpstr>PowerPoint Presentation</vt:lpstr>
      <vt:lpstr>Prevalence of Malaria by Age</vt:lpstr>
      <vt:lpstr>Rapid Test vs. Blood Smears</vt:lpstr>
      <vt:lpstr>Rapid Test vs. Blood Smears</vt:lpstr>
      <vt:lpstr>Prevalence of Malaria by Residence and Wealth</vt:lpstr>
      <vt:lpstr>Malaria in Children by Region</vt:lpstr>
      <vt:lpstr>PowerPoint Presentation</vt:lpstr>
      <vt:lpstr>Prevalence of Anemia in Children</vt:lpstr>
      <vt:lpstr>Prevalence of Severe Anemia by Age</vt:lpstr>
      <vt:lpstr>Severe Anemia in Children by Region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ICFI</cp:lastModifiedBy>
  <cp:revision>196</cp:revision>
  <dcterms:created xsi:type="dcterms:W3CDTF">2005-10-11T14:32:07Z</dcterms:created>
  <dcterms:modified xsi:type="dcterms:W3CDTF">2012-08-03T15:32:16Z</dcterms:modified>
</cp:coreProperties>
</file>