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6" r:id="rId2"/>
  </p:sldMasterIdLst>
  <p:notesMasterIdLst>
    <p:notesMasterId r:id="rId29"/>
  </p:notesMasterIdLst>
  <p:sldIdLst>
    <p:sldId id="348" r:id="rId3"/>
    <p:sldId id="258" r:id="rId4"/>
    <p:sldId id="308" r:id="rId5"/>
    <p:sldId id="310" r:id="rId6"/>
    <p:sldId id="311" r:id="rId7"/>
    <p:sldId id="313" r:id="rId8"/>
    <p:sldId id="314" r:id="rId9"/>
    <p:sldId id="340" r:id="rId10"/>
    <p:sldId id="315" r:id="rId11"/>
    <p:sldId id="349" r:id="rId12"/>
    <p:sldId id="350" r:id="rId13"/>
    <p:sldId id="331" r:id="rId14"/>
    <p:sldId id="320" r:id="rId15"/>
    <p:sldId id="352" r:id="rId16"/>
    <p:sldId id="353" r:id="rId17"/>
    <p:sldId id="321" r:id="rId18"/>
    <p:sldId id="346" r:id="rId19"/>
    <p:sldId id="342" r:id="rId20"/>
    <p:sldId id="343" r:id="rId21"/>
    <p:sldId id="344" r:id="rId22"/>
    <p:sldId id="345" r:id="rId23"/>
    <p:sldId id="332" r:id="rId24"/>
    <p:sldId id="323" r:id="rId25"/>
    <p:sldId id="326" r:id="rId26"/>
    <p:sldId id="351" r:id="rId27"/>
    <p:sldId id="328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913F78-71EB-4E75-98AD-96FA6DAA1F9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9B2DEA8-A87E-4048-A385-E9DF8499D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397D46-870F-43B0-BCB1-B990012E78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746FD6-7836-4250-BC25-F6605CC457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C6B322-169A-488A-8C96-03392E042B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1BBBEE-07AB-4AEC-B98E-882F884D0B7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27B689-7B0C-41A3-BBEA-159144603D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C7C0B1-8FEA-47E6-A200-0714BCC3D0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8F8641-0C9F-430D-9102-3A243E7D058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8DFD7-8C92-4008-9272-92875D926BA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6EDCCA-F672-46A4-987F-68835453AACA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F83CC3-0B02-4DF6-B45C-76BDAEEB5A1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789672-5E5C-423C-8A92-DF8D7621CA9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Arial" pitchFamily="34" charset="0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43200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D5B60-7879-4A47-86DB-23646593AE1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4DD16-CDF5-4A41-A0FC-9800839835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A6F61-B616-4427-BF9A-376EB48A147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B841A-73FF-4F06-8155-6AAB08606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E44A0-9551-4D7D-B0A6-222C4862A1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36B29-3AB2-4B1B-8465-6004731A06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A2C2B-6575-481E-AA12-BE9EF1E9398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3B78B-DD01-4F24-98F4-1894FD8DB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DCFE1-1C4E-42A2-8E0D-D283255AD44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237A8-5CD8-4B9A-BD60-EA752756E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836D7-2E9A-4261-92E6-455EA7BCF3A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BAE27-FB02-40E1-BE70-098FB2947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81189-1AFF-46FC-8E49-6B3F938D84A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EDE23-F185-48F8-890B-3E9BB020C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B30B0-814C-4ABA-8EEA-F159BB189E3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83355-A98E-4CCF-B0AA-26C60E0B03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AEEC3-7C7B-4F31-860F-E1F9389506F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3B73C-20E3-4FFA-AEEB-28A0C09AB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D026-7025-4574-B955-E14EB2B9D9E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45407-CAA0-4D66-B3DF-5B81CA3EEC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C7525-3806-42AB-BABE-9113436EDA5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17AAC-7E30-4210-8511-17FBF35642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BBC4C-3F6D-4520-972F-81286CF74E4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F38DD-580B-4AF3-9208-9109830831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5D5FA-7A18-44DA-A65F-FC6319B6939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1EC90-5B58-4C70-9978-D061A24E29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376E3-E00B-4F6B-A4B9-D92C47D59EB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64B6E-65A1-43C8-9CA0-F9C10EEA3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1A1D0-8DC4-44CF-9CA0-172BFBD7C2D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39900-A522-4519-920D-70B0490AD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C9759-2944-4F2F-BE9C-6403DDFDD8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5151A-7BE9-48BE-A947-A54581413E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CEA14-9999-4B47-96AF-D5437099F4B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3B097-D1CA-4276-BF2A-FF4399819B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61022-7DD2-45AF-B14C-6C43AD588C9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42A0F-D932-4A58-9360-08BDC0246A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F6F0-1173-410A-9CD6-E3286B5123E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6066A-6F80-4E6A-8C0A-D0B8F4416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9B955-F57A-4704-A6D1-7B11614087D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8EE46-F4E6-4D86-B8AD-3405D55B4B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81C4D-F4F9-4E7D-A8E8-D839D224250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54436-E0D1-4023-99D6-E37DD633CE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99F7E-A0D4-4394-A5D1-6505FDAA06C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12822-C649-46F7-948C-8E6305259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8B444-48AE-4745-B160-A0AC33126DF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9DE0E-C6A9-41C2-B595-4F412214A4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97255A-0A33-4B92-B9A9-3F7F131C4BF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9D2CD2-E46F-4BC3-ABA3-8C1FD92132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67" r:id="rId12"/>
    <p:sldLayoutId id="214748376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C990B8A-9FBD-4547-9D7F-5C4F230446B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6D2614A-1126-4421-AC3F-92B8999DA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9" r:id="rId12"/>
    <p:sldLayoutId id="2147483770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6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9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0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1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Chart12.xls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Chart13.xls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>
                <a:latin typeface="Calibri" pitchFamily="34" charset="0"/>
              </a:rPr>
              <a:t>Family Planning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5800" y="6189663"/>
            <a:ext cx="1981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Poorest households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72200" y="6211888"/>
            <a:ext cx="1981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Wealthiest households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2438400" y="6376988"/>
            <a:ext cx="3886200" cy="269875"/>
          </a:xfrm>
          <a:prstGeom prst="notched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Use of Modern Contraception </a:t>
            </a:r>
            <a:br>
              <a:rPr lang="en-US" dirty="0"/>
            </a:br>
            <a:r>
              <a:rPr lang="en-US" dirty="0"/>
              <a:t>by </a:t>
            </a:r>
            <a:r>
              <a:rPr lang="en-US" dirty="0" smtClean="0"/>
              <a:t>Wealth</a:t>
            </a:r>
            <a:endParaRPr lang="en-US" dirty="0"/>
          </a:p>
        </p:txBody>
      </p:sp>
      <p:graphicFrame>
        <p:nvGraphicFramePr>
          <p:cNvPr id="17414" name="Content Placeholder 10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17414" r:id="rId3" imgW="8327858" imgH="4627265" progId="Excel.Chart.8">
              <p:embed/>
            </p:oleObj>
          </a:graphicData>
        </a:graphic>
      </p:graphicFrame>
      <p:sp>
        <p:nvSpPr>
          <p:cNvPr id="17415" name="Text Box 3"/>
          <p:cNvSpPr txBox="1">
            <a:spLocks noChangeArrowheads="1"/>
          </p:cNvSpPr>
          <p:nvPr/>
        </p:nvSpPr>
        <p:spPr bwMode="auto">
          <a:xfrm>
            <a:off x="65088" y="1528763"/>
            <a:ext cx="54102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-50800" y="787400"/>
          <a:ext cx="7607300" cy="6121400"/>
        </p:xfrm>
        <a:graphic>
          <a:graphicData uri="http://schemas.openxmlformats.org/presentationml/2006/ole">
            <p:oleObj spid="_x0000_s18434" r:id="rId4" imgW="7608467" imgH="6120914" progId="Excel.Chart.8">
              <p:embed/>
            </p:oleObj>
          </a:graphicData>
        </a:graphic>
      </p:graphicFrame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mtClean="0"/>
              <a:t>How Does Zimbabwe Compare?</a:t>
            </a:r>
          </a:p>
        </p:txBody>
      </p:sp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7696200" y="914400"/>
            <a:ext cx="1291442" cy="656112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2"/>
          </a:solidFill>
          <a:ln>
            <a:solidFill>
              <a:schemeClr val="accent2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867400" y="5934075"/>
            <a:ext cx="3276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who are 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Source of Contraception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9525" y="1020763"/>
            <a:ext cx="6858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 users of modern contraceptive methods</a:t>
            </a:r>
          </a:p>
        </p:txBody>
      </p:sp>
      <p:graphicFrame>
        <p:nvGraphicFramePr>
          <p:cNvPr id="20484" name="Content Placeholder 2"/>
          <p:cNvGraphicFramePr>
            <a:graphicFrameLocks noGrp="1"/>
          </p:cNvGraphicFramePr>
          <p:nvPr>
            <p:ph/>
          </p:nvPr>
        </p:nvGraphicFramePr>
        <p:xfrm>
          <a:off x="406400" y="1701800"/>
          <a:ext cx="8331200" cy="5049838"/>
        </p:xfrm>
        <a:graphic>
          <a:graphicData uri="http://schemas.openxmlformats.org/presentationml/2006/ole">
            <p:oleObj spid="_x0000_s20484" r:id="rId4" imgW="8327858" imgH="5054022" progId="Excel.Chart.8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Use of Socially-Marketed Brand Pills</a:t>
            </a:r>
          </a:p>
        </p:txBody>
      </p:sp>
      <p:graphicFrame>
        <p:nvGraphicFramePr>
          <p:cNvPr id="21507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092200"/>
          <a:ext cx="8331200" cy="5816600"/>
        </p:xfrm>
        <a:graphic>
          <a:graphicData uri="http://schemas.openxmlformats.org/presentationml/2006/ole">
            <p:oleObj spid="_x0000_s21507" r:id="rId3" imgW="8327858" imgH="5816088" progId="Excel.Char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013" y="1066800"/>
            <a:ext cx="271938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pitchFamily="34" charset="0"/>
              </a:rPr>
              <a:t>Percent distribution of female pill users age 15-49 by brand of pill used</a:t>
            </a:r>
            <a:endParaRPr lang="en-US" i="1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Use of Socially-Marketed Condoms</a:t>
            </a:r>
          </a:p>
        </p:txBody>
      </p:sp>
      <p:graphicFrame>
        <p:nvGraphicFramePr>
          <p:cNvPr id="22531" name="Content Placeholder 3"/>
          <p:cNvGraphicFramePr>
            <a:graphicFrameLocks noGrp="1"/>
          </p:cNvGraphicFramePr>
          <p:nvPr>
            <p:ph idx="1"/>
          </p:nvPr>
        </p:nvGraphicFramePr>
        <p:xfrm>
          <a:off x="1549400" y="1092200"/>
          <a:ext cx="8331200" cy="5816600"/>
        </p:xfrm>
        <a:graphic>
          <a:graphicData uri="http://schemas.openxmlformats.org/presentationml/2006/ole">
            <p:oleObj spid="_x0000_s22531" r:id="rId3" imgW="8333954" imgH="5816088" progId="Excel.Char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0650" y="1066800"/>
            <a:ext cx="2514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pitchFamily="34" charset="0"/>
              </a:rPr>
              <a:t>Percent distribution of </a:t>
            </a:r>
            <a:r>
              <a:rPr lang="en-US" i="1" dirty="0">
                <a:latin typeface="+mn-lt"/>
                <a:cs typeface="Arial" pitchFamily="34" charset="0"/>
              </a:rPr>
              <a:t>women age 15-49 </a:t>
            </a:r>
            <a:r>
              <a:rPr lang="en-US" i="1" dirty="0">
                <a:latin typeface="+mn-lt"/>
                <a:cs typeface="Arial" pitchFamily="34" charset="0"/>
              </a:rPr>
              <a:t>who use the male condom by brand of condom used</a:t>
            </a:r>
            <a:endParaRPr lang="en-US" i="1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 Family Planning Users Have </a:t>
            </a:r>
            <a:br>
              <a:rPr lang="en-US" smtClean="0"/>
            </a:br>
            <a:r>
              <a:rPr lang="en-US" smtClean="0"/>
              <a:t>Informed Choices?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/>
          <a:lstStyle/>
          <a:p>
            <a:r>
              <a:rPr lang="en-US" sz="2800" b="1" smtClean="0">
                <a:solidFill>
                  <a:schemeClr val="accent1"/>
                </a:solidFill>
              </a:rPr>
              <a:t>53%</a:t>
            </a:r>
            <a:r>
              <a:rPr lang="en-US" sz="2800" b="1" smtClean="0"/>
              <a:t> </a:t>
            </a:r>
            <a:r>
              <a:rPr lang="en-US" sz="2800" smtClean="0"/>
              <a:t>of modern contraceptive users were </a:t>
            </a:r>
            <a:r>
              <a:rPr lang="en-US" sz="2800" b="1" smtClean="0">
                <a:solidFill>
                  <a:schemeClr val="accent1"/>
                </a:solidFill>
              </a:rPr>
              <a:t>informed of side effects or problems</a:t>
            </a:r>
            <a:r>
              <a:rPr lang="en-US" sz="2800" smtClean="0"/>
              <a:t> of methods they used.</a:t>
            </a:r>
          </a:p>
          <a:p>
            <a:r>
              <a:rPr lang="en-US" sz="2800" b="1" smtClean="0">
                <a:solidFill>
                  <a:schemeClr val="accent1"/>
                </a:solidFill>
              </a:rPr>
              <a:t>48%</a:t>
            </a:r>
            <a:r>
              <a:rPr lang="en-US" sz="2800" b="1" smtClean="0"/>
              <a:t> </a:t>
            </a:r>
            <a:r>
              <a:rPr lang="en-US" sz="2800" smtClean="0"/>
              <a:t>were informed about what to do if they </a:t>
            </a:r>
            <a:r>
              <a:rPr lang="en-US" sz="2800" b="1" smtClean="0">
                <a:solidFill>
                  <a:schemeClr val="accent1"/>
                </a:solidFill>
              </a:rPr>
              <a:t>experienced side effects</a:t>
            </a:r>
            <a:r>
              <a:rPr lang="en-US" sz="2800" smtClean="0">
                <a:solidFill>
                  <a:schemeClr val="tx2"/>
                </a:solidFill>
              </a:rPr>
              <a:t>. </a:t>
            </a:r>
          </a:p>
          <a:p>
            <a:r>
              <a:rPr lang="en-US" sz="2800" b="1" smtClean="0">
                <a:solidFill>
                  <a:schemeClr val="accent1"/>
                </a:solidFill>
              </a:rPr>
              <a:t>61%</a:t>
            </a:r>
            <a:r>
              <a:rPr lang="en-US" sz="2800" b="1" smtClean="0"/>
              <a:t> </a:t>
            </a:r>
            <a:r>
              <a:rPr lang="en-US" sz="2800" smtClean="0"/>
              <a:t>were informed of </a:t>
            </a:r>
            <a:r>
              <a:rPr lang="en-US" sz="2800" b="1" smtClean="0">
                <a:solidFill>
                  <a:schemeClr val="accent1"/>
                </a:solidFill>
              </a:rPr>
              <a:t>other methods </a:t>
            </a:r>
            <a:r>
              <a:rPr lang="en-US" sz="280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/>
            <a:r>
              <a:rPr lang="en-US" smtClean="0"/>
              <a:t>Overall, </a:t>
            </a:r>
            <a:r>
              <a:rPr lang="en-US" b="1" smtClean="0">
                <a:solidFill>
                  <a:schemeClr val="accent1"/>
                </a:solidFill>
              </a:rPr>
              <a:t>73% </a:t>
            </a:r>
            <a:r>
              <a:rPr lang="en-US" smtClean="0"/>
              <a:t>of</a:t>
            </a:r>
            <a:r>
              <a:rPr lang="en-US" b="1" smtClean="0">
                <a:solidFill>
                  <a:schemeClr val="accent2"/>
                </a:solidFill>
              </a:rPr>
              <a:t> </a:t>
            </a:r>
            <a:r>
              <a:rPr lang="en-US" smtClean="0"/>
              <a:t>women either want to </a:t>
            </a:r>
            <a:r>
              <a:rPr lang="en-US" i="1" smtClean="0">
                <a:solidFill>
                  <a:schemeClr val="tx2"/>
                </a:solidFill>
              </a:rPr>
              <a:t>delay</a:t>
            </a:r>
            <a:r>
              <a:rPr lang="en-US" i="1" smtClean="0">
                <a:solidFill>
                  <a:schemeClr val="accent2"/>
                </a:solidFill>
              </a:rPr>
              <a:t> </a:t>
            </a:r>
            <a:r>
              <a:rPr lang="en-US" smtClean="0"/>
              <a:t>having another child or </a:t>
            </a:r>
            <a:r>
              <a:rPr lang="en-US" b="1" smtClean="0">
                <a:solidFill>
                  <a:schemeClr val="accent1"/>
                </a:solidFill>
              </a:rPr>
              <a:t>stop childbearing</a:t>
            </a:r>
            <a:r>
              <a:rPr lang="en-US" b="1" smtClean="0">
                <a:solidFill>
                  <a:schemeClr val="accent2"/>
                </a:solidFill>
              </a:rPr>
              <a:t> </a:t>
            </a:r>
            <a:r>
              <a:rPr lang="en-US" smtClean="0"/>
              <a:t>altogether.</a:t>
            </a:r>
          </a:p>
          <a:p>
            <a:pPr algn="ctr"/>
            <a:r>
              <a:rPr lang="en-US" smtClean="0"/>
              <a:t>These women are potential contraceptive users for </a:t>
            </a:r>
            <a:r>
              <a:rPr lang="en-US" i="1" smtClean="0">
                <a:solidFill>
                  <a:schemeClr val="tx2"/>
                </a:solidFill>
              </a:rPr>
              <a:t>spacing</a:t>
            </a:r>
            <a:r>
              <a:rPr lang="en-US" i="1" smtClean="0">
                <a:solidFill>
                  <a:schemeClr val="accent2"/>
                </a:solidFill>
              </a:rPr>
              <a:t> </a:t>
            </a:r>
            <a:r>
              <a:rPr lang="en-US" smtClean="0"/>
              <a:t>and </a:t>
            </a:r>
            <a:r>
              <a:rPr lang="en-US" i="1" smtClean="0">
                <a:solidFill>
                  <a:schemeClr val="tx2"/>
                </a:solidFill>
              </a:rPr>
              <a:t>limiting</a:t>
            </a:r>
            <a:r>
              <a:rPr lang="en-US" smtClean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9850" y="1066800"/>
            <a:ext cx="9004300" cy="1676400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b="1" dirty="0">
                <a:latin typeface="+mj-lt"/>
                <a:ea typeface="+mj-ea"/>
                <a:cs typeface="+mj-cs"/>
              </a:rPr>
              <a:t>Women are considered as having an </a:t>
            </a:r>
            <a:br>
              <a:rPr lang="en-US" sz="3600" b="1" dirty="0">
                <a:latin typeface="+mj-lt"/>
                <a:ea typeface="+mj-ea"/>
                <a:cs typeface="+mj-cs"/>
              </a:rPr>
            </a:br>
            <a:r>
              <a:rPr lang="en-US" sz="3600" b="1" dirty="0">
                <a:latin typeface="+mj-lt"/>
                <a:ea typeface="+mj-ea"/>
                <a:cs typeface="+mj-cs"/>
              </a:rPr>
              <a:t>unmet need for family planning </a:t>
            </a:r>
            <a:br>
              <a:rPr lang="en-US" sz="3600" b="1" dirty="0">
                <a:latin typeface="+mj-lt"/>
                <a:ea typeface="+mj-ea"/>
                <a:cs typeface="+mj-cs"/>
              </a:rPr>
            </a:br>
            <a:r>
              <a:rPr lang="en-US" sz="3600" b="1" dirty="0">
                <a:latin typeface="+mj-lt"/>
                <a:ea typeface="+mj-ea"/>
                <a:cs typeface="+mj-cs"/>
              </a:rPr>
              <a:t>if they are fecund and wish</a:t>
            </a:r>
            <a:r>
              <a:rPr lang="en-US" sz="36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:</a:t>
            </a:r>
            <a:endParaRPr lang="en-US" sz="3600" b="1" dirty="0">
              <a:solidFill>
                <a:schemeClr val="accent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14413" y="3276600"/>
            <a:ext cx="71151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en-US" sz="3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pitchFamily="34" charset="0"/>
              </a:rPr>
              <a:t> </a:t>
            </a:r>
            <a:r>
              <a:rPr lang="en-US" sz="3600" dirty="0">
                <a:solidFill>
                  <a:schemeClr val="tx2"/>
                </a:solidFill>
                <a:latin typeface="+mn-lt"/>
                <a:cs typeface="Arial" pitchFamily="34" charset="0"/>
              </a:rPr>
              <a:t>to space their next birth </a:t>
            </a:r>
          </a:p>
          <a:p>
            <a:pPr eaLnBrk="0" hangingPunct="0">
              <a:lnSpc>
                <a:spcPct val="15000"/>
              </a:lnSpc>
              <a:defRPr/>
            </a:pPr>
            <a:endParaRPr lang="en-US" sz="3600" dirty="0">
              <a:solidFill>
                <a:schemeClr val="tx2"/>
              </a:solidFill>
              <a:latin typeface="+mn-lt"/>
              <a:cs typeface="Arial" pitchFamily="34" charset="0"/>
            </a:endParaRPr>
          </a:p>
          <a:p>
            <a:pPr algn="ctr" eaLnBrk="0" hangingPunct="0">
              <a:lnSpc>
                <a:spcPct val="85000"/>
              </a:lnSpc>
              <a:defRPr/>
            </a:pPr>
            <a:r>
              <a:rPr lang="en-US" sz="3600" dirty="0">
                <a:solidFill>
                  <a:schemeClr val="tx2"/>
                </a:solidFill>
                <a:latin typeface="+mn-lt"/>
                <a:cs typeface="Arial" pitchFamily="34" charset="0"/>
              </a:rPr>
              <a:t>OR</a:t>
            </a:r>
            <a:endParaRPr lang="en-US" sz="3600" dirty="0">
              <a:solidFill>
                <a:schemeClr val="tx2"/>
              </a:solidFill>
              <a:latin typeface="+mn-lt"/>
              <a:cs typeface="Arial" pitchFamily="34" charset="0"/>
            </a:endParaRPr>
          </a:p>
          <a:p>
            <a:pPr eaLnBrk="0" hangingPunct="0">
              <a:lnSpc>
                <a:spcPct val="25000"/>
              </a:lnSpc>
              <a:defRPr/>
            </a:pPr>
            <a:endParaRPr lang="en-US" sz="3600" dirty="0">
              <a:solidFill>
                <a:schemeClr val="tx2"/>
              </a:solidFill>
              <a:latin typeface="+mn-lt"/>
              <a:cs typeface="Arial" pitchFamily="34" charset="0"/>
            </a:endParaRPr>
          </a:p>
          <a:p>
            <a:pPr algn="ctr" eaLnBrk="0" hangingPunct="0">
              <a:lnSpc>
                <a:spcPct val="85000"/>
              </a:lnSpc>
              <a:defRPr/>
            </a:pPr>
            <a:r>
              <a:rPr lang="en-US" sz="3600" dirty="0">
                <a:solidFill>
                  <a:schemeClr val="tx2"/>
                </a:solidFill>
                <a:latin typeface="+mn-lt"/>
                <a:cs typeface="Arial" pitchFamily="34" charset="0"/>
              </a:rPr>
              <a:t> to limit childbearing altogether</a:t>
            </a:r>
          </a:p>
          <a:p>
            <a:pPr eaLnBrk="0" hangingPunct="0">
              <a:lnSpc>
                <a:spcPct val="35000"/>
              </a:lnSpc>
              <a:defRPr/>
            </a:pPr>
            <a:endParaRPr lang="en-US" sz="3600" dirty="0">
              <a:solidFill>
                <a:schemeClr val="tx2"/>
              </a:solidFill>
              <a:latin typeface="+mn-lt"/>
              <a:cs typeface="Arial" pitchFamily="34" charset="0"/>
            </a:endParaRPr>
          </a:p>
          <a:p>
            <a:pPr algn="ctr" eaLnBrk="0" hangingPunct="0">
              <a:lnSpc>
                <a:spcPct val="85000"/>
              </a:lnSpc>
              <a:defRPr/>
            </a:pPr>
            <a:r>
              <a:rPr lang="en-US" sz="3600" dirty="0">
                <a:solidFill>
                  <a:schemeClr val="tx2"/>
                </a:solidFill>
                <a:latin typeface="+mn-lt"/>
                <a:cs typeface="Arial" pitchFamily="34" charset="0"/>
              </a:rPr>
              <a:t>BUT</a:t>
            </a:r>
          </a:p>
          <a:p>
            <a:pPr algn="ctr" eaLnBrk="0" hangingPunct="0">
              <a:lnSpc>
                <a:spcPct val="35000"/>
              </a:lnSpc>
              <a:defRPr/>
            </a:pPr>
            <a:endParaRPr lang="en-US" sz="3600" dirty="0">
              <a:solidFill>
                <a:schemeClr val="tx2"/>
              </a:solidFill>
              <a:latin typeface="+mn-lt"/>
              <a:cs typeface="Arial" pitchFamily="34" charset="0"/>
            </a:endParaRPr>
          </a:p>
          <a:p>
            <a:pPr algn="ctr" eaLnBrk="0" hangingPunct="0">
              <a:lnSpc>
                <a:spcPct val="85000"/>
              </a:lnSpc>
              <a:defRPr/>
            </a:pPr>
            <a:r>
              <a:rPr lang="en-US" sz="3600" dirty="0">
                <a:solidFill>
                  <a:schemeClr val="tx2"/>
                </a:solidFill>
                <a:latin typeface="+mn-lt"/>
                <a:cs typeface="Arial" pitchFamily="34" charset="0"/>
              </a:rPr>
              <a:t> are not using contraception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Knowledge and use 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/>
        <p:txBody>
          <a:bodyPr rtlCol="0" anchor="ctr">
            <a:normAutofit/>
          </a:bodyPr>
          <a:lstStyle/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3400" b="1" dirty="0" smtClean="0">
                <a:solidFill>
                  <a:schemeClr val="tx2"/>
                </a:solidFill>
              </a:rPr>
              <a:t>13%</a:t>
            </a:r>
            <a:r>
              <a:rPr lang="en-US" sz="3400" b="1" dirty="0" smtClean="0">
                <a:solidFill>
                  <a:schemeClr val="accent1"/>
                </a:solidFill>
              </a:rPr>
              <a:t> </a:t>
            </a:r>
            <a:r>
              <a:rPr lang="en-US" sz="3400" dirty="0" smtClean="0"/>
              <a:t>of </a:t>
            </a:r>
            <a:r>
              <a:rPr lang="en-US" sz="3400" dirty="0"/>
              <a:t>currently married women have an </a:t>
            </a:r>
            <a:r>
              <a:rPr lang="en-US" sz="3400" b="1" dirty="0">
                <a:solidFill>
                  <a:schemeClr val="tx2"/>
                </a:solidFill>
              </a:rPr>
              <a:t>unmet need for family </a:t>
            </a:r>
            <a:r>
              <a:rPr lang="en-US" sz="3400" b="1" dirty="0" smtClean="0">
                <a:solidFill>
                  <a:schemeClr val="tx2"/>
                </a:solidFill>
              </a:rPr>
              <a:t>planning</a:t>
            </a:r>
            <a:endParaRPr lang="en-US" sz="3400" b="1" dirty="0">
              <a:solidFill>
                <a:schemeClr val="accent1"/>
              </a:solidFill>
            </a:endParaRPr>
          </a:p>
          <a:p>
            <a:pPr marL="0" indent="0"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3400" b="1" dirty="0">
              <a:solidFill>
                <a:schemeClr val="accent2"/>
              </a:solidFill>
            </a:endParaRPr>
          </a:p>
          <a:p>
            <a:pPr marL="0" lvl="1" indent="0" algn="ctr" fontAlgn="auto"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7%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for spacing</a:t>
            </a:r>
          </a:p>
          <a:p>
            <a:pPr marL="0" lvl="1" indent="0"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lvl="1" indent="0" algn="ctr" fontAlgn="auto">
              <a:spcBef>
                <a:spcPct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6%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for limiting</a:t>
            </a:r>
          </a:p>
          <a:p>
            <a:pPr marL="0" lvl="1" indent="0" algn="ctr" fontAlgn="auto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sz="24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+mn-lt"/>
              </a:rPr>
              <a:t>Demand for Family Planning</a:t>
            </a:r>
            <a:endParaRPr lang="en-US" dirty="0">
              <a:latin typeface="+mn-lt"/>
            </a:endParaRPr>
          </a:p>
        </p:txBody>
      </p:sp>
      <p:graphicFrame>
        <p:nvGraphicFramePr>
          <p:cNvPr id="28675" name="Content Placeholder 4"/>
          <p:cNvGraphicFramePr>
            <a:graphicFrameLocks noGrp="1"/>
          </p:cNvGraphicFramePr>
          <p:nvPr>
            <p:ph idx="1"/>
          </p:nvPr>
        </p:nvGraphicFramePr>
        <p:xfrm>
          <a:off x="101600" y="1276350"/>
          <a:ext cx="9093200" cy="4627563"/>
        </p:xfrm>
        <a:graphic>
          <a:graphicData uri="http://schemas.openxmlformats.org/presentationml/2006/ole">
            <p:oleObj spid="_x0000_s28675" r:id="rId3" imgW="9089924" imgH="4633362" progId="Excel.Chart.8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9063" y="5715000"/>
            <a:ext cx="26289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  <a:cs typeface="Arial" pitchFamily="34" charset="0"/>
              </a:rPr>
              <a:t>(Met need +</a:t>
            </a:r>
          </a:p>
          <a:p>
            <a:pPr algn="ctr">
              <a:defRPr/>
            </a:pPr>
            <a:r>
              <a:rPr lang="en-US" b="1" dirty="0">
                <a:latin typeface="+mn-lt"/>
                <a:cs typeface="Arial" pitchFamily="34" charset="0"/>
              </a:rPr>
              <a:t> unmet need)</a:t>
            </a:r>
            <a:endParaRPr lang="en-US" b="1" dirty="0">
              <a:latin typeface="+mn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0800" y="5715000"/>
            <a:ext cx="19812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  <a:cs typeface="Arial" pitchFamily="34" charset="0"/>
              </a:rPr>
              <a:t>(Women currently using)</a:t>
            </a:r>
            <a:endParaRPr lang="en-US" b="1" dirty="0">
              <a:latin typeface="+mn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00800" y="5853113"/>
            <a:ext cx="27432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  <a:cs typeface="Arial" pitchFamily="34" charset="0"/>
              </a:rPr>
              <a:t>(Met need/ total demand)</a:t>
            </a:r>
            <a:endParaRPr lang="en-US" b="1" dirty="0">
              <a:latin typeface="+mn-lt"/>
              <a:cs typeface="Arial" pitchFamily="34" charset="0"/>
            </a:endParaRPr>
          </a:p>
        </p:txBody>
      </p:sp>
      <p:sp>
        <p:nvSpPr>
          <p:cNvPr id="28679" name="Text Box 3"/>
          <p:cNvSpPr txBox="1">
            <a:spLocks noChangeArrowheads="1"/>
          </p:cNvSpPr>
          <p:nvPr/>
        </p:nvSpPr>
        <p:spPr bwMode="auto">
          <a:xfrm>
            <a:off x="76200" y="1066800"/>
            <a:ext cx="54102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age 15-49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3"/>
          <p:cNvSpPr>
            <a:spLocks noGrp="1"/>
          </p:cNvSpPr>
          <p:nvPr>
            <p:ph sz="half" idx="1"/>
          </p:nvPr>
        </p:nvSpPr>
        <p:spPr>
          <a:xfrm>
            <a:off x="381000" y="1752600"/>
            <a:ext cx="4038600" cy="2925763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Knowledge and use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Source of methods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/>
              <a:t>Need for family planning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/>
              <a:t>Future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406400" y="1092200"/>
          <a:ext cx="8331200" cy="5892800"/>
        </p:xfrm>
        <a:graphic>
          <a:graphicData uri="http://schemas.openxmlformats.org/presentationml/2006/ole">
            <p:oleObj spid="_x0000_s30722" r:id="rId4" imgW="8327858" imgH="5895343" progId="Excel.Chart.8">
              <p:embed/>
            </p:oleObj>
          </a:graphicData>
        </a:graphic>
      </p:graphicFrame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smtClean="0"/>
              <a:t>Future Use of Contraception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30163" y="990600"/>
            <a:ext cx="228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currently married </a:t>
            </a:r>
          </a:p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women age 15-49 who are </a:t>
            </a:r>
            <a:r>
              <a:rPr lang="en-US" b="1" i="1">
                <a:latin typeface="Calibri" pitchFamily="34" charset="0"/>
              </a:rPr>
              <a:t>not </a:t>
            </a:r>
            <a:r>
              <a:rPr lang="en-US" i="1">
                <a:latin typeface="Calibri" pitchFamily="34" charset="0"/>
              </a:rPr>
              <a:t>currently </a:t>
            </a:r>
          </a:p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0"/>
            <a:ext cx="8458200" cy="838200"/>
          </a:xfrm>
        </p:spPr>
        <p:txBody>
          <a:bodyPr/>
          <a:lstStyle/>
          <a:p>
            <a:r>
              <a:rPr lang="en-US" smtClean="0"/>
              <a:t>Family Planning Messages</a:t>
            </a:r>
          </a:p>
        </p:txBody>
      </p:sp>
      <p:sp>
        <p:nvSpPr>
          <p:cNvPr id="31747" name="Text Box 15"/>
          <p:cNvSpPr txBox="1">
            <a:spLocks noChangeArrowheads="1"/>
          </p:cNvSpPr>
          <p:nvPr/>
        </p:nvSpPr>
        <p:spPr bwMode="auto">
          <a:xfrm>
            <a:off x="0" y="990600"/>
            <a:ext cx="9144000" cy="541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all women and men age 15-49 who heard a message about family planning in the past few months</a:t>
            </a:r>
          </a:p>
        </p:txBody>
      </p:sp>
      <p:graphicFrame>
        <p:nvGraphicFramePr>
          <p:cNvPr id="31748" name="Chart 6"/>
          <p:cNvGraphicFramePr>
            <a:graphicFrameLocks/>
          </p:cNvGraphicFramePr>
          <p:nvPr/>
        </p:nvGraphicFramePr>
        <p:xfrm>
          <a:off x="-50800" y="1579563"/>
          <a:ext cx="9245600" cy="5283200"/>
        </p:xfrm>
        <a:graphic>
          <a:graphicData uri="http://schemas.openxmlformats.org/presentationml/2006/ole">
            <p:oleObj spid="_x0000_s31748" r:id="rId4" imgW="9242337" imgH="5285690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mtClean="0"/>
              <a:t>Contact of Non-Users with </a:t>
            </a:r>
            <a:br>
              <a:rPr lang="en-US" smtClean="0"/>
            </a:br>
            <a:r>
              <a:rPr lang="en-US" smtClean="0"/>
              <a:t>Family Planning Providers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4%</a:t>
            </a:r>
            <a:r>
              <a:rPr lang="en-US" dirty="0" smtClean="0"/>
              <a:t> of women were </a:t>
            </a:r>
            <a:r>
              <a:rPr lang="en-US" b="1" dirty="0" smtClean="0">
                <a:solidFill>
                  <a:schemeClr val="accent1"/>
                </a:solidFill>
              </a:rPr>
              <a:t>visited by a field worker </a:t>
            </a:r>
            <a:r>
              <a:rPr lang="en-US" dirty="0" smtClean="0"/>
              <a:t>who discussed family planning.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tx2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9%</a:t>
            </a:r>
            <a:r>
              <a:rPr lang="en-US" dirty="0" smtClean="0">
                <a:solidFill>
                  <a:schemeClr val="tx2"/>
                </a:solidFill>
              </a:rPr>
              <a:t> of women who visited a health facility in the past 12 months </a:t>
            </a:r>
            <a:r>
              <a:rPr lang="en-US" b="1" dirty="0" smtClean="0">
                <a:solidFill>
                  <a:schemeClr val="accent1"/>
                </a:solidFill>
              </a:rPr>
              <a:t>discussed family planning with a health care provider</a:t>
            </a:r>
            <a:r>
              <a:rPr lang="en-US" dirty="0" smtClean="0">
                <a:solidFill>
                  <a:schemeClr val="tx2"/>
                </a:solidFill>
              </a:rPr>
              <a:t>.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>
              <a:solidFill>
                <a:schemeClr val="tx2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2"/>
                </a:solidFill>
              </a:rPr>
              <a:t>Overall, </a:t>
            </a:r>
            <a:r>
              <a:rPr lang="en-US" b="1" dirty="0" smtClean="0">
                <a:solidFill>
                  <a:schemeClr val="accent1"/>
                </a:solidFill>
              </a:rPr>
              <a:t>88%</a:t>
            </a:r>
            <a:r>
              <a:rPr lang="en-US" dirty="0" smtClean="0">
                <a:solidFill>
                  <a:schemeClr val="tx2"/>
                </a:solidFill>
              </a:rPr>
              <a:t> of non-users </a:t>
            </a:r>
            <a:r>
              <a:rPr lang="en-US" b="1" dirty="0" smtClean="0">
                <a:solidFill>
                  <a:schemeClr val="accent1"/>
                </a:solidFill>
              </a:rPr>
              <a:t>did not discuss family planning</a:t>
            </a:r>
            <a:r>
              <a:rPr lang="en-US" dirty="0" smtClean="0">
                <a:solidFill>
                  <a:schemeClr val="tx2"/>
                </a:solidFill>
              </a:rPr>
              <a:t> with any health worker in the 12 months before the survey.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Key Findings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>
                <a:solidFill>
                  <a:schemeClr val="accent1"/>
                </a:solidFill>
              </a:rPr>
              <a:t>98%</a:t>
            </a:r>
            <a:r>
              <a:rPr lang="en-US" sz="2800" b="1" smtClean="0"/>
              <a:t> </a:t>
            </a:r>
            <a:r>
              <a:rPr lang="en-US" sz="2800" smtClean="0"/>
              <a:t>of women and </a:t>
            </a:r>
            <a:r>
              <a:rPr lang="en-US" sz="2800" b="1" smtClean="0">
                <a:solidFill>
                  <a:schemeClr val="accent1"/>
                </a:solidFill>
              </a:rPr>
              <a:t>99%</a:t>
            </a:r>
            <a:r>
              <a:rPr lang="en-US" sz="2800" b="1" smtClean="0"/>
              <a:t> </a:t>
            </a:r>
            <a:r>
              <a:rPr lang="en-US" sz="2800" smtClean="0"/>
              <a:t>of</a:t>
            </a:r>
            <a:r>
              <a:rPr lang="en-US" sz="2800" b="1" smtClean="0"/>
              <a:t> </a:t>
            </a:r>
            <a:r>
              <a:rPr lang="en-US" sz="2800" smtClean="0"/>
              <a:t>men know at least one modern contraceptive method.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smtClean="0"/>
              <a:t>The </a:t>
            </a:r>
            <a:r>
              <a:rPr lang="en-US" sz="2800" b="1" i="1" smtClean="0">
                <a:solidFill>
                  <a:schemeClr val="accent1"/>
                </a:solidFill>
              </a:rPr>
              <a:t>modern contraceptive prevalence</a:t>
            </a:r>
            <a:r>
              <a:rPr lang="en-US" sz="2800" i="1" smtClean="0">
                <a:solidFill>
                  <a:schemeClr val="accent1"/>
                </a:solidFill>
              </a:rPr>
              <a:t> </a:t>
            </a:r>
            <a:r>
              <a:rPr lang="en-US" sz="2800" smtClean="0"/>
              <a:t>rate among married women is </a:t>
            </a:r>
            <a:r>
              <a:rPr lang="en-US" sz="2800" b="1" smtClean="0">
                <a:solidFill>
                  <a:schemeClr val="accent1"/>
                </a:solidFill>
              </a:rPr>
              <a:t>57%</a:t>
            </a:r>
            <a:r>
              <a:rPr lang="en-US" sz="2800" b="1" smtClean="0">
                <a:solidFill>
                  <a:schemeClr val="tx2"/>
                </a:solidFill>
              </a:rPr>
              <a:t>; </a:t>
            </a:r>
            <a:r>
              <a:rPr lang="en-US" sz="2800" b="1" smtClean="0">
                <a:solidFill>
                  <a:schemeClr val="accent1"/>
                </a:solidFill>
              </a:rPr>
              <a:t>1%</a:t>
            </a:r>
            <a:r>
              <a:rPr lang="en-US" sz="2800" b="1" smtClean="0">
                <a:solidFill>
                  <a:schemeClr val="tx2"/>
                </a:solidFill>
              </a:rPr>
              <a:t> </a:t>
            </a:r>
            <a:r>
              <a:rPr lang="en-US" sz="2800" smtClean="0"/>
              <a:t>use a </a:t>
            </a:r>
            <a:r>
              <a:rPr lang="en-US" sz="2800" b="1" i="1" smtClean="0">
                <a:solidFill>
                  <a:schemeClr val="accent1"/>
                </a:solidFill>
              </a:rPr>
              <a:t>traditional method</a:t>
            </a:r>
            <a:r>
              <a:rPr lang="en-US" sz="2800" smtClean="0"/>
              <a:t>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smtClean="0"/>
              <a:t>The large majority of </a:t>
            </a:r>
            <a:r>
              <a:rPr lang="en-US" sz="2800" b="1" i="1" smtClean="0">
                <a:solidFill>
                  <a:schemeClr val="accent1"/>
                </a:solidFill>
              </a:rPr>
              <a:t>modern methods </a:t>
            </a:r>
            <a:r>
              <a:rPr lang="en-US" sz="2800" smtClean="0"/>
              <a:t>are obtained from the </a:t>
            </a:r>
            <a:r>
              <a:rPr lang="en-US" sz="2800" b="1" i="1" smtClean="0">
                <a:solidFill>
                  <a:schemeClr val="accent1"/>
                </a:solidFill>
              </a:rPr>
              <a:t>public sector</a:t>
            </a:r>
            <a:r>
              <a:rPr lang="en-US" sz="2800" smtClean="0"/>
              <a:t>.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>
                <a:solidFill>
                  <a:schemeClr val="accent1"/>
                </a:solidFill>
              </a:rPr>
              <a:t>13%</a:t>
            </a:r>
            <a:r>
              <a:rPr lang="en-US" sz="2800" b="1" smtClean="0"/>
              <a:t> </a:t>
            </a:r>
            <a:r>
              <a:rPr lang="en-US" sz="2800" smtClean="0"/>
              <a:t>of married women have an </a:t>
            </a:r>
            <a:r>
              <a:rPr lang="en-US" sz="2800" b="1" i="1" smtClean="0">
                <a:solidFill>
                  <a:schemeClr val="accent1"/>
                </a:solidFill>
              </a:rPr>
              <a:t>unmet need for family planning</a:t>
            </a:r>
            <a:r>
              <a:rPr lang="en-US" sz="2800" b="1" i="1" smtClean="0"/>
              <a:t>.</a:t>
            </a:r>
            <a:r>
              <a:rPr lang="en-US" sz="2800" b="1" i="1" smtClean="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Knowledge of Contraceptive Methods</a:t>
            </a:r>
          </a:p>
        </p:txBody>
      </p:sp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98%</a:t>
            </a:r>
            <a:r>
              <a:rPr lang="en-US" sz="3200" b="1">
                <a:latin typeface="Calibri" pitchFamily="34" charset="0"/>
              </a:rPr>
              <a:t> </a:t>
            </a:r>
            <a:r>
              <a:rPr lang="en-US" sz="3200">
                <a:latin typeface="Calibri" pitchFamily="34" charset="0"/>
              </a:rPr>
              <a:t>of women and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99%</a:t>
            </a:r>
            <a:r>
              <a:rPr lang="en-US" sz="3200">
                <a:latin typeface="Calibri" pitchFamily="34" charset="0"/>
              </a:rPr>
              <a:t> of men know at least one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modern method</a:t>
            </a:r>
            <a:r>
              <a:rPr lang="en-US" sz="3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3200">
                <a:latin typeface="Calibri" pitchFamily="34" charset="0"/>
              </a:rPr>
              <a:t>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60%</a:t>
            </a:r>
            <a:r>
              <a:rPr lang="en-US" sz="3200">
                <a:latin typeface="Calibri" pitchFamily="34" charset="0"/>
              </a:rPr>
              <a:t> of women and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72%</a:t>
            </a:r>
            <a:r>
              <a:rPr lang="en-US" sz="3200" b="1">
                <a:latin typeface="Calibri" pitchFamily="34" charset="0"/>
              </a:rPr>
              <a:t> </a:t>
            </a:r>
            <a:r>
              <a:rPr lang="en-US" sz="3200">
                <a:latin typeface="Calibri" pitchFamily="34" charset="0"/>
              </a:rPr>
              <a:t>of men can name a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traditional</a:t>
            </a:r>
            <a:r>
              <a:rPr lang="en-US" sz="3200" b="1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sz="3200" b="1">
                <a:solidFill>
                  <a:schemeClr val="accent1"/>
                </a:solidFill>
                <a:latin typeface="Calibri" pitchFamily="34" charset="0"/>
              </a:rPr>
              <a:t>method</a:t>
            </a:r>
            <a:r>
              <a:rPr lang="en-US" sz="3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sz="3200">
                <a:latin typeface="Calibri" pitchFamily="34" charset="0"/>
              </a:rPr>
              <a:t>of contraception.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mtClean="0"/>
              <a:t>Gap Between Knowledge and </a:t>
            </a:r>
            <a:br>
              <a:rPr lang="en-US" smtClean="0"/>
            </a:br>
            <a:r>
              <a:rPr lang="en-US" smtClean="0"/>
              <a:t>Use Among Married Women</a:t>
            </a:r>
          </a:p>
        </p:txBody>
      </p:sp>
      <p:graphicFrame>
        <p:nvGraphicFramePr>
          <p:cNvPr id="1126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58800" y="2095500"/>
          <a:ext cx="8169275" cy="4813300"/>
        </p:xfrm>
        <a:graphic>
          <a:graphicData uri="http://schemas.openxmlformats.org/presentationml/2006/ole">
            <p:oleObj spid="_x0000_s11267" r:id="rId4" imgW="8169348" imgH="4810161" progId="Excel.Chart.8">
              <p:embed/>
            </p:oleObj>
          </a:graphicData>
        </a:graphic>
      </p:graphicFrame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0" y="1455738"/>
            <a:ext cx="35814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15-49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Current Use of Family Planning</a:t>
            </a:r>
          </a:p>
        </p:txBody>
      </p:sp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0" y="1066800"/>
            <a:ext cx="541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age 15-49</a:t>
            </a:r>
          </a:p>
        </p:txBody>
      </p:sp>
      <p:graphicFrame>
        <p:nvGraphicFramePr>
          <p:cNvPr id="12292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406400" y="1930400"/>
          <a:ext cx="8331200" cy="4627563"/>
        </p:xfrm>
        <a:graphic>
          <a:graphicData uri="http://schemas.openxmlformats.org/presentationml/2006/ole">
            <p:oleObj spid="_x0000_s12292" r:id="rId4" imgW="8327858" imgH="4627265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Trends in Contraceptive Use</a:t>
            </a:r>
          </a:p>
        </p:txBody>
      </p:sp>
      <p:graphicFrame>
        <p:nvGraphicFramePr>
          <p:cNvPr id="13315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06400" y="1625600"/>
          <a:ext cx="8331200" cy="4627563"/>
        </p:xfrm>
        <a:graphic>
          <a:graphicData uri="http://schemas.openxmlformats.org/presentationml/2006/ole">
            <p:oleObj spid="_x0000_s13315" r:id="rId4" imgW="8327858" imgH="4627265" progId="Excel.Chart.8">
              <p:embed/>
            </p:oleObj>
          </a:graphicData>
        </a:graphic>
      </p:graphicFrame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0" y="1143000"/>
            <a:ext cx="480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Use of Modern Methods by Residence</a:t>
            </a:r>
          </a:p>
        </p:txBody>
      </p:sp>
      <p:graphicFrame>
        <p:nvGraphicFramePr>
          <p:cNvPr id="14339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58800" y="1778000"/>
          <a:ext cx="7840663" cy="4702175"/>
        </p:xfrm>
        <a:graphic>
          <a:graphicData uri="http://schemas.openxmlformats.org/presentationml/2006/ole">
            <p:oleObj spid="_x0000_s14339" r:id="rId4" imgW="7840135" imgH="4700423" progId="Excel.Chart.8">
              <p:embed/>
            </p:oleObj>
          </a:graphicData>
        </a:graphic>
      </p:graphicFrame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0" y="1219200"/>
            <a:ext cx="5181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699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en-US" sz="4000" dirty="0">
                <a:latin typeface="+mn-lt"/>
                <a:cs typeface="Arial" pitchFamily="34" charset="0"/>
              </a:rPr>
              <a:t>Use of Modern Methods </a:t>
            </a:r>
            <a:r>
              <a:rPr lang="en-US" sz="4000">
                <a:latin typeface="+mn-lt"/>
                <a:cs typeface="Arial" pitchFamily="34" charset="0"/>
              </a:rPr>
              <a:t>by Province</a:t>
            </a:r>
            <a:endParaRPr lang="en-US" sz="4000" dirty="0">
              <a:latin typeface="+mn-lt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200" y="1060450"/>
            <a:ext cx="3352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  <a:cs typeface="Arial" pitchFamily="34" charset="0"/>
              </a:rPr>
              <a:t>Percent of currently married women using a modern method</a:t>
            </a:r>
            <a:endParaRPr lang="en-US" i="1" dirty="0">
              <a:latin typeface="+mn-lt"/>
              <a:cs typeface="Arial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276600" y="4772025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157788" y="2901950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399088" y="2576513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399088" y="2733675"/>
            <a:ext cx="1390650" cy="3087688"/>
          </a:xfrm>
          <a:custGeom>
            <a:avLst/>
            <a:gdLst/>
            <a:ahLst/>
            <a:cxnLst>
              <a:cxn ang="0">
                <a:pos x="644" y="51"/>
              </a:cxn>
              <a:cxn ang="0">
                <a:pos x="640" y="94"/>
              </a:cxn>
              <a:cxn ang="0">
                <a:pos x="637" y="130"/>
              </a:cxn>
              <a:cxn ang="0">
                <a:pos x="613" y="165"/>
              </a:cxn>
              <a:cxn ang="0">
                <a:pos x="609" y="200"/>
              </a:cxn>
              <a:cxn ang="0">
                <a:pos x="617" y="232"/>
              </a:cxn>
              <a:cxn ang="0">
                <a:pos x="633" y="271"/>
              </a:cxn>
              <a:cxn ang="0">
                <a:pos x="637" y="318"/>
              </a:cxn>
              <a:cxn ang="0">
                <a:pos x="644" y="346"/>
              </a:cxn>
              <a:cxn ang="0">
                <a:pos x="617" y="381"/>
              </a:cxn>
              <a:cxn ang="0">
                <a:pos x="597" y="409"/>
              </a:cxn>
              <a:cxn ang="0">
                <a:pos x="617" y="460"/>
              </a:cxn>
              <a:cxn ang="0">
                <a:pos x="589" y="503"/>
              </a:cxn>
              <a:cxn ang="0">
                <a:pos x="530" y="511"/>
              </a:cxn>
              <a:cxn ang="0">
                <a:pos x="530" y="554"/>
              </a:cxn>
              <a:cxn ang="0">
                <a:pos x="558" y="585"/>
              </a:cxn>
              <a:cxn ang="0">
                <a:pos x="585" y="625"/>
              </a:cxn>
              <a:cxn ang="0">
                <a:pos x="578" y="687"/>
              </a:cxn>
              <a:cxn ang="0">
                <a:pos x="554" y="742"/>
              </a:cxn>
              <a:cxn ang="0">
                <a:pos x="578" y="778"/>
              </a:cxn>
              <a:cxn ang="0">
                <a:pos x="597" y="833"/>
              </a:cxn>
              <a:cxn ang="0">
                <a:pos x="625" y="848"/>
              </a:cxn>
              <a:cxn ang="0">
                <a:pos x="652" y="868"/>
              </a:cxn>
              <a:cxn ang="0">
                <a:pos x="640" y="919"/>
              </a:cxn>
              <a:cxn ang="0">
                <a:pos x="633" y="962"/>
              </a:cxn>
              <a:cxn ang="0">
                <a:pos x="605" y="990"/>
              </a:cxn>
              <a:cxn ang="0">
                <a:pos x="585" y="1006"/>
              </a:cxn>
              <a:cxn ang="0">
                <a:pos x="582" y="1049"/>
              </a:cxn>
              <a:cxn ang="0">
                <a:pos x="452" y="1190"/>
              </a:cxn>
              <a:cxn ang="0">
                <a:pos x="456" y="1261"/>
              </a:cxn>
              <a:cxn ang="0">
                <a:pos x="424" y="1398"/>
              </a:cxn>
              <a:cxn ang="0">
                <a:pos x="436" y="1437"/>
              </a:cxn>
              <a:cxn ang="0">
                <a:pos x="436" y="1449"/>
              </a:cxn>
              <a:cxn ang="0">
                <a:pos x="377" y="1398"/>
              </a:cxn>
              <a:cxn ang="0">
                <a:pos x="346" y="1355"/>
              </a:cxn>
              <a:cxn ang="0">
                <a:pos x="330" y="1292"/>
              </a:cxn>
              <a:cxn ang="0">
                <a:pos x="358" y="1229"/>
              </a:cxn>
              <a:cxn ang="0">
                <a:pos x="373" y="1174"/>
              </a:cxn>
              <a:cxn ang="0">
                <a:pos x="381" y="1115"/>
              </a:cxn>
              <a:cxn ang="0">
                <a:pos x="389" y="1049"/>
              </a:cxn>
              <a:cxn ang="0">
                <a:pos x="401" y="982"/>
              </a:cxn>
              <a:cxn ang="0">
                <a:pos x="365" y="935"/>
              </a:cxn>
              <a:cxn ang="0">
                <a:pos x="314" y="915"/>
              </a:cxn>
              <a:cxn ang="0">
                <a:pos x="263" y="872"/>
              </a:cxn>
              <a:cxn ang="0">
                <a:pos x="216" y="813"/>
              </a:cxn>
              <a:cxn ang="0">
                <a:pos x="165" y="766"/>
              </a:cxn>
              <a:cxn ang="0">
                <a:pos x="118" y="731"/>
              </a:cxn>
              <a:cxn ang="0">
                <a:pos x="59" y="707"/>
              </a:cxn>
              <a:cxn ang="0">
                <a:pos x="8" y="664"/>
              </a:cxn>
              <a:cxn ang="0">
                <a:pos x="39" y="621"/>
              </a:cxn>
              <a:cxn ang="0">
                <a:pos x="90" y="629"/>
              </a:cxn>
              <a:cxn ang="0">
                <a:pos x="134" y="593"/>
              </a:cxn>
              <a:cxn ang="0">
                <a:pos x="193" y="589"/>
              </a:cxn>
              <a:cxn ang="0">
                <a:pos x="271" y="621"/>
              </a:cxn>
              <a:cxn ang="0">
                <a:pos x="263" y="554"/>
              </a:cxn>
              <a:cxn ang="0">
                <a:pos x="244" y="491"/>
              </a:cxn>
              <a:cxn ang="0">
                <a:pos x="200" y="448"/>
              </a:cxn>
              <a:cxn ang="0">
                <a:pos x="185" y="389"/>
              </a:cxn>
              <a:cxn ang="0">
                <a:pos x="220" y="346"/>
              </a:cxn>
              <a:cxn ang="0">
                <a:pos x="224" y="291"/>
              </a:cxn>
            </a:cxnLst>
            <a:rect l="0" t="0" r="r" b="b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873750" y="2576513"/>
            <a:ext cx="898525" cy="731837"/>
          </a:xfrm>
          <a:custGeom>
            <a:avLst/>
            <a:gdLst/>
            <a:ahLst/>
            <a:cxnLst>
              <a:cxn ang="0">
                <a:pos x="4" y="337"/>
              </a:cxn>
              <a:cxn ang="0">
                <a:pos x="8" y="329"/>
              </a:cxn>
              <a:cxn ang="0">
                <a:pos x="16" y="326"/>
              </a:cxn>
              <a:cxn ang="0">
                <a:pos x="28" y="329"/>
              </a:cxn>
              <a:cxn ang="0">
                <a:pos x="43" y="329"/>
              </a:cxn>
              <a:cxn ang="0">
                <a:pos x="55" y="329"/>
              </a:cxn>
              <a:cxn ang="0">
                <a:pos x="47" y="314"/>
              </a:cxn>
              <a:cxn ang="0">
                <a:pos x="47" y="302"/>
              </a:cxn>
              <a:cxn ang="0">
                <a:pos x="59" y="294"/>
              </a:cxn>
              <a:cxn ang="0">
                <a:pos x="67" y="286"/>
              </a:cxn>
              <a:cxn ang="0">
                <a:pos x="75" y="282"/>
              </a:cxn>
              <a:cxn ang="0">
                <a:pos x="79" y="274"/>
              </a:cxn>
              <a:cxn ang="0">
                <a:pos x="86" y="267"/>
              </a:cxn>
              <a:cxn ang="0">
                <a:pos x="102" y="251"/>
              </a:cxn>
              <a:cxn ang="0">
                <a:pos x="102" y="239"/>
              </a:cxn>
              <a:cxn ang="0">
                <a:pos x="106" y="231"/>
              </a:cxn>
              <a:cxn ang="0">
                <a:pos x="106" y="219"/>
              </a:cxn>
              <a:cxn ang="0">
                <a:pos x="118" y="212"/>
              </a:cxn>
              <a:cxn ang="0">
                <a:pos x="130" y="208"/>
              </a:cxn>
              <a:cxn ang="0">
                <a:pos x="138" y="200"/>
              </a:cxn>
              <a:cxn ang="0">
                <a:pos x="145" y="196"/>
              </a:cxn>
              <a:cxn ang="0">
                <a:pos x="149" y="188"/>
              </a:cxn>
              <a:cxn ang="0">
                <a:pos x="157" y="180"/>
              </a:cxn>
              <a:cxn ang="0">
                <a:pos x="169" y="172"/>
              </a:cxn>
              <a:cxn ang="0">
                <a:pos x="181" y="165"/>
              </a:cxn>
              <a:cxn ang="0">
                <a:pos x="193" y="157"/>
              </a:cxn>
              <a:cxn ang="0">
                <a:pos x="204" y="153"/>
              </a:cxn>
              <a:cxn ang="0">
                <a:pos x="216" y="149"/>
              </a:cxn>
              <a:cxn ang="0">
                <a:pos x="224" y="137"/>
              </a:cxn>
              <a:cxn ang="0">
                <a:pos x="236" y="133"/>
              </a:cxn>
              <a:cxn ang="0">
                <a:pos x="248" y="133"/>
              </a:cxn>
              <a:cxn ang="0">
                <a:pos x="255" y="129"/>
              </a:cxn>
              <a:cxn ang="0">
                <a:pos x="263" y="117"/>
              </a:cxn>
              <a:cxn ang="0">
                <a:pos x="271" y="113"/>
              </a:cxn>
              <a:cxn ang="0">
                <a:pos x="279" y="110"/>
              </a:cxn>
              <a:cxn ang="0">
                <a:pos x="279" y="98"/>
              </a:cxn>
              <a:cxn ang="0">
                <a:pos x="283" y="90"/>
              </a:cxn>
              <a:cxn ang="0">
                <a:pos x="295" y="86"/>
              </a:cxn>
              <a:cxn ang="0">
                <a:pos x="306" y="82"/>
              </a:cxn>
              <a:cxn ang="0">
                <a:pos x="310" y="70"/>
              </a:cxn>
              <a:cxn ang="0">
                <a:pos x="314" y="58"/>
              </a:cxn>
              <a:cxn ang="0">
                <a:pos x="318" y="47"/>
              </a:cxn>
              <a:cxn ang="0">
                <a:pos x="326" y="39"/>
              </a:cxn>
              <a:cxn ang="0">
                <a:pos x="334" y="31"/>
              </a:cxn>
              <a:cxn ang="0">
                <a:pos x="346" y="27"/>
              </a:cxn>
              <a:cxn ang="0">
                <a:pos x="354" y="19"/>
              </a:cxn>
              <a:cxn ang="0">
                <a:pos x="361" y="7"/>
              </a:cxn>
              <a:cxn ang="0">
                <a:pos x="373" y="7"/>
              </a:cxn>
              <a:cxn ang="0">
                <a:pos x="385" y="3"/>
              </a:cxn>
              <a:cxn ang="0">
                <a:pos x="405" y="19"/>
              </a:cxn>
              <a:cxn ang="0">
                <a:pos x="416" y="43"/>
              </a:cxn>
              <a:cxn ang="0">
                <a:pos x="413" y="51"/>
              </a:cxn>
              <a:cxn ang="0">
                <a:pos x="409" y="58"/>
              </a:cxn>
              <a:cxn ang="0">
                <a:pos x="409" y="66"/>
              </a:cxn>
              <a:cxn ang="0">
                <a:pos x="409" y="70"/>
              </a:cxn>
            </a:cxnLst>
            <a:rect l="0" t="0" r="r" b="b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518025" y="1303338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9338" y="2143125"/>
            <a:ext cx="1873250" cy="2022475"/>
          </a:xfrm>
          <a:custGeom>
            <a:avLst/>
            <a:gdLst/>
            <a:ahLst/>
            <a:cxnLst>
              <a:cxn ang="0">
                <a:pos x="848" y="8"/>
              </a:cxn>
              <a:cxn ang="0">
                <a:pos x="856" y="75"/>
              </a:cxn>
              <a:cxn ang="0">
                <a:pos x="833" y="224"/>
              </a:cxn>
              <a:cxn ang="0">
                <a:pos x="793" y="263"/>
              </a:cxn>
              <a:cxn ang="0">
                <a:pos x="758" y="303"/>
              </a:cxn>
              <a:cxn ang="0">
                <a:pos x="727" y="338"/>
              </a:cxn>
              <a:cxn ang="0">
                <a:pos x="672" y="362"/>
              </a:cxn>
              <a:cxn ang="0">
                <a:pos x="624" y="401"/>
              </a:cxn>
              <a:cxn ang="0">
                <a:pos x="585" y="436"/>
              </a:cxn>
              <a:cxn ang="0">
                <a:pos x="554" y="487"/>
              </a:cxn>
              <a:cxn ang="0">
                <a:pos x="534" y="534"/>
              </a:cxn>
              <a:cxn ang="0">
                <a:pos x="483" y="542"/>
              </a:cxn>
              <a:cxn ang="0">
                <a:pos x="483" y="601"/>
              </a:cxn>
              <a:cxn ang="0">
                <a:pos x="463" y="644"/>
              </a:cxn>
              <a:cxn ang="0">
                <a:pos x="444" y="684"/>
              </a:cxn>
              <a:cxn ang="0">
                <a:pos x="463" y="735"/>
              </a:cxn>
              <a:cxn ang="0">
                <a:pos x="499" y="774"/>
              </a:cxn>
              <a:cxn ang="0">
                <a:pos x="514" y="829"/>
              </a:cxn>
              <a:cxn ang="0">
                <a:pos x="522" y="888"/>
              </a:cxn>
              <a:cxn ang="0">
                <a:pos x="471" y="888"/>
              </a:cxn>
              <a:cxn ang="0">
                <a:pos x="408" y="872"/>
              </a:cxn>
              <a:cxn ang="0">
                <a:pos x="373" y="908"/>
              </a:cxn>
              <a:cxn ang="0">
                <a:pos x="330" y="896"/>
              </a:cxn>
              <a:cxn ang="0">
                <a:pos x="290" y="911"/>
              </a:cxn>
              <a:cxn ang="0">
                <a:pos x="251" y="943"/>
              </a:cxn>
              <a:cxn ang="0">
                <a:pos x="177" y="947"/>
              </a:cxn>
              <a:cxn ang="0">
                <a:pos x="145" y="919"/>
              </a:cxn>
              <a:cxn ang="0">
                <a:pos x="122" y="951"/>
              </a:cxn>
              <a:cxn ang="0">
                <a:pos x="78" y="904"/>
              </a:cxn>
              <a:cxn ang="0">
                <a:pos x="63" y="856"/>
              </a:cxn>
              <a:cxn ang="0">
                <a:pos x="43" y="829"/>
              </a:cxn>
              <a:cxn ang="0">
                <a:pos x="12" y="801"/>
              </a:cxn>
              <a:cxn ang="0">
                <a:pos x="39" y="758"/>
              </a:cxn>
              <a:cxn ang="0">
                <a:pos x="63" y="739"/>
              </a:cxn>
              <a:cxn ang="0">
                <a:pos x="94" y="692"/>
              </a:cxn>
              <a:cxn ang="0">
                <a:pos x="98" y="637"/>
              </a:cxn>
              <a:cxn ang="0">
                <a:pos x="74" y="585"/>
              </a:cxn>
              <a:cxn ang="0">
                <a:pos x="94" y="542"/>
              </a:cxn>
              <a:cxn ang="0">
                <a:pos x="102" y="499"/>
              </a:cxn>
              <a:cxn ang="0">
                <a:pos x="118" y="456"/>
              </a:cxn>
              <a:cxn ang="0">
                <a:pos x="169" y="476"/>
              </a:cxn>
              <a:cxn ang="0">
                <a:pos x="224" y="495"/>
              </a:cxn>
              <a:cxn ang="0">
                <a:pos x="232" y="452"/>
              </a:cxn>
              <a:cxn ang="0">
                <a:pos x="251" y="413"/>
              </a:cxn>
              <a:cxn ang="0">
                <a:pos x="228" y="370"/>
              </a:cxn>
              <a:cxn ang="0">
                <a:pos x="220" y="322"/>
              </a:cxn>
              <a:cxn ang="0">
                <a:pos x="224" y="291"/>
              </a:cxn>
              <a:cxn ang="0">
                <a:pos x="287" y="291"/>
              </a:cxn>
              <a:cxn ang="0">
                <a:pos x="275" y="346"/>
              </a:cxn>
              <a:cxn ang="0">
                <a:pos x="330" y="326"/>
              </a:cxn>
              <a:cxn ang="0">
                <a:pos x="361" y="291"/>
              </a:cxn>
              <a:cxn ang="0">
                <a:pos x="404" y="256"/>
              </a:cxn>
              <a:cxn ang="0">
                <a:pos x="440" y="197"/>
              </a:cxn>
              <a:cxn ang="0">
                <a:pos x="479" y="169"/>
              </a:cxn>
              <a:cxn ang="0">
                <a:pos x="499" y="118"/>
              </a:cxn>
              <a:cxn ang="0">
                <a:pos x="534" y="79"/>
              </a:cxn>
              <a:cxn ang="0">
                <a:pos x="569" y="40"/>
              </a:cxn>
              <a:cxn ang="0">
                <a:pos x="628" y="20"/>
              </a:cxn>
              <a:cxn ang="0">
                <a:pos x="699" y="0"/>
              </a:cxn>
              <a:cxn ang="0">
                <a:pos x="762" y="8"/>
              </a:cxn>
            </a:cxnLst>
            <a:rect l="0" t="0" r="r" b="b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914400" y="2284413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14400" y="2427288"/>
            <a:ext cx="2995613" cy="2595562"/>
          </a:xfrm>
          <a:custGeom>
            <a:avLst/>
            <a:gdLst/>
            <a:ahLst/>
            <a:cxnLst>
              <a:cxn ang="0">
                <a:pos x="1013" y="27"/>
              </a:cxn>
              <a:cxn ang="0">
                <a:pos x="1037" y="82"/>
              </a:cxn>
              <a:cxn ang="0">
                <a:pos x="1068" y="126"/>
              </a:cxn>
              <a:cxn ang="0">
                <a:pos x="1053" y="188"/>
              </a:cxn>
              <a:cxn ang="0">
                <a:pos x="1025" y="251"/>
              </a:cxn>
              <a:cxn ang="0">
                <a:pos x="1005" y="302"/>
              </a:cxn>
              <a:cxn ang="0">
                <a:pos x="978" y="353"/>
              </a:cxn>
              <a:cxn ang="0">
                <a:pos x="998" y="404"/>
              </a:cxn>
              <a:cxn ang="0">
                <a:pos x="986" y="428"/>
              </a:cxn>
              <a:cxn ang="0">
                <a:pos x="978" y="510"/>
              </a:cxn>
              <a:cxn ang="0">
                <a:pos x="998" y="554"/>
              </a:cxn>
              <a:cxn ang="0">
                <a:pos x="1057" y="558"/>
              </a:cxn>
              <a:cxn ang="0">
                <a:pos x="1131" y="558"/>
              </a:cxn>
              <a:cxn ang="0">
                <a:pos x="1210" y="558"/>
              </a:cxn>
              <a:cxn ang="0">
                <a:pos x="1304" y="561"/>
              </a:cxn>
              <a:cxn ang="0">
                <a:pos x="1375" y="569"/>
              </a:cxn>
              <a:cxn ang="0">
                <a:pos x="1324" y="605"/>
              </a:cxn>
              <a:cxn ang="0">
                <a:pos x="1288" y="644"/>
              </a:cxn>
              <a:cxn ang="0">
                <a:pos x="1308" y="715"/>
              </a:cxn>
              <a:cxn ang="0">
                <a:pos x="1331" y="770"/>
              </a:cxn>
              <a:cxn ang="0">
                <a:pos x="1367" y="828"/>
              </a:cxn>
              <a:cxn ang="0">
                <a:pos x="1394" y="883"/>
              </a:cxn>
              <a:cxn ang="0">
                <a:pos x="1390" y="911"/>
              </a:cxn>
              <a:cxn ang="0">
                <a:pos x="1375" y="946"/>
              </a:cxn>
              <a:cxn ang="0">
                <a:pos x="1371" y="989"/>
              </a:cxn>
              <a:cxn ang="0">
                <a:pos x="1312" y="1096"/>
              </a:cxn>
              <a:cxn ang="0">
                <a:pos x="1202" y="1182"/>
              </a:cxn>
              <a:cxn ang="0">
                <a:pos x="1222" y="1147"/>
              </a:cxn>
              <a:cxn ang="0">
                <a:pos x="1182" y="1115"/>
              </a:cxn>
              <a:cxn ang="0">
                <a:pos x="1123" y="1111"/>
              </a:cxn>
              <a:cxn ang="0">
                <a:pos x="1127" y="1162"/>
              </a:cxn>
              <a:cxn ang="0">
                <a:pos x="1155" y="1182"/>
              </a:cxn>
              <a:cxn ang="0">
                <a:pos x="1108" y="1217"/>
              </a:cxn>
              <a:cxn ang="0">
                <a:pos x="1076" y="1186"/>
              </a:cxn>
              <a:cxn ang="0">
                <a:pos x="1041" y="1139"/>
              </a:cxn>
              <a:cxn ang="0">
                <a:pos x="982" y="1139"/>
              </a:cxn>
              <a:cxn ang="0">
                <a:pos x="943" y="1158"/>
              </a:cxn>
              <a:cxn ang="0">
                <a:pos x="888" y="1135"/>
              </a:cxn>
              <a:cxn ang="0">
                <a:pos x="837" y="1088"/>
              </a:cxn>
              <a:cxn ang="0">
                <a:pos x="805" y="1041"/>
              </a:cxn>
              <a:cxn ang="0">
                <a:pos x="746" y="1021"/>
              </a:cxn>
              <a:cxn ang="0">
                <a:pos x="687" y="1021"/>
              </a:cxn>
              <a:cxn ang="0">
                <a:pos x="624" y="1025"/>
              </a:cxn>
              <a:cxn ang="0">
                <a:pos x="565" y="1033"/>
              </a:cxn>
              <a:cxn ang="0">
                <a:pos x="491" y="1052"/>
              </a:cxn>
              <a:cxn ang="0">
                <a:pos x="424" y="1001"/>
              </a:cxn>
              <a:cxn ang="0">
                <a:pos x="381" y="938"/>
              </a:cxn>
              <a:cxn ang="0">
                <a:pos x="310" y="856"/>
              </a:cxn>
              <a:cxn ang="0">
                <a:pos x="271" y="777"/>
              </a:cxn>
              <a:cxn ang="0">
                <a:pos x="220" y="667"/>
              </a:cxn>
              <a:cxn ang="0">
                <a:pos x="196" y="581"/>
              </a:cxn>
              <a:cxn ang="0">
                <a:pos x="122" y="510"/>
              </a:cxn>
              <a:cxn ang="0">
                <a:pos x="74" y="424"/>
              </a:cxn>
              <a:cxn ang="0">
                <a:pos x="23" y="361"/>
              </a:cxn>
              <a:cxn ang="0">
                <a:pos x="8" y="283"/>
              </a:cxn>
              <a:cxn ang="0">
                <a:pos x="55" y="294"/>
              </a:cxn>
              <a:cxn ang="0">
                <a:pos x="122" y="287"/>
              </a:cxn>
              <a:cxn ang="0">
                <a:pos x="184" y="290"/>
              </a:cxn>
              <a:cxn ang="0">
                <a:pos x="220" y="330"/>
              </a:cxn>
              <a:cxn ang="0">
                <a:pos x="263" y="349"/>
              </a:cxn>
            </a:cxnLst>
            <a:rect l="0" t="0" r="r" b="b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497013" y="2284413"/>
            <a:ext cx="1531937" cy="941387"/>
          </a:xfrm>
          <a:custGeom>
            <a:avLst/>
            <a:gdLst/>
            <a:ahLst/>
            <a:cxnLst>
              <a:cxn ang="0">
                <a:pos x="8" y="409"/>
              </a:cxn>
              <a:cxn ang="0">
                <a:pos x="16" y="405"/>
              </a:cxn>
              <a:cxn ang="0">
                <a:pos x="31" y="397"/>
              </a:cxn>
              <a:cxn ang="0">
                <a:pos x="39" y="389"/>
              </a:cxn>
              <a:cxn ang="0">
                <a:pos x="55" y="385"/>
              </a:cxn>
              <a:cxn ang="0">
                <a:pos x="67" y="377"/>
              </a:cxn>
              <a:cxn ang="0">
                <a:pos x="78" y="377"/>
              </a:cxn>
              <a:cxn ang="0">
                <a:pos x="90" y="385"/>
              </a:cxn>
              <a:cxn ang="0">
                <a:pos x="106" y="389"/>
              </a:cxn>
              <a:cxn ang="0">
                <a:pos x="118" y="393"/>
              </a:cxn>
              <a:cxn ang="0">
                <a:pos x="129" y="393"/>
              </a:cxn>
              <a:cxn ang="0">
                <a:pos x="145" y="397"/>
              </a:cxn>
              <a:cxn ang="0">
                <a:pos x="157" y="405"/>
              </a:cxn>
              <a:cxn ang="0">
                <a:pos x="173" y="412"/>
              </a:cxn>
              <a:cxn ang="0">
                <a:pos x="188" y="412"/>
              </a:cxn>
              <a:cxn ang="0">
                <a:pos x="200" y="420"/>
              </a:cxn>
              <a:cxn ang="0">
                <a:pos x="208" y="432"/>
              </a:cxn>
              <a:cxn ang="0">
                <a:pos x="224" y="436"/>
              </a:cxn>
              <a:cxn ang="0">
                <a:pos x="235" y="440"/>
              </a:cxn>
              <a:cxn ang="0">
                <a:pos x="247" y="440"/>
              </a:cxn>
              <a:cxn ang="0">
                <a:pos x="255" y="432"/>
              </a:cxn>
              <a:cxn ang="0">
                <a:pos x="267" y="424"/>
              </a:cxn>
              <a:cxn ang="0">
                <a:pos x="283" y="424"/>
              </a:cxn>
              <a:cxn ang="0">
                <a:pos x="294" y="416"/>
              </a:cxn>
              <a:cxn ang="0">
                <a:pos x="306" y="412"/>
              </a:cxn>
              <a:cxn ang="0">
                <a:pos x="318" y="412"/>
              </a:cxn>
              <a:cxn ang="0">
                <a:pos x="330" y="405"/>
              </a:cxn>
              <a:cxn ang="0">
                <a:pos x="345" y="405"/>
              </a:cxn>
              <a:cxn ang="0">
                <a:pos x="357" y="401"/>
              </a:cxn>
              <a:cxn ang="0">
                <a:pos x="369" y="397"/>
              </a:cxn>
              <a:cxn ang="0">
                <a:pos x="381" y="381"/>
              </a:cxn>
              <a:cxn ang="0">
                <a:pos x="393" y="369"/>
              </a:cxn>
              <a:cxn ang="0">
                <a:pos x="404" y="361"/>
              </a:cxn>
              <a:cxn ang="0">
                <a:pos x="400" y="350"/>
              </a:cxn>
              <a:cxn ang="0">
                <a:pos x="404" y="338"/>
              </a:cxn>
              <a:cxn ang="0">
                <a:pos x="424" y="314"/>
              </a:cxn>
              <a:cxn ang="0">
                <a:pos x="444" y="291"/>
              </a:cxn>
              <a:cxn ang="0">
                <a:pos x="463" y="267"/>
              </a:cxn>
              <a:cxn ang="0">
                <a:pos x="487" y="248"/>
              </a:cxn>
              <a:cxn ang="0">
                <a:pos x="510" y="224"/>
              </a:cxn>
              <a:cxn ang="0">
                <a:pos x="530" y="208"/>
              </a:cxn>
              <a:cxn ang="0">
                <a:pos x="546" y="189"/>
              </a:cxn>
              <a:cxn ang="0">
                <a:pos x="569" y="169"/>
              </a:cxn>
              <a:cxn ang="0">
                <a:pos x="573" y="145"/>
              </a:cxn>
              <a:cxn ang="0">
                <a:pos x="581" y="122"/>
              </a:cxn>
              <a:cxn ang="0">
                <a:pos x="597" y="98"/>
              </a:cxn>
              <a:cxn ang="0">
                <a:pos x="613" y="75"/>
              </a:cxn>
              <a:cxn ang="0">
                <a:pos x="628" y="51"/>
              </a:cxn>
              <a:cxn ang="0">
                <a:pos x="640" y="28"/>
              </a:cxn>
              <a:cxn ang="0">
                <a:pos x="668" y="16"/>
              </a:cxn>
              <a:cxn ang="0">
                <a:pos x="695" y="4"/>
              </a:cxn>
              <a:cxn ang="0">
                <a:pos x="715" y="12"/>
              </a:cxn>
              <a:cxn ang="0">
                <a:pos x="715" y="28"/>
              </a:cxn>
              <a:cxn ang="0">
                <a:pos x="711" y="39"/>
              </a:cxn>
              <a:cxn ang="0">
                <a:pos x="715" y="51"/>
              </a:cxn>
              <a:cxn ang="0">
                <a:pos x="723" y="59"/>
              </a:cxn>
            </a:cxnLst>
            <a:rect l="0" t="0" r="r" b="b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2011363" y="4332288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2011363" y="4365625"/>
            <a:ext cx="3305175" cy="2279650"/>
          </a:xfrm>
          <a:custGeom>
            <a:avLst/>
            <a:gdLst/>
            <a:ahLst/>
            <a:cxnLst>
              <a:cxn ang="0">
                <a:pos x="943" y="55"/>
              </a:cxn>
              <a:cxn ang="0">
                <a:pos x="963" y="114"/>
              </a:cxn>
              <a:cxn ang="0">
                <a:pos x="998" y="129"/>
              </a:cxn>
              <a:cxn ang="0">
                <a:pos x="1057" y="145"/>
              </a:cxn>
              <a:cxn ang="0">
                <a:pos x="1096" y="177"/>
              </a:cxn>
              <a:cxn ang="0">
                <a:pos x="1112" y="224"/>
              </a:cxn>
              <a:cxn ang="0">
                <a:pos x="1092" y="283"/>
              </a:cxn>
              <a:cxn ang="0">
                <a:pos x="1073" y="353"/>
              </a:cxn>
              <a:cxn ang="0">
                <a:pos x="1033" y="397"/>
              </a:cxn>
              <a:cxn ang="0">
                <a:pos x="1057" y="424"/>
              </a:cxn>
              <a:cxn ang="0">
                <a:pos x="1045" y="491"/>
              </a:cxn>
              <a:cxn ang="0">
                <a:pos x="1006" y="542"/>
              </a:cxn>
              <a:cxn ang="0">
                <a:pos x="1010" y="573"/>
              </a:cxn>
              <a:cxn ang="0">
                <a:pos x="1077" y="577"/>
              </a:cxn>
              <a:cxn ang="0">
                <a:pos x="1116" y="628"/>
              </a:cxn>
              <a:cxn ang="0">
                <a:pos x="1147" y="675"/>
              </a:cxn>
              <a:cxn ang="0">
                <a:pos x="1191" y="730"/>
              </a:cxn>
              <a:cxn ang="0">
                <a:pos x="1238" y="762"/>
              </a:cxn>
              <a:cxn ang="0">
                <a:pos x="1289" y="785"/>
              </a:cxn>
              <a:cxn ang="0">
                <a:pos x="1348" y="817"/>
              </a:cxn>
              <a:cxn ang="0">
                <a:pos x="1391" y="836"/>
              </a:cxn>
              <a:cxn ang="0">
                <a:pos x="1422" y="883"/>
              </a:cxn>
              <a:cxn ang="0">
                <a:pos x="1454" y="927"/>
              </a:cxn>
              <a:cxn ang="0">
                <a:pos x="1485" y="970"/>
              </a:cxn>
              <a:cxn ang="0">
                <a:pos x="1513" y="1009"/>
              </a:cxn>
              <a:cxn ang="0">
                <a:pos x="1552" y="1048"/>
              </a:cxn>
              <a:cxn ang="0">
                <a:pos x="1493" y="1052"/>
              </a:cxn>
              <a:cxn ang="0">
                <a:pos x="1403" y="1060"/>
              </a:cxn>
              <a:cxn ang="0">
                <a:pos x="1320" y="1068"/>
              </a:cxn>
              <a:cxn ang="0">
                <a:pos x="1234" y="1052"/>
              </a:cxn>
              <a:cxn ang="0">
                <a:pos x="1159" y="1025"/>
              </a:cxn>
              <a:cxn ang="0">
                <a:pos x="1073" y="993"/>
              </a:cxn>
              <a:cxn ang="0">
                <a:pos x="1010" y="997"/>
              </a:cxn>
              <a:cxn ang="0">
                <a:pos x="939" y="1009"/>
              </a:cxn>
              <a:cxn ang="0">
                <a:pos x="888" y="966"/>
              </a:cxn>
              <a:cxn ang="0">
                <a:pos x="825" y="891"/>
              </a:cxn>
              <a:cxn ang="0">
                <a:pos x="755" y="840"/>
              </a:cxn>
              <a:cxn ang="0">
                <a:pos x="656" y="801"/>
              </a:cxn>
              <a:cxn ang="0">
                <a:pos x="590" y="789"/>
              </a:cxn>
              <a:cxn ang="0">
                <a:pos x="495" y="777"/>
              </a:cxn>
              <a:cxn ang="0">
                <a:pos x="452" y="742"/>
              </a:cxn>
              <a:cxn ang="0">
                <a:pos x="432" y="691"/>
              </a:cxn>
              <a:cxn ang="0">
                <a:pos x="397" y="632"/>
              </a:cxn>
              <a:cxn ang="0">
                <a:pos x="358" y="597"/>
              </a:cxn>
              <a:cxn ang="0">
                <a:pos x="358" y="546"/>
              </a:cxn>
              <a:cxn ang="0">
                <a:pos x="366" y="475"/>
              </a:cxn>
              <a:cxn ang="0">
                <a:pos x="358" y="408"/>
              </a:cxn>
              <a:cxn ang="0">
                <a:pos x="330" y="365"/>
              </a:cxn>
              <a:cxn ang="0">
                <a:pos x="212" y="345"/>
              </a:cxn>
              <a:cxn ang="0">
                <a:pos x="197" y="243"/>
              </a:cxn>
              <a:cxn ang="0">
                <a:pos x="138" y="196"/>
              </a:cxn>
              <a:cxn ang="0">
                <a:pos x="36" y="161"/>
              </a:cxn>
              <a:cxn ang="0">
                <a:pos x="36" y="122"/>
              </a:cxn>
              <a:cxn ang="0">
                <a:pos x="95" y="110"/>
              </a:cxn>
              <a:cxn ang="0">
                <a:pos x="157" y="106"/>
              </a:cxn>
              <a:cxn ang="0">
                <a:pos x="220" y="102"/>
              </a:cxn>
              <a:cxn ang="0">
                <a:pos x="275" y="126"/>
              </a:cxn>
              <a:cxn ang="0">
                <a:pos x="315" y="165"/>
              </a:cxn>
              <a:cxn ang="0">
                <a:pos x="362" y="212"/>
              </a:cxn>
              <a:cxn ang="0">
                <a:pos x="421" y="251"/>
              </a:cxn>
            </a:cxnLst>
            <a:rect l="0" t="0" r="r" b="b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921000" y="4332288"/>
            <a:ext cx="1023938" cy="690562"/>
          </a:xfrm>
          <a:custGeom>
            <a:avLst/>
            <a:gdLst/>
            <a:ahLst/>
            <a:cxnLst>
              <a:cxn ang="0">
                <a:pos x="3" y="252"/>
              </a:cxn>
              <a:cxn ang="0">
                <a:pos x="3" y="240"/>
              </a:cxn>
              <a:cxn ang="0">
                <a:pos x="7" y="228"/>
              </a:cxn>
              <a:cxn ang="0">
                <a:pos x="15" y="224"/>
              </a:cxn>
              <a:cxn ang="0">
                <a:pos x="23" y="236"/>
              </a:cxn>
              <a:cxn ang="0">
                <a:pos x="39" y="240"/>
              </a:cxn>
              <a:cxn ang="0">
                <a:pos x="47" y="236"/>
              </a:cxn>
              <a:cxn ang="0">
                <a:pos x="58" y="236"/>
              </a:cxn>
              <a:cxn ang="0">
                <a:pos x="70" y="236"/>
              </a:cxn>
              <a:cxn ang="0">
                <a:pos x="78" y="232"/>
              </a:cxn>
              <a:cxn ang="0">
                <a:pos x="90" y="240"/>
              </a:cxn>
              <a:cxn ang="0">
                <a:pos x="102" y="244"/>
              </a:cxn>
              <a:cxn ang="0">
                <a:pos x="106" y="255"/>
              </a:cxn>
              <a:cxn ang="0">
                <a:pos x="110" y="263"/>
              </a:cxn>
              <a:cxn ang="0">
                <a:pos x="113" y="271"/>
              </a:cxn>
              <a:cxn ang="0">
                <a:pos x="121" y="279"/>
              </a:cxn>
              <a:cxn ang="0">
                <a:pos x="129" y="287"/>
              </a:cxn>
              <a:cxn ang="0">
                <a:pos x="137" y="295"/>
              </a:cxn>
              <a:cxn ang="0">
                <a:pos x="145" y="299"/>
              </a:cxn>
              <a:cxn ang="0">
                <a:pos x="149" y="310"/>
              </a:cxn>
              <a:cxn ang="0">
                <a:pos x="153" y="318"/>
              </a:cxn>
              <a:cxn ang="0">
                <a:pos x="157" y="322"/>
              </a:cxn>
              <a:cxn ang="0">
                <a:pos x="161" y="314"/>
              </a:cxn>
              <a:cxn ang="0">
                <a:pos x="168" y="306"/>
              </a:cxn>
              <a:cxn ang="0">
                <a:pos x="180" y="310"/>
              </a:cxn>
              <a:cxn ang="0">
                <a:pos x="192" y="299"/>
              </a:cxn>
              <a:cxn ang="0">
                <a:pos x="196" y="287"/>
              </a:cxn>
              <a:cxn ang="0">
                <a:pos x="208" y="287"/>
              </a:cxn>
              <a:cxn ang="0">
                <a:pos x="235" y="283"/>
              </a:cxn>
              <a:cxn ang="0">
                <a:pos x="255" y="295"/>
              </a:cxn>
              <a:cxn ang="0">
                <a:pos x="286" y="299"/>
              </a:cxn>
              <a:cxn ang="0">
                <a:pos x="294" y="279"/>
              </a:cxn>
              <a:cxn ang="0">
                <a:pos x="306" y="252"/>
              </a:cxn>
              <a:cxn ang="0">
                <a:pos x="322" y="216"/>
              </a:cxn>
              <a:cxn ang="0">
                <a:pos x="365" y="197"/>
              </a:cxn>
              <a:cxn ang="0">
                <a:pos x="369" y="130"/>
              </a:cxn>
              <a:cxn ang="0">
                <a:pos x="420" y="126"/>
              </a:cxn>
              <a:cxn ang="0">
                <a:pos x="416" y="118"/>
              </a:cxn>
              <a:cxn ang="0">
                <a:pos x="420" y="110"/>
              </a:cxn>
              <a:cxn ang="0">
                <a:pos x="424" y="98"/>
              </a:cxn>
              <a:cxn ang="0">
                <a:pos x="424" y="87"/>
              </a:cxn>
              <a:cxn ang="0">
                <a:pos x="412" y="79"/>
              </a:cxn>
              <a:cxn ang="0">
                <a:pos x="408" y="71"/>
              </a:cxn>
              <a:cxn ang="0">
                <a:pos x="408" y="67"/>
              </a:cxn>
              <a:cxn ang="0">
                <a:pos x="420" y="59"/>
              </a:cxn>
              <a:cxn ang="0">
                <a:pos x="424" y="51"/>
              </a:cxn>
              <a:cxn ang="0">
                <a:pos x="432" y="39"/>
              </a:cxn>
              <a:cxn ang="0">
                <a:pos x="428" y="28"/>
              </a:cxn>
              <a:cxn ang="0">
                <a:pos x="416" y="16"/>
              </a:cxn>
              <a:cxn ang="0">
                <a:pos x="424" y="8"/>
              </a:cxn>
              <a:cxn ang="0">
                <a:pos x="436" y="8"/>
              </a:cxn>
              <a:cxn ang="0">
                <a:pos x="443" y="12"/>
              </a:cxn>
              <a:cxn ang="0">
                <a:pos x="451" y="16"/>
              </a:cxn>
              <a:cxn ang="0">
                <a:pos x="463" y="12"/>
              </a:cxn>
              <a:cxn ang="0">
                <a:pos x="467" y="4"/>
              </a:cxn>
              <a:cxn ang="0">
                <a:pos x="475" y="4"/>
              </a:cxn>
              <a:cxn ang="0">
                <a:pos x="483" y="16"/>
              </a:cxn>
            </a:cxnLst>
            <a:rect l="0" t="0" r="r" b="b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003550" y="1295400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003550" y="1303338"/>
            <a:ext cx="2222500" cy="2562225"/>
          </a:xfrm>
          <a:custGeom>
            <a:avLst/>
            <a:gdLst/>
            <a:ahLst/>
            <a:cxnLst>
              <a:cxn ang="0">
                <a:pos x="715" y="8"/>
              </a:cxn>
              <a:cxn ang="0">
                <a:pos x="774" y="15"/>
              </a:cxn>
              <a:cxn ang="0">
                <a:pos x="813" y="43"/>
              </a:cxn>
              <a:cxn ang="0">
                <a:pos x="766" y="94"/>
              </a:cxn>
              <a:cxn ang="0">
                <a:pos x="715" y="137"/>
              </a:cxn>
              <a:cxn ang="0">
                <a:pos x="742" y="196"/>
              </a:cxn>
              <a:cxn ang="0">
                <a:pos x="723" y="259"/>
              </a:cxn>
              <a:cxn ang="0">
                <a:pos x="758" y="271"/>
              </a:cxn>
              <a:cxn ang="0">
                <a:pos x="801" y="239"/>
              </a:cxn>
              <a:cxn ang="0">
                <a:pos x="852" y="275"/>
              </a:cxn>
              <a:cxn ang="0">
                <a:pos x="837" y="341"/>
              </a:cxn>
              <a:cxn ang="0">
                <a:pos x="864" y="385"/>
              </a:cxn>
              <a:cxn ang="0">
                <a:pos x="895" y="428"/>
              </a:cxn>
              <a:cxn ang="0">
                <a:pos x="884" y="483"/>
              </a:cxn>
              <a:cxn ang="0">
                <a:pos x="911" y="530"/>
              </a:cxn>
              <a:cxn ang="0">
                <a:pos x="958" y="550"/>
              </a:cxn>
              <a:cxn ang="0">
                <a:pos x="931" y="612"/>
              </a:cxn>
              <a:cxn ang="0">
                <a:pos x="919" y="675"/>
              </a:cxn>
              <a:cxn ang="0">
                <a:pos x="954" y="714"/>
              </a:cxn>
              <a:cxn ang="0">
                <a:pos x="994" y="750"/>
              </a:cxn>
              <a:cxn ang="0">
                <a:pos x="1045" y="766"/>
              </a:cxn>
              <a:cxn ang="0">
                <a:pos x="1017" y="813"/>
              </a:cxn>
              <a:cxn ang="0">
                <a:pos x="1025" y="856"/>
              </a:cxn>
              <a:cxn ang="0">
                <a:pos x="982" y="879"/>
              </a:cxn>
              <a:cxn ang="0">
                <a:pos x="970" y="927"/>
              </a:cxn>
              <a:cxn ang="0">
                <a:pos x="947" y="974"/>
              </a:cxn>
              <a:cxn ang="0">
                <a:pos x="974" y="1033"/>
              </a:cxn>
              <a:cxn ang="0">
                <a:pos x="966" y="1095"/>
              </a:cxn>
              <a:cxn ang="0">
                <a:pos x="931" y="1146"/>
              </a:cxn>
              <a:cxn ang="0">
                <a:pos x="907" y="1178"/>
              </a:cxn>
              <a:cxn ang="0">
                <a:pos x="864" y="1205"/>
              </a:cxn>
              <a:cxn ang="0">
                <a:pos x="813" y="1178"/>
              </a:cxn>
              <a:cxn ang="0">
                <a:pos x="774" y="1150"/>
              </a:cxn>
              <a:cxn ang="0">
                <a:pos x="715" y="1139"/>
              </a:cxn>
              <a:cxn ang="0">
                <a:pos x="648" y="1131"/>
              </a:cxn>
              <a:cxn ang="0">
                <a:pos x="605" y="1107"/>
              </a:cxn>
              <a:cxn ang="0">
                <a:pos x="554" y="1091"/>
              </a:cxn>
              <a:cxn ang="0">
                <a:pos x="546" y="1036"/>
              </a:cxn>
              <a:cxn ang="0">
                <a:pos x="518" y="993"/>
              </a:cxn>
              <a:cxn ang="0">
                <a:pos x="463" y="958"/>
              </a:cxn>
              <a:cxn ang="0">
                <a:pos x="424" y="903"/>
              </a:cxn>
              <a:cxn ang="0">
                <a:pos x="428" y="848"/>
              </a:cxn>
              <a:cxn ang="0">
                <a:pos x="459" y="789"/>
              </a:cxn>
              <a:cxn ang="0">
                <a:pos x="467" y="734"/>
              </a:cxn>
              <a:cxn ang="0">
                <a:pos x="487" y="683"/>
              </a:cxn>
              <a:cxn ang="0">
                <a:pos x="444" y="652"/>
              </a:cxn>
              <a:cxn ang="0">
                <a:pos x="404" y="616"/>
              </a:cxn>
              <a:cxn ang="0">
                <a:pos x="349" y="593"/>
              </a:cxn>
              <a:cxn ang="0">
                <a:pos x="310" y="557"/>
              </a:cxn>
              <a:cxn ang="0">
                <a:pos x="251" y="577"/>
              </a:cxn>
              <a:cxn ang="0">
                <a:pos x="212" y="620"/>
              </a:cxn>
              <a:cxn ang="0">
                <a:pos x="161" y="648"/>
              </a:cxn>
              <a:cxn ang="0">
                <a:pos x="94" y="652"/>
              </a:cxn>
              <a:cxn ang="0">
                <a:pos x="59" y="624"/>
              </a:cxn>
              <a:cxn ang="0">
                <a:pos x="39" y="561"/>
              </a:cxn>
              <a:cxn ang="0">
                <a:pos x="8" y="542"/>
              </a:cxn>
              <a:cxn ang="0">
                <a:pos x="4" y="491"/>
              </a:cxn>
              <a:cxn ang="0">
                <a:pos x="63" y="424"/>
              </a:cxn>
              <a:cxn ang="0">
                <a:pos x="169" y="369"/>
              </a:cxn>
              <a:cxn ang="0">
                <a:pos x="251" y="345"/>
              </a:cxn>
            </a:cxnLst>
            <a:rect l="0" t="0" r="r" b="b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560763" y="1295400"/>
            <a:ext cx="833437" cy="7223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8" y="330"/>
              </a:cxn>
              <a:cxn ang="0">
                <a:pos x="16" y="326"/>
              </a:cxn>
              <a:cxn ang="0">
                <a:pos x="20" y="318"/>
              </a:cxn>
              <a:cxn ang="0">
                <a:pos x="24" y="306"/>
              </a:cxn>
              <a:cxn ang="0">
                <a:pos x="28" y="298"/>
              </a:cxn>
              <a:cxn ang="0">
                <a:pos x="31" y="286"/>
              </a:cxn>
              <a:cxn ang="0">
                <a:pos x="31" y="275"/>
              </a:cxn>
              <a:cxn ang="0">
                <a:pos x="28" y="267"/>
              </a:cxn>
              <a:cxn ang="0">
                <a:pos x="28" y="255"/>
              </a:cxn>
              <a:cxn ang="0">
                <a:pos x="28" y="243"/>
              </a:cxn>
              <a:cxn ang="0">
                <a:pos x="31" y="235"/>
              </a:cxn>
              <a:cxn ang="0">
                <a:pos x="31" y="228"/>
              </a:cxn>
              <a:cxn ang="0">
                <a:pos x="31" y="216"/>
              </a:cxn>
              <a:cxn ang="0">
                <a:pos x="31" y="204"/>
              </a:cxn>
              <a:cxn ang="0">
                <a:pos x="35" y="192"/>
              </a:cxn>
              <a:cxn ang="0">
                <a:pos x="39" y="180"/>
              </a:cxn>
              <a:cxn ang="0">
                <a:pos x="35" y="173"/>
              </a:cxn>
              <a:cxn ang="0">
                <a:pos x="35" y="161"/>
              </a:cxn>
              <a:cxn ang="0">
                <a:pos x="43" y="149"/>
              </a:cxn>
              <a:cxn ang="0">
                <a:pos x="51" y="141"/>
              </a:cxn>
              <a:cxn ang="0">
                <a:pos x="55" y="133"/>
              </a:cxn>
              <a:cxn ang="0">
                <a:pos x="63" y="129"/>
              </a:cxn>
              <a:cxn ang="0">
                <a:pos x="71" y="125"/>
              </a:cxn>
              <a:cxn ang="0">
                <a:pos x="82" y="125"/>
              </a:cxn>
              <a:cxn ang="0">
                <a:pos x="94" y="125"/>
              </a:cxn>
              <a:cxn ang="0">
                <a:pos x="102" y="118"/>
              </a:cxn>
              <a:cxn ang="0">
                <a:pos x="106" y="110"/>
              </a:cxn>
              <a:cxn ang="0">
                <a:pos x="110" y="102"/>
              </a:cxn>
              <a:cxn ang="0">
                <a:pos x="118" y="98"/>
              </a:cxn>
              <a:cxn ang="0">
                <a:pos x="126" y="94"/>
              </a:cxn>
              <a:cxn ang="0">
                <a:pos x="134" y="90"/>
              </a:cxn>
              <a:cxn ang="0">
                <a:pos x="145" y="78"/>
              </a:cxn>
              <a:cxn ang="0">
                <a:pos x="153" y="74"/>
              </a:cxn>
              <a:cxn ang="0">
                <a:pos x="161" y="67"/>
              </a:cxn>
              <a:cxn ang="0">
                <a:pos x="169" y="63"/>
              </a:cxn>
              <a:cxn ang="0">
                <a:pos x="181" y="59"/>
              </a:cxn>
              <a:cxn ang="0">
                <a:pos x="192" y="55"/>
              </a:cxn>
              <a:cxn ang="0">
                <a:pos x="200" y="47"/>
              </a:cxn>
              <a:cxn ang="0">
                <a:pos x="208" y="43"/>
              </a:cxn>
              <a:cxn ang="0">
                <a:pos x="220" y="43"/>
              </a:cxn>
              <a:cxn ang="0">
                <a:pos x="228" y="39"/>
              </a:cxn>
              <a:cxn ang="0">
                <a:pos x="240" y="35"/>
              </a:cxn>
              <a:cxn ang="0">
                <a:pos x="251" y="35"/>
              </a:cxn>
              <a:cxn ang="0">
                <a:pos x="263" y="35"/>
              </a:cxn>
              <a:cxn ang="0">
                <a:pos x="271" y="27"/>
              </a:cxn>
              <a:cxn ang="0">
                <a:pos x="279" y="19"/>
              </a:cxn>
              <a:cxn ang="0">
                <a:pos x="291" y="19"/>
              </a:cxn>
              <a:cxn ang="0">
                <a:pos x="302" y="19"/>
              </a:cxn>
              <a:cxn ang="0">
                <a:pos x="310" y="23"/>
              </a:cxn>
              <a:cxn ang="0">
                <a:pos x="322" y="19"/>
              </a:cxn>
              <a:cxn ang="0">
                <a:pos x="330" y="16"/>
              </a:cxn>
              <a:cxn ang="0">
                <a:pos x="342" y="12"/>
              </a:cxn>
              <a:cxn ang="0">
                <a:pos x="354" y="12"/>
              </a:cxn>
              <a:cxn ang="0">
                <a:pos x="361" y="8"/>
              </a:cxn>
              <a:cxn ang="0">
                <a:pos x="373" y="4"/>
              </a:cxn>
              <a:cxn ang="0">
                <a:pos x="381" y="0"/>
              </a:cxn>
              <a:cxn ang="0">
                <a:pos x="393" y="4"/>
              </a:cxn>
            </a:cxnLst>
            <a:rect l="0" t="0" r="r" b="b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4294188" y="4073525"/>
            <a:ext cx="2003425" cy="2628900"/>
          </a:xfrm>
          <a:custGeom>
            <a:avLst/>
            <a:gdLst/>
            <a:ahLst/>
            <a:cxnLst>
              <a:cxn ang="0">
                <a:pos x="467" y="36"/>
              </a:cxn>
              <a:cxn ang="0">
                <a:pos x="534" y="40"/>
              </a:cxn>
              <a:cxn ang="0">
                <a:pos x="585" y="75"/>
              </a:cxn>
              <a:cxn ang="0">
                <a:pos x="632" y="95"/>
              </a:cxn>
              <a:cxn ang="0">
                <a:pos x="679" y="118"/>
              </a:cxn>
              <a:cxn ang="0">
                <a:pos x="711" y="161"/>
              </a:cxn>
              <a:cxn ang="0">
                <a:pos x="750" y="205"/>
              </a:cxn>
              <a:cxn ang="0">
                <a:pos x="789" y="252"/>
              </a:cxn>
              <a:cxn ang="0">
                <a:pos x="836" y="283"/>
              </a:cxn>
              <a:cxn ang="0">
                <a:pos x="880" y="299"/>
              </a:cxn>
              <a:cxn ang="0">
                <a:pos x="919" y="319"/>
              </a:cxn>
              <a:cxn ang="0">
                <a:pos x="919" y="377"/>
              </a:cxn>
              <a:cxn ang="0">
                <a:pos x="907" y="436"/>
              </a:cxn>
              <a:cxn ang="0">
                <a:pos x="903" y="491"/>
              </a:cxn>
              <a:cxn ang="0">
                <a:pos x="895" y="538"/>
              </a:cxn>
              <a:cxn ang="0">
                <a:pos x="880" y="582"/>
              </a:cxn>
              <a:cxn ang="0">
                <a:pos x="868" y="637"/>
              </a:cxn>
              <a:cxn ang="0">
                <a:pos x="856" y="688"/>
              </a:cxn>
              <a:cxn ang="0">
                <a:pos x="880" y="727"/>
              </a:cxn>
              <a:cxn ang="0">
                <a:pos x="903" y="770"/>
              </a:cxn>
              <a:cxn ang="0">
                <a:pos x="887" y="880"/>
              </a:cxn>
              <a:cxn ang="0">
                <a:pos x="542" y="1226"/>
              </a:cxn>
              <a:cxn ang="0">
                <a:pos x="483" y="1206"/>
              </a:cxn>
              <a:cxn ang="0">
                <a:pos x="451" y="1163"/>
              </a:cxn>
              <a:cxn ang="0">
                <a:pos x="428" y="1127"/>
              </a:cxn>
              <a:cxn ang="0">
                <a:pos x="400" y="1096"/>
              </a:cxn>
              <a:cxn ang="0">
                <a:pos x="377" y="1061"/>
              </a:cxn>
              <a:cxn ang="0">
                <a:pos x="349" y="1025"/>
              </a:cxn>
              <a:cxn ang="0">
                <a:pos x="318" y="982"/>
              </a:cxn>
              <a:cxn ang="0">
                <a:pos x="286" y="970"/>
              </a:cxn>
              <a:cxn ang="0">
                <a:pos x="255" y="943"/>
              </a:cxn>
              <a:cxn ang="0">
                <a:pos x="200" y="923"/>
              </a:cxn>
              <a:cxn ang="0">
                <a:pos x="161" y="900"/>
              </a:cxn>
              <a:cxn ang="0">
                <a:pos x="125" y="876"/>
              </a:cxn>
              <a:cxn ang="0">
                <a:pos x="82" y="833"/>
              </a:cxn>
              <a:cxn ang="0">
                <a:pos x="55" y="794"/>
              </a:cxn>
              <a:cxn ang="0">
                <a:pos x="31" y="750"/>
              </a:cxn>
              <a:cxn ang="0">
                <a:pos x="0" y="707"/>
              </a:cxn>
              <a:cxn ang="0">
                <a:pos x="59" y="676"/>
              </a:cxn>
              <a:cxn ang="0">
                <a:pos x="110" y="684"/>
              </a:cxn>
              <a:cxn ang="0">
                <a:pos x="165" y="711"/>
              </a:cxn>
              <a:cxn ang="0">
                <a:pos x="220" y="715"/>
              </a:cxn>
              <a:cxn ang="0">
                <a:pos x="251" y="668"/>
              </a:cxn>
              <a:cxn ang="0">
                <a:pos x="263" y="609"/>
              </a:cxn>
              <a:cxn ang="0">
                <a:pos x="259" y="570"/>
              </a:cxn>
              <a:cxn ang="0">
                <a:pos x="243" y="511"/>
              </a:cxn>
              <a:cxn ang="0">
                <a:pos x="208" y="468"/>
              </a:cxn>
              <a:cxn ang="0">
                <a:pos x="180" y="428"/>
              </a:cxn>
              <a:cxn ang="0">
                <a:pos x="165" y="385"/>
              </a:cxn>
              <a:cxn ang="0">
                <a:pos x="153" y="362"/>
              </a:cxn>
              <a:cxn ang="0">
                <a:pos x="173" y="326"/>
              </a:cxn>
              <a:cxn ang="0">
                <a:pos x="224" y="319"/>
              </a:cxn>
              <a:cxn ang="0">
                <a:pos x="255" y="291"/>
              </a:cxn>
              <a:cxn ang="0">
                <a:pos x="279" y="260"/>
              </a:cxn>
              <a:cxn ang="0">
                <a:pos x="334" y="260"/>
              </a:cxn>
              <a:cxn ang="0">
                <a:pos x="341" y="197"/>
              </a:cxn>
              <a:cxn ang="0">
                <a:pos x="345" y="134"/>
              </a:cxn>
              <a:cxn ang="0">
                <a:pos x="353" y="95"/>
              </a:cxn>
              <a:cxn ang="0">
                <a:pos x="377" y="63"/>
              </a:cxn>
              <a:cxn ang="0">
                <a:pos x="408" y="24"/>
              </a:cxn>
            </a:cxnLst>
            <a:rect l="0" t="0" r="r" b="b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2986088" y="2474913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3635375" y="2492375"/>
            <a:ext cx="1497013" cy="3095625"/>
          </a:xfrm>
          <a:custGeom>
            <a:avLst/>
            <a:gdLst/>
            <a:ahLst/>
            <a:cxnLst>
              <a:cxn ang="0">
                <a:pos x="71" y="40"/>
              </a:cxn>
              <a:cxn ang="0">
                <a:pos x="126" y="59"/>
              </a:cxn>
              <a:cxn ang="0">
                <a:pos x="165" y="102"/>
              </a:cxn>
              <a:cxn ang="0">
                <a:pos x="177" y="138"/>
              </a:cxn>
              <a:cxn ang="0">
                <a:pos x="165" y="193"/>
              </a:cxn>
              <a:cxn ang="0">
                <a:pos x="150" y="248"/>
              </a:cxn>
              <a:cxn ang="0">
                <a:pos x="126" y="307"/>
              </a:cxn>
              <a:cxn ang="0">
                <a:pos x="138" y="362"/>
              </a:cxn>
              <a:cxn ang="0">
                <a:pos x="181" y="413"/>
              </a:cxn>
              <a:cxn ang="0">
                <a:pos x="240" y="444"/>
              </a:cxn>
              <a:cxn ang="0">
                <a:pos x="244" y="499"/>
              </a:cxn>
              <a:cxn ang="0">
                <a:pos x="275" y="546"/>
              </a:cxn>
              <a:cxn ang="0">
                <a:pos x="322" y="550"/>
              </a:cxn>
              <a:cxn ang="0">
                <a:pos x="374" y="578"/>
              </a:cxn>
              <a:cxn ang="0">
                <a:pos x="436" y="585"/>
              </a:cxn>
              <a:cxn ang="0">
                <a:pos x="484" y="605"/>
              </a:cxn>
              <a:cxn ang="0">
                <a:pos x="531" y="629"/>
              </a:cxn>
              <a:cxn ang="0">
                <a:pos x="586" y="648"/>
              </a:cxn>
              <a:cxn ang="0">
                <a:pos x="645" y="668"/>
              </a:cxn>
              <a:cxn ang="0">
                <a:pos x="660" y="731"/>
              </a:cxn>
              <a:cxn ang="0">
                <a:pos x="688" y="778"/>
              </a:cxn>
              <a:cxn ang="0">
                <a:pos x="660" y="829"/>
              </a:cxn>
              <a:cxn ang="0">
                <a:pos x="656" y="860"/>
              </a:cxn>
              <a:cxn ang="0">
                <a:pos x="652" y="935"/>
              </a:cxn>
              <a:cxn ang="0">
                <a:pos x="649" y="1010"/>
              </a:cxn>
              <a:cxn ang="0">
                <a:pos x="570" y="1006"/>
              </a:cxn>
              <a:cxn ang="0">
                <a:pos x="558" y="1057"/>
              </a:cxn>
              <a:cxn ang="0">
                <a:pos x="495" y="1068"/>
              </a:cxn>
              <a:cxn ang="0">
                <a:pos x="468" y="1104"/>
              </a:cxn>
              <a:cxn ang="0">
                <a:pos x="484" y="1139"/>
              </a:cxn>
              <a:cxn ang="0">
                <a:pos x="491" y="1194"/>
              </a:cxn>
              <a:cxn ang="0">
                <a:pos x="539" y="1233"/>
              </a:cxn>
              <a:cxn ang="0">
                <a:pos x="566" y="1304"/>
              </a:cxn>
              <a:cxn ang="0">
                <a:pos x="574" y="1355"/>
              </a:cxn>
              <a:cxn ang="0">
                <a:pos x="562" y="1426"/>
              </a:cxn>
              <a:cxn ang="0">
                <a:pos x="507" y="1453"/>
              </a:cxn>
              <a:cxn ang="0">
                <a:pos x="440" y="1445"/>
              </a:cxn>
              <a:cxn ang="0">
                <a:pos x="377" y="1414"/>
              </a:cxn>
              <a:cxn ang="0">
                <a:pos x="307" y="1453"/>
              </a:cxn>
              <a:cxn ang="0">
                <a:pos x="232" y="1457"/>
              </a:cxn>
              <a:cxn ang="0">
                <a:pos x="252" y="1418"/>
              </a:cxn>
              <a:cxn ang="0">
                <a:pos x="279" y="1363"/>
              </a:cxn>
              <a:cxn ang="0">
                <a:pos x="279" y="1312"/>
              </a:cxn>
              <a:cxn ang="0">
                <a:pos x="275" y="1273"/>
              </a:cxn>
              <a:cxn ang="0">
                <a:pos x="311" y="1226"/>
              </a:cxn>
              <a:cxn ang="0">
                <a:pos x="330" y="1155"/>
              </a:cxn>
              <a:cxn ang="0">
                <a:pos x="354" y="1096"/>
              </a:cxn>
              <a:cxn ang="0">
                <a:pos x="330" y="1049"/>
              </a:cxn>
              <a:cxn ang="0">
                <a:pos x="279" y="1033"/>
              </a:cxn>
              <a:cxn ang="0">
                <a:pos x="216" y="1010"/>
              </a:cxn>
              <a:cxn ang="0">
                <a:pos x="197" y="986"/>
              </a:cxn>
              <a:cxn ang="0">
                <a:pos x="173" y="927"/>
              </a:cxn>
              <a:cxn ang="0">
                <a:pos x="134" y="872"/>
              </a:cxn>
              <a:cxn ang="0">
                <a:pos x="87" y="833"/>
              </a:cxn>
              <a:cxn ang="0">
                <a:pos x="63" y="778"/>
              </a:cxn>
              <a:cxn ang="0">
                <a:pos x="44" y="711"/>
              </a:cxn>
              <a:cxn ang="0">
                <a:pos x="16" y="656"/>
              </a:cxn>
              <a:cxn ang="0">
                <a:pos x="0" y="585"/>
              </a:cxn>
              <a:cxn ang="0">
                <a:pos x="67" y="566"/>
              </a:cxn>
              <a:cxn ang="0">
                <a:pos x="67" y="530"/>
              </a:cxn>
            </a:cxnLst>
            <a:rect l="0" t="0" r="r" b="b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2986088" y="2474913"/>
            <a:ext cx="747712" cy="1149350"/>
          </a:xfrm>
          <a:custGeom>
            <a:avLst/>
            <a:gdLst/>
            <a:ahLst/>
            <a:cxnLst>
              <a:cxn ang="0">
                <a:pos x="334" y="538"/>
              </a:cxn>
              <a:cxn ang="0">
                <a:pos x="310" y="538"/>
              </a:cxn>
              <a:cxn ang="0">
                <a:pos x="283" y="538"/>
              </a:cxn>
              <a:cxn ang="0">
                <a:pos x="251" y="531"/>
              </a:cxn>
              <a:cxn ang="0">
                <a:pos x="228" y="535"/>
              </a:cxn>
              <a:cxn ang="0">
                <a:pos x="204" y="531"/>
              </a:cxn>
              <a:cxn ang="0">
                <a:pos x="181" y="535"/>
              </a:cxn>
              <a:cxn ang="0">
                <a:pos x="157" y="535"/>
              </a:cxn>
              <a:cxn ang="0">
                <a:pos x="134" y="535"/>
              </a:cxn>
              <a:cxn ang="0">
                <a:pos x="106" y="538"/>
              </a:cxn>
              <a:cxn ang="0">
                <a:pos x="90" y="538"/>
              </a:cxn>
              <a:cxn ang="0">
                <a:pos x="71" y="535"/>
              </a:cxn>
              <a:cxn ang="0">
                <a:pos x="55" y="531"/>
              </a:cxn>
              <a:cxn ang="0">
                <a:pos x="35" y="527"/>
              </a:cxn>
              <a:cxn ang="0">
                <a:pos x="20" y="531"/>
              </a:cxn>
              <a:cxn ang="0">
                <a:pos x="0" y="527"/>
              </a:cxn>
              <a:cxn ang="0">
                <a:pos x="0" y="511"/>
              </a:cxn>
              <a:cxn ang="0">
                <a:pos x="4" y="495"/>
              </a:cxn>
              <a:cxn ang="0">
                <a:pos x="0" y="472"/>
              </a:cxn>
              <a:cxn ang="0">
                <a:pos x="0" y="452"/>
              </a:cxn>
              <a:cxn ang="0">
                <a:pos x="0" y="413"/>
              </a:cxn>
              <a:cxn ang="0">
                <a:pos x="8" y="401"/>
              </a:cxn>
              <a:cxn ang="0">
                <a:pos x="27" y="401"/>
              </a:cxn>
              <a:cxn ang="0">
                <a:pos x="35" y="389"/>
              </a:cxn>
              <a:cxn ang="0">
                <a:pos x="20" y="385"/>
              </a:cxn>
              <a:cxn ang="0">
                <a:pos x="24" y="366"/>
              </a:cxn>
              <a:cxn ang="0">
                <a:pos x="20" y="346"/>
              </a:cxn>
              <a:cxn ang="0">
                <a:pos x="4" y="338"/>
              </a:cxn>
              <a:cxn ang="0">
                <a:pos x="0" y="322"/>
              </a:cxn>
              <a:cxn ang="0">
                <a:pos x="12" y="311"/>
              </a:cxn>
              <a:cxn ang="0">
                <a:pos x="24" y="295"/>
              </a:cxn>
              <a:cxn ang="0">
                <a:pos x="27" y="279"/>
              </a:cxn>
              <a:cxn ang="0">
                <a:pos x="27" y="260"/>
              </a:cxn>
              <a:cxn ang="0">
                <a:pos x="27" y="244"/>
              </a:cxn>
              <a:cxn ang="0">
                <a:pos x="39" y="228"/>
              </a:cxn>
              <a:cxn ang="0">
                <a:pos x="59" y="220"/>
              </a:cxn>
              <a:cxn ang="0">
                <a:pos x="71" y="201"/>
              </a:cxn>
              <a:cxn ang="0">
                <a:pos x="71" y="181"/>
              </a:cxn>
              <a:cxn ang="0">
                <a:pos x="75" y="161"/>
              </a:cxn>
              <a:cxn ang="0">
                <a:pos x="75" y="142"/>
              </a:cxn>
              <a:cxn ang="0">
                <a:pos x="82" y="126"/>
              </a:cxn>
              <a:cxn ang="0">
                <a:pos x="86" y="106"/>
              </a:cxn>
              <a:cxn ang="0">
                <a:pos x="102" y="99"/>
              </a:cxn>
              <a:cxn ang="0">
                <a:pos x="118" y="103"/>
              </a:cxn>
              <a:cxn ang="0">
                <a:pos x="137" y="95"/>
              </a:cxn>
              <a:cxn ang="0">
                <a:pos x="161" y="91"/>
              </a:cxn>
              <a:cxn ang="0">
                <a:pos x="181" y="99"/>
              </a:cxn>
              <a:cxn ang="0">
                <a:pos x="196" y="99"/>
              </a:cxn>
              <a:cxn ang="0">
                <a:pos x="208" y="83"/>
              </a:cxn>
              <a:cxn ang="0">
                <a:pos x="224" y="67"/>
              </a:cxn>
              <a:cxn ang="0">
                <a:pos x="228" y="48"/>
              </a:cxn>
              <a:cxn ang="0">
                <a:pos x="240" y="32"/>
              </a:cxn>
              <a:cxn ang="0">
                <a:pos x="255" y="24"/>
              </a:cxn>
              <a:cxn ang="0">
                <a:pos x="275" y="16"/>
              </a:cxn>
              <a:cxn ang="0">
                <a:pos x="291" y="8"/>
              </a:cxn>
              <a:cxn ang="0">
                <a:pos x="310" y="8"/>
              </a:cxn>
              <a:cxn ang="0">
                <a:pos x="326" y="4"/>
              </a:cxn>
              <a:cxn ang="0">
                <a:pos x="334" y="8"/>
              </a:cxn>
            </a:cxnLst>
            <a:rect l="0" t="0" r="r" b="b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00400" y="22002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  <a:cs typeface="Arial" pitchFamily="34" charset="0"/>
              </a:rPr>
              <a:t>Mashonaland</a:t>
            </a:r>
            <a:r>
              <a:rPr lang="en-US" dirty="0">
                <a:latin typeface="+mn-lt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West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61%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9600" y="182880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  <a:cs typeface="Arial" pitchFamily="34" charset="0"/>
              </a:rPr>
              <a:t>Mashonaland</a:t>
            </a:r>
            <a:r>
              <a:rPr lang="en-US" dirty="0">
                <a:latin typeface="+mn-lt"/>
                <a:cs typeface="Arial" pitchFamily="34" charset="0"/>
              </a:rPr>
              <a:t> Central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62%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00800" y="1716088"/>
            <a:ext cx="2133600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  <a:cs typeface="Arial" pitchFamily="34" charset="0"/>
              </a:rPr>
              <a:t>Mashonaland</a:t>
            </a:r>
            <a:r>
              <a:rPr lang="en-US" dirty="0">
                <a:latin typeface="+mn-lt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East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61%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05600" y="3897313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  <a:cs typeface="Arial" pitchFamily="34" charset="0"/>
              </a:rPr>
              <a:t>Manicaland</a:t>
            </a:r>
            <a:endParaRPr lang="en-US" dirty="0">
              <a:latin typeface="+mn-lt"/>
              <a:cs typeface="Arial" pitchFamily="34" charset="0"/>
            </a:endParaRP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55%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5800" y="5105400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Masvingo</a:t>
            </a:r>
            <a:endParaRPr lang="en-US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54%</a:t>
            </a:r>
            <a:endParaRPr lang="en-US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52800" y="3886200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Midlands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58%</a:t>
            </a:r>
            <a:endParaRPr lang="en-US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47800" y="3733800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Matabeleland North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49%</a:t>
            </a:r>
            <a:endParaRPr lang="en-US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38400" y="510540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Matabeleland 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South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cs typeface="Arial" pitchFamily="34" charset="0"/>
              </a:rPr>
              <a:t>45%</a:t>
            </a:r>
            <a:endParaRPr lang="en-US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676400" y="4876800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33400" y="52212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Bulawayo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59%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00800" y="2830513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Harare</a:t>
            </a:r>
          </a:p>
          <a:p>
            <a:pPr algn="ctr">
              <a:defRPr/>
            </a:pPr>
            <a:r>
              <a:rPr lang="en-US" dirty="0">
                <a:latin typeface="+mn-lt"/>
                <a:cs typeface="Arial" pitchFamily="34" charset="0"/>
              </a:rPr>
              <a:t>58%</a:t>
            </a:r>
            <a:endParaRPr lang="en-US" dirty="0">
              <a:latin typeface="+mn-lt"/>
              <a:cs typeface="Arial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5257800" y="30480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248400" y="4114800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096000" y="2209800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789738" y="5551488"/>
            <a:ext cx="21256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  <a:cs typeface="Arial" pitchFamily="34" charset="0"/>
              </a:rPr>
              <a:t>Zimbabwe:</a:t>
            </a:r>
          </a:p>
          <a:p>
            <a:pPr algn="ctr">
              <a:defRPr/>
            </a:pPr>
            <a:r>
              <a:rPr lang="en-US" sz="2400" b="1" dirty="0">
                <a:latin typeface="+mn-lt"/>
                <a:cs typeface="Arial" pitchFamily="34" charset="0"/>
              </a:rPr>
              <a:t>57%</a:t>
            </a:r>
            <a:endParaRPr lang="en-US" sz="2400" b="1" dirty="0"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440738" cy="990600"/>
          </a:xfrm>
        </p:spPr>
        <p:txBody>
          <a:bodyPr/>
          <a:lstStyle/>
          <a:p>
            <a:r>
              <a:rPr lang="en-US" smtClean="0"/>
              <a:t>Use of Modern Contraception </a:t>
            </a:r>
            <a:br>
              <a:rPr lang="en-US" smtClean="0"/>
            </a:br>
            <a:r>
              <a:rPr lang="en-US" smtClean="0"/>
              <a:t>by Education</a:t>
            </a:r>
          </a:p>
        </p:txBody>
      </p:sp>
      <p:graphicFrame>
        <p:nvGraphicFramePr>
          <p:cNvPr id="1638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06400" y="1930400"/>
          <a:ext cx="8255000" cy="4789488"/>
        </p:xfrm>
        <a:graphic>
          <a:graphicData uri="http://schemas.openxmlformats.org/presentationml/2006/ole">
            <p:oleObj spid="_x0000_s16387" r:id="rId4" imgW="8254699" imgH="4785775" progId="Excel.Chart.8">
              <p:embed/>
            </p:oleObj>
          </a:graphicData>
        </a:graphic>
      </p:graphicFrame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6200" y="1528763"/>
            <a:ext cx="54102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of married women using any modern method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614</Words>
  <Application>Microsoft Office PowerPoint</Application>
  <PresentationFormat>On-screen Show (4:3)</PresentationFormat>
  <Paragraphs>124</Paragraphs>
  <Slides>26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Custom Design</vt:lpstr>
      <vt:lpstr>1_Custom Design</vt:lpstr>
      <vt:lpstr>Microsoft Office Excel Chart</vt:lpstr>
      <vt:lpstr>Slide 1</vt:lpstr>
      <vt:lpstr>Slide 2</vt:lpstr>
      <vt:lpstr>Knowledge of Contraceptive Methods</vt:lpstr>
      <vt:lpstr>Gap Between Knowledge and  Use Among Married Women</vt:lpstr>
      <vt:lpstr>Current Use of Family Planning</vt:lpstr>
      <vt:lpstr>Trends in Contraceptive Use</vt:lpstr>
      <vt:lpstr>Use of Modern Methods by Residence</vt:lpstr>
      <vt:lpstr>Slide 8</vt:lpstr>
      <vt:lpstr>Use of Modern Contraception  by Education</vt:lpstr>
      <vt:lpstr>Use of Modern Contraception  by Wealth</vt:lpstr>
      <vt:lpstr>How Does Zimbabwe Compare?</vt:lpstr>
      <vt:lpstr>Slide 12</vt:lpstr>
      <vt:lpstr>Source of Contraception</vt:lpstr>
      <vt:lpstr>Use of Socially-Marketed Brand Pills</vt:lpstr>
      <vt:lpstr>Use of Socially-Marketed Condoms</vt:lpstr>
      <vt:lpstr>Do Family Planning Users Have  Informed Choices?</vt:lpstr>
      <vt:lpstr>Slide 17</vt:lpstr>
      <vt:lpstr>Slide 18</vt:lpstr>
      <vt:lpstr>Slide 19</vt:lpstr>
      <vt:lpstr>Slide 20</vt:lpstr>
      <vt:lpstr>Demand for Family Planning</vt:lpstr>
      <vt:lpstr>Slide 22</vt:lpstr>
      <vt:lpstr>Future Use of Contraception</vt:lpstr>
      <vt:lpstr>Family Planning Messages</vt:lpstr>
      <vt:lpstr>Contact of Non-Users with  Family Planning Providers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238</cp:revision>
  <dcterms:created xsi:type="dcterms:W3CDTF">2010-10-01T13:18:19Z</dcterms:created>
  <dcterms:modified xsi:type="dcterms:W3CDTF">2012-05-09T21:30:23Z</dcterms:modified>
</cp:coreProperties>
</file>