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sldIdLst>
    <p:sldId id="475" r:id="rId3"/>
    <p:sldId id="258" r:id="rId4"/>
    <p:sldId id="430" r:id="rId5"/>
    <p:sldId id="431" r:id="rId6"/>
    <p:sldId id="432" r:id="rId7"/>
    <p:sldId id="472" r:id="rId8"/>
    <p:sldId id="453" r:id="rId9"/>
    <p:sldId id="436" r:id="rId10"/>
    <p:sldId id="438" r:id="rId11"/>
    <p:sldId id="454" r:id="rId12"/>
    <p:sldId id="440" r:id="rId13"/>
    <p:sldId id="441" r:id="rId14"/>
    <p:sldId id="443" r:id="rId15"/>
    <p:sldId id="466" r:id="rId16"/>
    <p:sldId id="476" r:id="rId17"/>
    <p:sldId id="456" r:id="rId18"/>
    <p:sldId id="447" r:id="rId19"/>
    <p:sldId id="448" r:id="rId20"/>
    <p:sldId id="459" r:id="rId21"/>
    <p:sldId id="449" r:id="rId22"/>
    <p:sldId id="461" r:id="rId23"/>
    <p:sldId id="452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74" autoAdjust="0"/>
    <p:restoredTop sz="94660"/>
  </p:normalViewPr>
  <p:slideViewPr>
    <p:cSldViewPr>
      <p:cViewPr>
        <p:scale>
          <a:sx n="80" d="100"/>
          <a:sy n="80" d="100"/>
        </p:scale>
        <p:origin x="-202" y="-2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927B2F9-5C98-4C30-BE5B-D98B1FA4980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6A9EB46-BB7A-4AD1-AEDC-1EE3B990A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4FCCFF-436D-4934-AB16-6B90864632F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1A1892-8564-4C44-B408-2529EFF1A2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2033A7-EB61-42E6-8DBE-98BCACFF03F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DC4EE2-EE39-40D4-8D5D-8094062287F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Knowledge of HIV prevention increases with education.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383C0F-FACE-4B3F-8CF0-FC3B793B279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6FA2AC-F5A5-4FB5-A42E-9F589593A3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A117FA-86B8-4294-BF72-60F38B84AA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These are indicators that relate to stigma toward people living with HIV/AIDS.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3A2FBC-5591-48B8-AC71-BEA3F145C39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C55697-1477-43AE-A712-CEB16DE7D2A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233896-B9E0-47E1-B2AD-74FC80FC2A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2FF47F-AF74-4A52-9B30-9F04F8E3F7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43200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F8E45-C5BB-40E5-818B-2E7D8F5B7DD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CC17-630D-48FC-8ED3-C699D51815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B2EA-B45F-4888-A3A2-3BF72D80B1E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A70A5-024D-4090-8005-7080A17A4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AD491-9FE6-4BD6-AD09-A2171F8B937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1B258-FF14-4556-BAEB-3C9FED064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3FDF-5CF8-439F-925A-6ED4DD462AB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1C627-FA21-4693-A50D-A6441FCCB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85C76-28D8-4D54-9FAE-8643A45A774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C7862-70AE-4A14-A834-42179F8B4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1143B-C614-4D71-91A6-5B1C00AC4C3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BFB17-7C2E-4268-89F0-C19C6D94A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E5FFE-0051-4C0D-AF4E-ADA63DFF0DC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0497D-CFE8-4D0E-98EA-557033D93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461CF-A469-4064-AA1A-F4939B6659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DA550-77B7-4A05-93A4-FBC3934B4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1A943-1E55-493B-B9A5-4BADB57C617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3799-1463-40E5-B6B4-21586AA7C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202EF-5D28-4471-A8DE-C8CF0D957EF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76C80-1A99-4A1C-B8C8-EA6CCCF15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F709A-9BAA-446F-9AE8-A4160605FF3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3AF92-9B1D-4E18-AAB8-CDA6D0AF3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95141-1868-4371-BC9B-09946500942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869B-4403-41D3-8AC8-88DAB9DB4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B4BC1-6FE0-41E0-8BD5-34F32059DE0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4CC3C-8EE8-40C2-B52A-7ECC8D5013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E3C3E-CBCA-4365-B3D7-D28E86C75C7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D794D-39A6-4012-A152-D43A03FC7C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7CDC9-2B68-4A94-95A0-BCC941E8C19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A8EEE-F94D-4B89-9BFA-B61C3FBD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754B5-4C8B-4683-9AB5-3FE0871E268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EC2D2-23C1-4FB4-A63B-8D6B1C4166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D8BE0-D667-4827-B55D-3375817E1B1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72E1D-26DE-4021-B577-782BC8AF8A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F54EC-C4BF-43C0-AF46-28291CE8C03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71949-65E5-4B60-9E1E-615E11323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7C521-8F99-4997-8FB7-0136B21B8C0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85E8A-351C-41DC-A6DA-34B0677658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686D1-F945-4192-91C8-4A4F7A4A79E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1F16-9D55-46C9-A532-587F9301BA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E18E6-FF80-470D-AF12-A3E9B8957E1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EE883-7B07-4CD3-9375-56759871C4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DA8F6D-D942-49DB-8BAB-1B7B0689CF6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77E3D0-8C04-434A-AE81-CAD80E6853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310A50-DCDF-43D0-8445-D4D03039D9D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EB86E8-7C80-4825-956A-158F8B678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8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9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Chart10.xls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682625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000" b="1">
                <a:latin typeface="Calibri" pitchFamily="34" charset="0"/>
              </a:rPr>
              <a:t>HIV/AIDS Knowledge, Attitudes, and Behaviour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/>
          <a:lstStyle/>
          <a:p>
            <a:r>
              <a:rPr lang="en-US" sz="3200" smtClean="0"/>
              <a:t>HIV Knowledge</a:t>
            </a:r>
          </a:p>
          <a:p>
            <a:r>
              <a:rPr lang="en-US" sz="3200" smtClean="0"/>
              <a:t>HIV-related Attitudes</a:t>
            </a:r>
          </a:p>
          <a:p>
            <a:r>
              <a:rPr lang="en-US" sz="3200" b="1" smtClean="0"/>
              <a:t>HIV-related Behaviour &amp; HIV Testing</a:t>
            </a:r>
          </a:p>
          <a:p>
            <a:r>
              <a:rPr lang="en-US" sz="3200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Multiple Sexual Partners</a:t>
            </a:r>
          </a:p>
        </p:txBody>
      </p:sp>
      <p:graphicFrame>
        <p:nvGraphicFramePr>
          <p:cNvPr id="14339" name="Content Placeholder 2"/>
          <p:cNvGraphicFramePr>
            <a:graphicFrameLocks noGrp="1"/>
          </p:cNvGraphicFramePr>
          <p:nvPr>
            <p:ph idx="1"/>
          </p:nvPr>
        </p:nvGraphicFramePr>
        <p:xfrm>
          <a:off x="-50800" y="1168400"/>
          <a:ext cx="9245600" cy="5588000"/>
        </p:xfrm>
        <a:graphic>
          <a:graphicData uri="http://schemas.openxmlformats.org/presentationml/2006/ole">
            <p:oleObj spid="_x0000_s14339" r:id="rId3" imgW="9242337" imgH="558442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Paid Sex</a:t>
            </a:r>
          </a:p>
        </p:txBody>
      </p:sp>
      <p:sp>
        <p:nvSpPr>
          <p:cNvPr id="15363" name="TextBox 9"/>
          <p:cNvSpPr txBox="1">
            <a:spLocks noChangeArrowheads="1"/>
          </p:cNvSpPr>
          <p:nvPr/>
        </p:nvSpPr>
        <p:spPr bwMode="auto">
          <a:xfrm>
            <a:off x="152400" y="1100138"/>
            <a:ext cx="5943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men age 15-49 who: </a:t>
            </a:r>
          </a:p>
        </p:txBody>
      </p:sp>
      <p:graphicFrame>
        <p:nvGraphicFramePr>
          <p:cNvPr id="15364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5364" r:id="rId4" imgW="8327858" imgH="462726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7"/>
          <p:cNvSpPr>
            <a:spLocks noGrp="1"/>
          </p:cNvSpPr>
          <p:nvPr>
            <p:ph type="title"/>
          </p:nvPr>
        </p:nvSpPr>
        <p:spPr>
          <a:xfrm>
            <a:off x="533400" y="762000"/>
            <a:ext cx="8153400" cy="5715000"/>
          </a:xfrm>
        </p:spPr>
        <p:txBody>
          <a:bodyPr/>
          <a:lstStyle/>
          <a:p>
            <a:r>
              <a:rPr lang="en-US" b="1" smtClean="0">
                <a:solidFill>
                  <a:schemeClr val="accent1"/>
                </a:solidFill>
              </a:rPr>
              <a:t>91%</a:t>
            </a:r>
            <a:r>
              <a:rPr lang="en-US" b="1" smtClean="0"/>
              <a:t> </a:t>
            </a:r>
            <a:r>
              <a:rPr lang="en-US" smtClean="0"/>
              <a:t>of women and </a:t>
            </a:r>
            <a:r>
              <a:rPr lang="en-US" b="1" smtClean="0">
                <a:solidFill>
                  <a:schemeClr val="accent1"/>
                </a:solidFill>
              </a:rPr>
              <a:t>88%</a:t>
            </a:r>
            <a:r>
              <a:rPr lang="en-US" smtClean="0"/>
              <a:t> of men </a:t>
            </a:r>
            <a:r>
              <a:rPr lang="en-US" b="1" i="1" smtClean="0">
                <a:solidFill>
                  <a:schemeClr val="accent1"/>
                </a:solidFill>
              </a:rPr>
              <a:t>know where to get an HIV test</a:t>
            </a:r>
            <a:r>
              <a:rPr lang="en-US" i="1" smtClean="0"/>
              <a:t>.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/>
          <a:lstStyle/>
          <a:p>
            <a:r>
              <a:rPr lang="en-US" smtClean="0"/>
              <a:t>HIV Testing</a:t>
            </a:r>
          </a:p>
        </p:txBody>
      </p:sp>
      <p:graphicFrame>
        <p:nvGraphicFramePr>
          <p:cNvPr id="17411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7411" r:id="rId3" imgW="8327858" imgH="4627265" progId="Excel.Chart.8">
              <p:embed/>
            </p:oleObj>
          </a:graphicData>
        </a:graphic>
      </p:graphicFrame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152400" y="1219200"/>
            <a:ext cx="6781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/>
          <a:lstStyle/>
          <a:p>
            <a:r>
              <a:rPr lang="en-US" smtClean="0"/>
              <a:t>Trends in HIV Testing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152400" y="12192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tested in the last 12 months and received the results</a:t>
            </a:r>
          </a:p>
        </p:txBody>
      </p:sp>
      <p:graphicFrame>
        <p:nvGraphicFramePr>
          <p:cNvPr id="18436" name="Chart 5"/>
          <p:cNvGraphicFramePr>
            <a:graphicFrameLocks/>
          </p:cNvGraphicFramePr>
          <p:nvPr/>
        </p:nvGraphicFramePr>
        <p:xfrm>
          <a:off x="330200" y="2159000"/>
          <a:ext cx="8483600" cy="4165600"/>
        </p:xfrm>
        <a:graphic>
          <a:graphicData uri="http://schemas.openxmlformats.org/presentationml/2006/ole">
            <p:oleObj spid="_x0000_s18436" r:id="rId3" imgW="8486367" imgH="4170025" progId="Excel.Chart.8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/>
          <a:lstStyle/>
          <a:p>
            <a:r>
              <a:rPr lang="en-US" sz="3200" smtClean="0"/>
              <a:t>HIV Knowledge</a:t>
            </a:r>
          </a:p>
          <a:p>
            <a:r>
              <a:rPr lang="en-US" sz="3200" smtClean="0"/>
              <a:t>HIV-related Attitudes</a:t>
            </a:r>
          </a:p>
          <a:p>
            <a:r>
              <a:rPr lang="en-US" sz="3200" smtClean="0"/>
              <a:t>HIV-related Behaviour &amp; HIV Testing</a:t>
            </a:r>
          </a:p>
          <a:p>
            <a:r>
              <a:rPr lang="en-US" sz="3200" b="1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/>
              <a:t>Comprehensive Knowledge of HIV among Youth</a:t>
            </a:r>
          </a:p>
        </p:txBody>
      </p:sp>
      <p:graphicFrame>
        <p:nvGraphicFramePr>
          <p:cNvPr id="20483" name="Content Placeholder 7"/>
          <p:cNvGraphicFramePr>
            <a:graphicFrameLocks noGrp="1"/>
          </p:cNvGraphicFramePr>
          <p:nvPr>
            <p:ph idx="1"/>
          </p:nvPr>
        </p:nvGraphicFramePr>
        <p:xfrm>
          <a:off x="177800" y="1473200"/>
          <a:ext cx="8636000" cy="4627563"/>
        </p:xfrm>
        <a:graphic>
          <a:graphicData uri="http://schemas.openxmlformats.org/presentationml/2006/ole">
            <p:oleObj spid="_x0000_s20483" r:id="rId4" imgW="8638781" imgH="4627265" progId="Excel.Chart.8">
              <p:embed/>
            </p:oleObj>
          </a:graphicData>
        </a:graphic>
      </p:graphicFrame>
      <p:sp>
        <p:nvSpPr>
          <p:cNvPr id="20484" name="TextBox 8"/>
          <p:cNvSpPr txBox="1">
            <a:spLocks noChangeArrowheads="1"/>
          </p:cNvSpPr>
          <p:nvPr/>
        </p:nvSpPr>
        <p:spPr bwMode="auto">
          <a:xfrm>
            <a:off x="152400" y="1225550"/>
            <a:ext cx="807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15-24 with comprehensive knowledge of HIV/AIDS*</a:t>
            </a:r>
          </a:p>
        </p:txBody>
      </p:sp>
      <p:sp>
        <p:nvSpPr>
          <p:cNvPr id="20485" name="TextBox 9"/>
          <p:cNvSpPr txBox="1">
            <a:spLocks noChangeArrowheads="1"/>
          </p:cNvSpPr>
          <p:nvPr/>
        </p:nvSpPr>
        <p:spPr bwMode="auto">
          <a:xfrm>
            <a:off x="685800" y="6119813"/>
            <a:ext cx="7696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2057400"/>
          </a:xfrm>
        </p:spPr>
        <p:txBody>
          <a:bodyPr anchor="ctr"/>
          <a:lstStyle/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1"/>
                </a:solidFill>
              </a:rPr>
              <a:t>64%</a:t>
            </a:r>
            <a:r>
              <a:rPr lang="en-US" sz="3600" b="1" smtClean="0"/>
              <a:t> </a:t>
            </a:r>
            <a:r>
              <a:rPr lang="en-US" sz="3600" smtClean="0"/>
              <a:t>of young women and</a:t>
            </a:r>
          </a:p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1"/>
                </a:solidFill>
              </a:rPr>
              <a:t>83%</a:t>
            </a:r>
            <a:r>
              <a:rPr lang="en-US" sz="3600" b="1" smtClean="0"/>
              <a:t> </a:t>
            </a:r>
            <a:r>
              <a:rPr lang="en-US" sz="3600" smtClean="0"/>
              <a:t>of young men </a:t>
            </a:r>
          </a:p>
          <a:p>
            <a:pPr algn="ctr">
              <a:buFont typeface="Arial" charset="0"/>
              <a:buNone/>
            </a:pPr>
            <a:r>
              <a:rPr lang="en-US" sz="3600" smtClean="0"/>
              <a:t>know a </a:t>
            </a:r>
            <a:r>
              <a:rPr lang="en-US" sz="3600" b="1" smtClean="0">
                <a:solidFill>
                  <a:schemeClr val="accent1"/>
                </a:solidFill>
              </a:rPr>
              <a:t>condom source</a:t>
            </a:r>
            <a:r>
              <a:rPr lang="en-US" sz="3600" smtClean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1"/>
                </a:solidFill>
              </a:rPr>
              <a:t>82%</a:t>
            </a:r>
            <a:r>
              <a:rPr lang="en-US" sz="3600" smtClean="0"/>
              <a:t> of never-married young women age 15-24  have </a:t>
            </a:r>
            <a:r>
              <a:rPr lang="en-US" sz="3600" b="1" smtClean="0">
                <a:solidFill>
                  <a:schemeClr val="accent1"/>
                </a:solidFill>
              </a:rPr>
              <a:t>not had sexual intercourse</a:t>
            </a:r>
            <a:r>
              <a:rPr lang="en-US" sz="3600" smtClean="0"/>
              <a:t>,</a:t>
            </a:r>
            <a:r>
              <a:rPr lang="en-US" sz="3600" b="1" smtClean="0"/>
              <a:t> </a:t>
            </a:r>
            <a:r>
              <a:rPr lang="en-US" sz="3600" smtClean="0"/>
              <a:t>compared to </a:t>
            </a:r>
            <a:r>
              <a:rPr lang="en-US" sz="3600" b="1" smtClean="0">
                <a:solidFill>
                  <a:schemeClr val="accent1"/>
                </a:solidFill>
              </a:rPr>
              <a:t>62%</a:t>
            </a:r>
            <a:r>
              <a:rPr lang="en-US" sz="3600" b="1" smtClean="0"/>
              <a:t> </a:t>
            </a:r>
            <a:r>
              <a:rPr lang="en-US" sz="3600" smtClean="0"/>
              <a:t>of never-married </a:t>
            </a:r>
            <a:r>
              <a:rPr lang="en-US" sz="3600" b="1" smtClean="0">
                <a:solidFill>
                  <a:schemeClr val="accent1"/>
                </a:solidFill>
              </a:rPr>
              <a:t>young men </a:t>
            </a:r>
            <a:r>
              <a:rPr lang="en-US" sz="3600" smtClean="0"/>
              <a:t>age 15-24.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/>
          <a:lstStyle/>
          <a:p>
            <a:r>
              <a:rPr lang="en-US" sz="3200" b="1" smtClean="0"/>
              <a:t>HIV Knowledge</a:t>
            </a:r>
          </a:p>
          <a:p>
            <a:r>
              <a:rPr lang="en-US" sz="3200" smtClean="0"/>
              <a:t>HIV-related Attitudes</a:t>
            </a:r>
          </a:p>
          <a:p>
            <a:r>
              <a:rPr lang="en-US" sz="3200" smtClean="0"/>
              <a:t>HIV-related Behaviour &amp; HIV Testing</a:t>
            </a:r>
          </a:p>
          <a:p>
            <a:r>
              <a:rPr lang="en-US" sz="3200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/>
          <a:lstStyle/>
          <a:p>
            <a:r>
              <a:rPr lang="en-US" smtClean="0"/>
              <a:t>Age at First Sex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39%</a:t>
            </a:r>
            <a:r>
              <a:rPr lang="en-US" b="1" smtClean="0"/>
              <a:t> </a:t>
            </a:r>
            <a:r>
              <a:rPr lang="en-US" smtClean="0"/>
              <a:t>of women 18-24 had sex </a:t>
            </a:r>
            <a:r>
              <a:rPr lang="en-US" b="1" smtClean="0">
                <a:solidFill>
                  <a:schemeClr val="accent1"/>
                </a:solidFill>
              </a:rPr>
              <a:t>before age 18</a:t>
            </a:r>
            <a:r>
              <a:rPr lang="en-US" b="1" smtClean="0">
                <a:solidFill>
                  <a:schemeClr val="tx2"/>
                </a:solidFill>
              </a:rPr>
              <a:t> </a:t>
            </a:r>
            <a:endParaRPr lang="en-US" smtClean="0"/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25%</a:t>
            </a:r>
            <a:r>
              <a:rPr lang="en-US" b="1" smtClean="0"/>
              <a:t> </a:t>
            </a:r>
            <a:r>
              <a:rPr lang="en-US" smtClean="0"/>
              <a:t>of men 18-24 had sex </a:t>
            </a:r>
            <a:r>
              <a:rPr lang="en-US" b="1" smtClean="0">
                <a:solidFill>
                  <a:schemeClr val="accent1"/>
                </a:solidFill>
              </a:rPr>
              <a:t>before age 18 </a:t>
            </a:r>
            <a:endParaRPr lang="en-US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32888" cy="1143000"/>
          </a:xfrm>
        </p:spPr>
        <p:txBody>
          <a:bodyPr/>
          <a:lstStyle/>
          <a:p>
            <a:r>
              <a:rPr lang="en-US" smtClean="0"/>
              <a:t>HIV Testing and Youth</a:t>
            </a:r>
          </a:p>
        </p:txBody>
      </p:sp>
      <p:sp>
        <p:nvSpPr>
          <p:cNvPr id="24579" name="TextBox 6"/>
          <p:cNvSpPr txBox="1">
            <a:spLocks noChangeArrowheads="1"/>
          </p:cNvSpPr>
          <p:nvPr/>
        </p:nvSpPr>
        <p:spPr bwMode="auto">
          <a:xfrm>
            <a:off x="542925" y="1828800"/>
            <a:ext cx="82296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45%</a:t>
            </a:r>
            <a:r>
              <a:rPr lang="en-US" sz="3200">
                <a:latin typeface="Calibri" pitchFamily="34" charset="0"/>
              </a:rPr>
              <a:t> of young women and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24%</a:t>
            </a:r>
            <a:r>
              <a:rPr lang="en-US" sz="3200">
                <a:latin typeface="Calibri" pitchFamily="34" charset="0"/>
              </a:rPr>
              <a:t> of young men who had sexual intercourse in the past 12 months also had an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HIV test and received the results</a:t>
            </a:r>
            <a:r>
              <a:rPr lang="en-US" sz="3200">
                <a:latin typeface="Calibri" pitchFamily="34" charset="0"/>
              </a:rPr>
              <a:t> in the past 12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smtClean="0"/>
              <a:t>Key Findings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30762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77%</a:t>
            </a:r>
            <a:r>
              <a:rPr lang="en-US" sz="2800" b="1" smtClean="0"/>
              <a:t> </a:t>
            </a:r>
            <a:r>
              <a:rPr lang="en-US" sz="2800" smtClean="0"/>
              <a:t>of</a:t>
            </a:r>
            <a:r>
              <a:rPr lang="en-US" sz="2800" b="1" smtClean="0"/>
              <a:t> </a:t>
            </a:r>
            <a:r>
              <a:rPr lang="en-US" sz="2800" smtClean="0"/>
              <a:t>women and </a:t>
            </a:r>
            <a:r>
              <a:rPr lang="en-US" sz="2800" b="1" smtClean="0">
                <a:solidFill>
                  <a:schemeClr val="tx2"/>
                </a:solidFill>
              </a:rPr>
              <a:t>79%</a:t>
            </a:r>
            <a:r>
              <a:rPr lang="en-US" sz="2800" b="1" smtClean="0"/>
              <a:t> </a:t>
            </a:r>
            <a:r>
              <a:rPr lang="en-US" sz="2800" smtClean="0"/>
              <a:t>of men know that the risk of getting HIV can be reduced by </a:t>
            </a:r>
            <a:r>
              <a:rPr lang="en-US" sz="2800" b="1" smtClean="0">
                <a:solidFill>
                  <a:schemeClr val="tx2"/>
                </a:solidFill>
              </a:rPr>
              <a:t>using condoms and limiting sex to one uninfected partner</a:t>
            </a:r>
            <a:r>
              <a:rPr lang="en-US" sz="280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34%</a:t>
            </a:r>
            <a:r>
              <a:rPr lang="en-US" sz="2800" b="1" smtClean="0"/>
              <a:t> </a:t>
            </a:r>
            <a:r>
              <a:rPr lang="en-US" sz="2800" smtClean="0"/>
              <a:t>of women and </a:t>
            </a:r>
            <a:r>
              <a:rPr lang="en-US" sz="2800" b="1" smtClean="0">
                <a:solidFill>
                  <a:schemeClr val="tx2"/>
                </a:solidFill>
              </a:rPr>
              <a:t>21%</a:t>
            </a:r>
            <a:r>
              <a:rPr lang="en-US" sz="2800" smtClean="0"/>
              <a:t> men </a:t>
            </a:r>
            <a:r>
              <a:rPr lang="en-US" sz="2800" b="1" smtClean="0">
                <a:solidFill>
                  <a:schemeClr val="tx2"/>
                </a:solidFill>
              </a:rPr>
              <a:t>have been tested for HIV and received the results in the past 12 months</a:t>
            </a:r>
            <a:r>
              <a:rPr lang="en-US" sz="280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52%</a:t>
            </a:r>
            <a:r>
              <a:rPr lang="en-US" sz="2800" smtClean="0"/>
              <a:t> of young women and </a:t>
            </a:r>
            <a:r>
              <a:rPr lang="en-US" sz="2800" b="1" smtClean="0">
                <a:solidFill>
                  <a:schemeClr val="tx2"/>
                </a:solidFill>
              </a:rPr>
              <a:t>47%</a:t>
            </a:r>
            <a:r>
              <a:rPr lang="en-US" sz="2800" b="1" smtClean="0"/>
              <a:t> </a:t>
            </a:r>
            <a:r>
              <a:rPr lang="en-US" sz="2800" smtClean="0"/>
              <a:t>of young men age 15-24 have </a:t>
            </a:r>
            <a:r>
              <a:rPr lang="en-US" sz="2800" b="1" smtClean="0">
                <a:solidFill>
                  <a:schemeClr val="tx2"/>
                </a:solidFill>
              </a:rPr>
              <a:t>comprehensive HIV knowledge</a:t>
            </a:r>
            <a:r>
              <a:rPr lang="en-US" sz="2800" smtClean="0"/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64%</a:t>
            </a:r>
            <a:r>
              <a:rPr lang="en-US" sz="2800" b="1" smtClean="0"/>
              <a:t> </a:t>
            </a:r>
            <a:r>
              <a:rPr lang="en-US" sz="2800" smtClean="0"/>
              <a:t>of young women and </a:t>
            </a:r>
            <a:r>
              <a:rPr lang="en-US" sz="2800" b="1" smtClean="0">
                <a:solidFill>
                  <a:schemeClr val="tx2"/>
                </a:solidFill>
              </a:rPr>
              <a:t>83%</a:t>
            </a:r>
            <a:r>
              <a:rPr lang="en-US" sz="2800" smtClean="0"/>
              <a:t> of young men </a:t>
            </a:r>
            <a:r>
              <a:rPr lang="en-US" sz="2800" b="1" smtClean="0">
                <a:solidFill>
                  <a:schemeClr val="tx2"/>
                </a:solidFill>
              </a:rPr>
              <a:t>know a condom source</a:t>
            </a:r>
            <a:r>
              <a:rPr lang="en-US" sz="2800" b="1" i="1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mtClean="0"/>
              <a:t>Awareness of HIV/AIDS</a:t>
            </a:r>
          </a:p>
        </p:txBody>
      </p:sp>
      <p:sp>
        <p:nvSpPr>
          <p:cNvPr id="6147" name="Content Placeholder 6"/>
          <p:cNvSpPr>
            <a:spLocks noGrp="1"/>
          </p:cNvSpPr>
          <p:nvPr>
            <p:ph idx="1"/>
          </p:nvPr>
        </p:nvSpPr>
        <p:spPr>
          <a:xfrm>
            <a:off x="1143000" y="2057400"/>
            <a:ext cx="6553200" cy="31242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3600" smtClean="0"/>
              <a:t>Overall,</a:t>
            </a:r>
            <a:r>
              <a:rPr lang="en-US" sz="3600" b="1" smtClean="0"/>
              <a:t> </a:t>
            </a:r>
            <a:r>
              <a:rPr lang="en-US" sz="3600" b="1" smtClean="0">
                <a:solidFill>
                  <a:schemeClr val="accent1"/>
                </a:solidFill>
              </a:rPr>
              <a:t>98%</a:t>
            </a:r>
            <a:r>
              <a:rPr lang="en-US" sz="3600" b="1" smtClean="0"/>
              <a:t> </a:t>
            </a:r>
            <a:r>
              <a:rPr lang="en-US" sz="3600" smtClean="0"/>
              <a:t>of women and men </a:t>
            </a:r>
            <a:r>
              <a:rPr lang="en-US" sz="3600" b="1" smtClean="0">
                <a:solidFill>
                  <a:schemeClr val="accent1"/>
                </a:solidFill>
              </a:rPr>
              <a:t>have heard of HIV/AIDS</a:t>
            </a:r>
            <a:r>
              <a:rPr lang="en-US" sz="36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Knowledge of HIV Prevention Methods</a:t>
            </a:r>
          </a:p>
        </p:txBody>
      </p:sp>
      <p:graphicFrame>
        <p:nvGraphicFramePr>
          <p:cNvPr id="7171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824038"/>
          <a:ext cx="8331200" cy="5084762"/>
        </p:xfrm>
        <a:graphic>
          <a:graphicData uri="http://schemas.openxmlformats.org/presentationml/2006/ole">
            <p:oleObj spid="_x0000_s7171" r:id="rId4" imgW="8327858" imgH="5084505" progId="Excel.Chart.8">
              <p:embed/>
            </p:oleObj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-6350" y="1092200"/>
            <a:ext cx="510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who know HIV can be prevented by: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/>
              <a:t>Knowledge of HIV Prevention by Education</a:t>
            </a:r>
          </a:p>
        </p:txBody>
      </p:sp>
      <p:graphicFrame>
        <p:nvGraphicFramePr>
          <p:cNvPr id="819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6875" y="1549400"/>
          <a:ext cx="8331200" cy="5313363"/>
        </p:xfrm>
        <a:graphic>
          <a:graphicData uri="http://schemas.openxmlformats.org/presentationml/2006/ole">
            <p:oleObj spid="_x0000_s8195" r:id="rId4" imgW="8333954" imgH="5316173" progId="Excel.Chart.8">
              <p:embed/>
            </p:oleObj>
          </a:graphicData>
        </a:graphic>
      </p:graphicFrame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-9525" y="971550"/>
            <a:ext cx="8391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who know that HIV can be prevented by using condoms AND limiting sex to one HIV-negative partner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54113"/>
          </a:xfrm>
        </p:spPr>
        <p:txBody>
          <a:bodyPr/>
          <a:lstStyle/>
          <a:p>
            <a:r>
              <a:rPr lang="en-US" smtClean="0"/>
              <a:t>Knowledge of Mother to Child Transmission (MTCT) of HIV &amp; AIDS</a:t>
            </a:r>
          </a:p>
        </p:txBody>
      </p:sp>
      <p:graphicFrame>
        <p:nvGraphicFramePr>
          <p:cNvPr id="921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30200" y="1549400"/>
          <a:ext cx="8559800" cy="5054600"/>
        </p:xfrm>
        <a:graphic>
          <a:graphicData uri="http://schemas.openxmlformats.org/presentationml/2006/ole">
            <p:oleObj spid="_x0000_s9219" r:id="rId4" imgW="8559526" imgH="5054022" progId="Excel.Chart.8">
              <p:embed/>
            </p:oleObj>
          </a:graphicData>
        </a:graphic>
      </p:graphicFrame>
      <p:sp>
        <p:nvSpPr>
          <p:cNvPr id="9220" name="TextBox 9"/>
          <p:cNvSpPr txBox="1">
            <a:spLocks noChangeArrowheads="1"/>
          </p:cNvSpPr>
          <p:nvPr/>
        </p:nvSpPr>
        <p:spPr bwMode="auto">
          <a:xfrm>
            <a:off x="0" y="1154113"/>
            <a:ext cx="579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say that: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3962400" cy="1752600"/>
          </a:xfrm>
        </p:spPr>
        <p:txBody>
          <a:bodyPr/>
          <a:lstStyle/>
          <a:p>
            <a:r>
              <a:rPr lang="en-US" sz="3200" smtClean="0"/>
              <a:t>HIV Knowledge</a:t>
            </a:r>
          </a:p>
          <a:p>
            <a:r>
              <a:rPr lang="en-US" sz="3200" b="1" smtClean="0"/>
              <a:t>HIV-related Attitudes</a:t>
            </a:r>
          </a:p>
          <a:p>
            <a:r>
              <a:rPr lang="en-US" sz="3200" smtClean="0"/>
              <a:t>HIV-related Behaviour &amp; HIV Testing</a:t>
            </a:r>
          </a:p>
          <a:p>
            <a:r>
              <a:rPr lang="en-US" sz="3200" smtClean="0"/>
              <a:t>HIV and Youth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smtClean="0"/>
              <a:t>Beliefs About HIV &amp; AIDS</a:t>
            </a:r>
          </a:p>
        </p:txBody>
      </p:sp>
      <p:graphicFrame>
        <p:nvGraphicFramePr>
          <p:cNvPr id="11267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30200" y="1168400"/>
          <a:ext cx="8559800" cy="5054600"/>
        </p:xfrm>
        <a:graphic>
          <a:graphicData uri="http://schemas.openxmlformats.org/presentationml/2006/ole">
            <p:oleObj spid="_x0000_s11267" r:id="rId4" imgW="8559526" imgH="5054022" progId="Excel.Chart.8">
              <p:embed/>
            </p:oleObj>
          </a:graphicData>
        </a:graphic>
      </p:graphicFrame>
      <p:sp>
        <p:nvSpPr>
          <p:cNvPr id="11268" name="TextBox 9"/>
          <p:cNvSpPr txBox="1">
            <a:spLocks noChangeArrowheads="1"/>
          </p:cNvSpPr>
          <p:nvPr/>
        </p:nvSpPr>
        <p:spPr bwMode="auto">
          <a:xfrm>
            <a:off x="0" y="914400"/>
            <a:ext cx="579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say that:</a:t>
            </a:r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685800" y="6119813"/>
            <a:ext cx="7696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8600" y="22225"/>
            <a:ext cx="8610600" cy="1143000"/>
          </a:xfrm>
        </p:spPr>
        <p:txBody>
          <a:bodyPr/>
          <a:lstStyle/>
          <a:p>
            <a:r>
              <a:rPr lang="en-US" smtClean="0"/>
              <a:t>Accepting Attitudes Towards Those Living With HIV</a:t>
            </a:r>
          </a:p>
        </p:txBody>
      </p:sp>
      <p:graphicFrame>
        <p:nvGraphicFramePr>
          <p:cNvPr id="12291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30200" y="1016000"/>
          <a:ext cx="8407400" cy="5084763"/>
        </p:xfrm>
        <a:graphic>
          <a:graphicData uri="http://schemas.openxmlformats.org/presentationml/2006/ole">
            <p:oleObj spid="_x0000_s12291" r:id="rId4" imgW="8407113" imgH="5084505" progId="Excel.Chart.8">
              <p:embed/>
            </p:oleObj>
          </a:graphicData>
        </a:graphic>
      </p:graphicFrame>
      <p:sp>
        <p:nvSpPr>
          <p:cNvPr id="12292" name="TextBox 7"/>
          <p:cNvSpPr txBox="1">
            <a:spLocks noChangeArrowheads="1"/>
          </p:cNvSpPr>
          <p:nvPr/>
        </p:nvSpPr>
        <p:spPr bwMode="auto">
          <a:xfrm>
            <a:off x="4791075" y="6018213"/>
            <a:ext cx="4343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i="1">
                <a:latin typeface="Calibri" pitchFamily="34" charset="0"/>
              </a:rPr>
              <a:t>Among women and men age 15-49 who have heard of HIV/AIDS, percentage expressing specific attitudes towards people living with HIV/AIDS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577</Words>
  <Application>Microsoft Office PowerPoint</Application>
  <PresentationFormat>On-screen Show (4:3)</PresentationFormat>
  <Paragraphs>71</Paragraphs>
  <Slides>22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Calibri</vt:lpstr>
      <vt:lpstr>Arial</vt:lpstr>
      <vt:lpstr>Custom Design</vt:lpstr>
      <vt:lpstr>1_Custom Design</vt:lpstr>
      <vt:lpstr>Microsoft Office Excel Chart</vt:lpstr>
      <vt:lpstr>Slide 1</vt:lpstr>
      <vt:lpstr>Slide 2</vt:lpstr>
      <vt:lpstr>Awareness of HIV/AIDS</vt:lpstr>
      <vt:lpstr>Knowledge of HIV Prevention Methods</vt:lpstr>
      <vt:lpstr>Knowledge of HIV Prevention by Education</vt:lpstr>
      <vt:lpstr>Knowledge of Mother to Child Transmission (MTCT) of HIV &amp; AIDS</vt:lpstr>
      <vt:lpstr>Slide 7</vt:lpstr>
      <vt:lpstr>Beliefs About HIV &amp; AIDS</vt:lpstr>
      <vt:lpstr>Accepting Attitudes Towards Those Living With HIV</vt:lpstr>
      <vt:lpstr>Slide 10</vt:lpstr>
      <vt:lpstr>Multiple Sexual Partners</vt:lpstr>
      <vt:lpstr>Paid Sex</vt:lpstr>
      <vt:lpstr>91% of women and 88% of men know where to get an HIV test.  </vt:lpstr>
      <vt:lpstr>HIV Testing</vt:lpstr>
      <vt:lpstr>Trends in HIV Testing</vt:lpstr>
      <vt:lpstr>Slide 16</vt:lpstr>
      <vt:lpstr>Comprehensive Knowledge of HIV among Youth</vt:lpstr>
      <vt:lpstr>Slide 18</vt:lpstr>
      <vt:lpstr>Slide 19</vt:lpstr>
      <vt:lpstr>Age at First Sex</vt:lpstr>
      <vt:lpstr>HIV Testing and Youth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495</cp:revision>
  <dcterms:created xsi:type="dcterms:W3CDTF">2010-10-01T13:18:19Z</dcterms:created>
  <dcterms:modified xsi:type="dcterms:W3CDTF">2012-05-09T21:33:39Z</dcterms:modified>
</cp:coreProperties>
</file>