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sldIdLst>
    <p:sldId id="256" r:id="rId2"/>
    <p:sldId id="271" r:id="rId3"/>
    <p:sldId id="263" r:id="rId4"/>
    <p:sldId id="264" r:id="rId5"/>
    <p:sldId id="265" r:id="rId6"/>
    <p:sldId id="266" r:id="rId7"/>
    <p:sldId id="267" r:id="rId8"/>
    <p:sldId id="268" r:id="rId9"/>
    <p:sldId id="269" r:id="rId10"/>
    <p:sldId id="272" r:id="rId1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0" d="100"/>
          <a:sy n="80" d="100"/>
        </p:scale>
        <p:origin x="-1037" y="-8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3D730993-F9EC-421C-8EEA-940D6ABD76F4}" type="datetimeFigureOut">
              <a:rPr lang="en-US"/>
              <a:pPr>
                <a:defRPr/>
              </a:pPr>
              <a:t>6/15/2012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51A88FCF-BE6A-401C-97A2-99D311785EFF}"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71D0930-E6C6-4256-A1B4-A216A2CF51D7}" type="slidenum">
              <a:rPr lang="en-US" smtClean="0">
                <a:latin typeface="Arial" pitchFamily="34" charset="0"/>
                <a:cs typeface="Arial" pitchFamily="34" charset="0"/>
              </a:rPr>
              <a:pPr fontAlgn="base">
                <a:spcBef>
                  <a:spcPct val="0"/>
                </a:spcBef>
                <a:spcAft>
                  <a:spcPct val="0"/>
                </a:spcAft>
              </a:pPr>
              <a:t>3</a:t>
            </a:fld>
            <a:endParaRPr lang="en-US" smtClean="0">
              <a:latin typeface="Arial" pitchFamily="34" charset="0"/>
              <a:cs typeface="Arial" pitchFamily="34" charset="0"/>
            </a:endParaRPr>
          </a:p>
        </p:txBody>
      </p:sp>
      <p:sp>
        <p:nvSpPr>
          <p:cNvPr id="143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340"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endParaRPr lang="fr-FR" smtClean="0">
              <a:latin typeface="Arial" pitchFamily="34" charset="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1250E62-6A0D-4062-BE6A-45DB3FFB5BDB}" type="slidenum">
              <a:rPr lang="en-US" smtClean="0">
                <a:latin typeface="Arial" pitchFamily="34" charset="0"/>
                <a:cs typeface="Arial" pitchFamily="34" charset="0"/>
              </a:rPr>
              <a:pPr fontAlgn="base">
                <a:spcBef>
                  <a:spcPct val="0"/>
                </a:spcBef>
                <a:spcAft>
                  <a:spcPct val="0"/>
                </a:spcAft>
              </a:pPr>
              <a:t>5</a:t>
            </a:fld>
            <a:endParaRPr lang="en-US" smtClean="0">
              <a:latin typeface="Arial" pitchFamily="34" charset="0"/>
              <a:cs typeface="Arial" pitchFamily="34" charset="0"/>
            </a:endParaRPr>
          </a:p>
        </p:txBody>
      </p:sp>
      <p:sp>
        <p:nvSpPr>
          <p:cNvPr id="153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364"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endParaRPr lang="fr-FR" smtClean="0">
              <a:latin typeface="Arial" pitchFamily="34" charset="0"/>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3F3CC9D-5E4A-44DD-AAA5-D99554572EC8}" type="slidenum">
              <a:rPr lang="en-US" smtClean="0">
                <a:latin typeface="Arial" pitchFamily="34" charset="0"/>
                <a:cs typeface="Arial" pitchFamily="34" charset="0"/>
              </a:rPr>
              <a:pPr fontAlgn="base">
                <a:spcBef>
                  <a:spcPct val="0"/>
                </a:spcBef>
                <a:spcAft>
                  <a:spcPct val="0"/>
                </a:spcAft>
              </a:pPr>
              <a:t>6</a:t>
            </a:fld>
            <a:endParaRPr lang="en-US" smtClean="0">
              <a:latin typeface="Arial" pitchFamily="34" charset="0"/>
              <a:cs typeface="Arial" pitchFamily="34" charset="0"/>
            </a:endParaRPr>
          </a:p>
        </p:txBody>
      </p:sp>
      <p:sp>
        <p:nvSpPr>
          <p:cNvPr id="163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388"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endParaRPr lang="fr-FR" smtClean="0">
              <a:latin typeface="Arial" pitchFamily="34" charset="0"/>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1D2863C-3BDA-4553-BFD8-7D3A2D094921}" type="slidenum">
              <a:rPr lang="en-US" smtClean="0">
                <a:latin typeface="Arial" pitchFamily="34" charset="0"/>
                <a:cs typeface="Arial" pitchFamily="34" charset="0"/>
              </a:rPr>
              <a:pPr fontAlgn="base">
                <a:spcBef>
                  <a:spcPct val="0"/>
                </a:spcBef>
                <a:spcAft>
                  <a:spcPct val="0"/>
                </a:spcAft>
              </a:pPr>
              <a:t>8</a:t>
            </a:fld>
            <a:endParaRPr lang="en-US" smtClean="0">
              <a:latin typeface="Arial" pitchFamily="34" charset="0"/>
              <a:cs typeface="Arial" pitchFamily="34" charset="0"/>
            </a:endParaRPr>
          </a:p>
        </p:txBody>
      </p:sp>
      <p:sp>
        <p:nvSpPr>
          <p:cNvPr id="174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7412"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endParaRPr lang="fr-FR" smtClean="0">
              <a:latin typeface="Arial" pitchFamily="34" charset="0"/>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A4EF531-51A4-4DBF-ACE9-D69A7C5539B0}" type="slidenum">
              <a:rPr lang="en-US" smtClean="0">
                <a:latin typeface="Arial" pitchFamily="34" charset="0"/>
                <a:cs typeface="Arial" pitchFamily="34" charset="0"/>
              </a:rPr>
              <a:pPr fontAlgn="base">
                <a:spcBef>
                  <a:spcPct val="0"/>
                </a:spcBef>
                <a:spcAft>
                  <a:spcPct val="0"/>
                </a:spcAft>
              </a:pPr>
              <a:t>9</a:t>
            </a:fld>
            <a:endParaRPr lang="en-US" smtClean="0">
              <a:latin typeface="Arial" pitchFamily="34" charset="0"/>
              <a:cs typeface="Arial" pitchFamily="34" charset="0"/>
            </a:endParaRPr>
          </a:p>
        </p:txBody>
      </p:sp>
      <p:sp>
        <p:nvSpPr>
          <p:cNvPr id="184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8436"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endParaRPr lang="fr-FR" smtClean="0">
              <a:latin typeface="Arial" pitchFamily="34" charset="0"/>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3" name="TextBox 2"/>
          <p:cNvSpPr txBox="1"/>
          <p:nvPr userDrawn="1"/>
        </p:nvSpPr>
        <p:spPr>
          <a:xfrm>
            <a:off x="152400" y="5740400"/>
            <a:ext cx="8763000" cy="584200"/>
          </a:xfrm>
          <a:prstGeom prst="rect">
            <a:avLst/>
          </a:prstGeom>
          <a:noFill/>
        </p:spPr>
        <p:txBody>
          <a:bodyPr>
            <a:spAutoFit/>
          </a:bodyPr>
          <a:lstStyle/>
          <a:p>
            <a:pPr algn="ctr" fontAlgn="auto">
              <a:spcBef>
                <a:spcPts val="0"/>
              </a:spcBef>
              <a:spcAft>
                <a:spcPts val="0"/>
              </a:spcAft>
              <a:defRPr/>
            </a:pPr>
            <a:r>
              <a:rPr lang="en-US" sz="3200" dirty="0">
                <a:solidFill>
                  <a:srgbClr val="FFFFFF"/>
                </a:solidFill>
                <a:latin typeface="+mn-lt"/>
                <a:cs typeface="+mn-cs"/>
              </a:rPr>
              <a:t>2010-11 Zimbabwe Demographic and Health Survey</a:t>
            </a:r>
          </a:p>
        </p:txBody>
      </p:sp>
      <p:sp>
        <p:nvSpPr>
          <p:cNvPr id="4" name="Rectangle 3"/>
          <p:cNvSpPr/>
          <p:nvPr userDrawn="1"/>
        </p:nvSpPr>
        <p:spPr>
          <a:xfrm>
            <a:off x="0" y="2400300"/>
            <a:ext cx="9144000" cy="152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4"/>
          <p:cNvSpPr/>
          <p:nvPr userDrawn="1"/>
        </p:nvSpPr>
        <p:spPr>
          <a:xfrm>
            <a:off x="0" y="4541838"/>
            <a:ext cx="9144000" cy="152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a:xfrm>
            <a:off x="762000" y="381000"/>
            <a:ext cx="7772400" cy="1470025"/>
          </a:xfrm>
        </p:spPr>
        <p:txBody>
          <a:bodyPr/>
          <a:lstStyle>
            <a:lvl1pPr>
              <a:defRPr>
                <a:solidFill>
                  <a:srgbClr val="FFFFFF"/>
                </a:solidFill>
              </a:defRPr>
            </a:lvl1pPr>
          </a:lstStyle>
          <a:p>
            <a:r>
              <a:rPr lang="en-US" dirty="0" smtClean="0"/>
              <a:t>Click to edit Master title style</a:t>
            </a:r>
            <a:endParaRPr lang="en-US" dirty="0"/>
          </a:p>
        </p:txBody>
      </p:sp>
      <p:pic>
        <p:nvPicPr>
          <p:cNvPr id="7" name="Picture 6" descr="ZDHS201011motif1024low.jpg"/>
          <p:cNvPicPr>
            <a:picLocks noChangeAspect="1"/>
          </p:cNvPicPr>
          <p:nvPr userDrawn="1"/>
        </p:nvPicPr>
        <p:blipFill>
          <a:blip r:embed="rId2" cstate="print"/>
          <a:stretch>
            <a:fillRect/>
          </a:stretch>
        </p:blipFill>
        <p:spPr>
          <a:xfrm>
            <a:off x="0" y="2553891"/>
            <a:ext cx="9144000" cy="2018109"/>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20000"/>
            <a:lumOff val="80000"/>
            <a:alpha val="50000"/>
          </a:schemeClr>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95"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pPr eaLnBrk="1" hangingPunct="1"/>
            <a:r>
              <a:rPr lang="en-US" b="1" smtClean="0"/>
              <a:t>Methodology</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0" y="0"/>
            <a:ext cx="9144000" cy="1371600"/>
          </a:xfrm>
          <a:prstGeom prst="rect">
            <a:avLst/>
          </a:prstGeom>
        </p:spPr>
        <p:txBody>
          <a:bodyPr anchor="ctr"/>
          <a:lstStyle/>
          <a:p>
            <a:pPr algn="ctr" fontAlgn="auto">
              <a:lnSpc>
                <a:spcPct val="80000"/>
              </a:lnSpc>
              <a:spcAft>
                <a:spcPts val="0"/>
              </a:spcAft>
              <a:defRPr/>
            </a:pPr>
            <a:r>
              <a:rPr lang="en-US" sz="2800" dirty="0">
                <a:solidFill>
                  <a:srgbClr val="000066"/>
                </a:solidFill>
                <a:latin typeface="Esprit Book" pitchFamily="18" charset="0"/>
                <a:ea typeface="+mj-ea"/>
                <a:cs typeface="+mj-cs"/>
              </a:rPr>
              <a:t>   </a:t>
            </a:r>
            <a:br>
              <a:rPr lang="en-US" sz="2800" dirty="0">
                <a:solidFill>
                  <a:srgbClr val="000066"/>
                </a:solidFill>
                <a:latin typeface="Esprit Book" pitchFamily="18" charset="0"/>
                <a:ea typeface="+mj-ea"/>
                <a:cs typeface="+mj-cs"/>
              </a:rPr>
            </a:br>
            <a:r>
              <a:rPr lang="en-US" sz="4000" dirty="0">
                <a:latin typeface="+mj-lt"/>
                <a:ea typeface="+mj-ea"/>
                <a:cs typeface="+mj-cs"/>
              </a:rPr>
              <a:t>Results of the household </a:t>
            </a:r>
            <a:br>
              <a:rPr lang="en-US" sz="4000" dirty="0">
                <a:latin typeface="+mj-lt"/>
                <a:ea typeface="+mj-ea"/>
                <a:cs typeface="+mj-cs"/>
              </a:rPr>
            </a:br>
            <a:r>
              <a:rPr lang="en-US" sz="4000" dirty="0">
                <a:latin typeface="+mj-lt"/>
                <a:ea typeface="+mj-ea"/>
                <a:cs typeface="+mj-cs"/>
              </a:rPr>
              <a:t>and individual interviews </a:t>
            </a:r>
            <a:r>
              <a:rPr lang="en-GB" sz="4000" dirty="0">
                <a:effectLst>
                  <a:outerShdw blurRad="38100" dist="38100" dir="2700000" algn="tl">
                    <a:srgbClr val="000000"/>
                  </a:outerShdw>
                </a:effectLst>
                <a:latin typeface="+mj-lt"/>
                <a:ea typeface="+mj-ea"/>
                <a:cs typeface="+mj-cs"/>
              </a:rPr>
              <a:t/>
            </a:r>
            <a:br>
              <a:rPr lang="en-GB" sz="4000" dirty="0">
                <a:effectLst>
                  <a:outerShdw blurRad="38100" dist="38100" dir="2700000" algn="tl">
                    <a:srgbClr val="000000"/>
                  </a:outerShdw>
                </a:effectLst>
                <a:latin typeface="+mj-lt"/>
                <a:ea typeface="+mj-ea"/>
                <a:cs typeface="+mj-cs"/>
              </a:rPr>
            </a:br>
            <a:endParaRPr lang="en-US" sz="2800" dirty="0">
              <a:effectLst>
                <a:outerShdw blurRad="38100" dist="38100" dir="2700000" algn="tl">
                  <a:srgbClr val="000000"/>
                </a:outerShdw>
              </a:effectLst>
              <a:latin typeface="+mj-lt"/>
              <a:ea typeface="+mj-ea"/>
              <a:cs typeface="+mj-cs"/>
            </a:endParaRPr>
          </a:p>
        </p:txBody>
      </p:sp>
      <p:grpSp>
        <p:nvGrpSpPr>
          <p:cNvPr id="12291" name="Group 5"/>
          <p:cNvGrpSpPr>
            <a:grpSpLocks/>
          </p:cNvGrpSpPr>
          <p:nvPr/>
        </p:nvGrpSpPr>
        <p:grpSpPr bwMode="auto">
          <a:xfrm>
            <a:off x="1600200" y="1558925"/>
            <a:ext cx="6275388" cy="1947863"/>
            <a:chOff x="1334" y="1007"/>
            <a:chExt cx="3953" cy="1675"/>
          </a:xfrm>
        </p:grpSpPr>
        <p:sp>
          <p:nvSpPr>
            <p:cNvPr id="12298" name="Text Box 6"/>
            <p:cNvSpPr txBox="1">
              <a:spLocks noChangeArrowheads="1"/>
            </p:cNvSpPr>
            <p:nvPr/>
          </p:nvSpPr>
          <p:spPr bwMode="auto">
            <a:xfrm>
              <a:off x="1334" y="1007"/>
              <a:ext cx="2594" cy="1381"/>
            </a:xfrm>
            <a:prstGeom prst="rect">
              <a:avLst/>
            </a:prstGeom>
            <a:noFill/>
            <a:ln w="9525">
              <a:noFill/>
              <a:miter lim="800000"/>
              <a:headEnd/>
              <a:tailEnd/>
            </a:ln>
          </p:spPr>
          <p:txBody>
            <a:bodyPr>
              <a:spAutoFit/>
            </a:bodyPr>
            <a:lstStyle/>
            <a:p>
              <a:pPr eaLnBrk="0" hangingPunct="0">
                <a:lnSpc>
                  <a:spcPct val="80000"/>
                </a:lnSpc>
              </a:pPr>
              <a:r>
                <a:rPr lang="en-US" sz="2400">
                  <a:latin typeface="Calibri" pitchFamily="34" charset="0"/>
                </a:rPr>
                <a:t>Households Selected</a:t>
              </a:r>
            </a:p>
            <a:p>
              <a:pPr eaLnBrk="0" hangingPunct="0">
                <a:lnSpc>
                  <a:spcPct val="90000"/>
                </a:lnSpc>
              </a:pPr>
              <a:r>
                <a:rPr lang="en-US" sz="2400">
                  <a:latin typeface="Calibri" pitchFamily="34" charset="0"/>
                </a:rPr>
                <a:t>Households Occupied</a:t>
              </a:r>
              <a:endParaRPr lang="en-GB" sz="2400">
                <a:latin typeface="Calibri" pitchFamily="34" charset="0"/>
              </a:endParaRPr>
            </a:p>
            <a:p>
              <a:pPr eaLnBrk="0" hangingPunct="0">
                <a:lnSpc>
                  <a:spcPct val="90000"/>
                </a:lnSpc>
              </a:pPr>
              <a:r>
                <a:rPr lang="en-GB" sz="2400">
                  <a:latin typeface="Calibri" pitchFamily="34" charset="0"/>
                </a:rPr>
                <a:t>Households Interviewed</a:t>
              </a:r>
            </a:p>
            <a:p>
              <a:pPr eaLnBrk="0" hangingPunct="0">
                <a:lnSpc>
                  <a:spcPct val="70000"/>
                </a:lnSpc>
              </a:pPr>
              <a:endParaRPr lang="en-GB" sz="2400">
                <a:latin typeface="Calibri" pitchFamily="34" charset="0"/>
              </a:endParaRPr>
            </a:p>
            <a:p>
              <a:pPr eaLnBrk="0" hangingPunct="0">
                <a:lnSpc>
                  <a:spcPct val="80000"/>
                </a:lnSpc>
              </a:pPr>
              <a:r>
                <a:rPr lang="en-GB" sz="2400">
                  <a:latin typeface="Calibri" pitchFamily="34" charset="0"/>
                </a:rPr>
                <a:t> 	Response </a:t>
              </a:r>
              <a:r>
                <a:rPr lang="en-US" sz="2400">
                  <a:latin typeface="Calibri" pitchFamily="34" charset="0"/>
                </a:rPr>
                <a:t>r</a:t>
              </a:r>
              <a:r>
                <a:rPr lang="en-GB" sz="2400">
                  <a:latin typeface="Calibri" pitchFamily="34" charset="0"/>
                </a:rPr>
                <a:t>ate (%)</a:t>
              </a:r>
            </a:p>
          </p:txBody>
        </p:sp>
        <p:sp>
          <p:nvSpPr>
            <p:cNvPr id="12299" name="Text Box 7"/>
            <p:cNvSpPr txBox="1">
              <a:spLocks noChangeArrowheads="1"/>
            </p:cNvSpPr>
            <p:nvPr/>
          </p:nvSpPr>
          <p:spPr bwMode="auto">
            <a:xfrm>
              <a:off x="4156" y="1015"/>
              <a:ext cx="1131" cy="1667"/>
            </a:xfrm>
            <a:prstGeom prst="rect">
              <a:avLst/>
            </a:prstGeom>
            <a:noFill/>
            <a:ln w="9525">
              <a:noFill/>
              <a:miter lim="800000"/>
              <a:headEnd/>
              <a:tailEnd/>
            </a:ln>
          </p:spPr>
          <p:txBody>
            <a:bodyPr wrap="none">
              <a:spAutoFit/>
            </a:bodyPr>
            <a:lstStyle/>
            <a:p>
              <a:pPr eaLnBrk="0" hangingPunct="0">
                <a:lnSpc>
                  <a:spcPct val="90000"/>
                </a:lnSpc>
              </a:pPr>
              <a:r>
                <a:rPr lang="en-US" sz="2400" b="1">
                  <a:latin typeface="Calibri" pitchFamily="34" charset="0"/>
                </a:rPr>
                <a:t>   10,828</a:t>
              </a:r>
            </a:p>
            <a:p>
              <a:pPr eaLnBrk="0" hangingPunct="0">
                <a:lnSpc>
                  <a:spcPct val="90000"/>
                </a:lnSpc>
              </a:pPr>
              <a:r>
                <a:rPr lang="en-US" sz="2400" b="1">
                  <a:latin typeface="Calibri" pitchFamily="34" charset="0"/>
                </a:rPr>
                <a:t>   10,166</a:t>
              </a:r>
              <a:endParaRPr lang="en-GB" sz="2400" b="1">
                <a:latin typeface="Calibri" pitchFamily="34" charset="0"/>
              </a:endParaRPr>
            </a:p>
            <a:p>
              <a:pPr eaLnBrk="0" hangingPunct="0">
                <a:lnSpc>
                  <a:spcPct val="90000"/>
                </a:lnSpc>
              </a:pPr>
              <a:r>
                <a:rPr lang="en-US" sz="2400" b="1">
                  <a:latin typeface="Calibri" pitchFamily="34" charset="0"/>
                </a:rPr>
                <a:t>   9,756</a:t>
              </a:r>
            </a:p>
            <a:p>
              <a:pPr eaLnBrk="0" hangingPunct="0">
                <a:lnSpc>
                  <a:spcPct val="40000"/>
                </a:lnSpc>
              </a:pPr>
              <a:endParaRPr lang="en-US" sz="2400" b="1">
                <a:latin typeface="Calibri" pitchFamily="34" charset="0"/>
              </a:endParaRPr>
            </a:p>
            <a:p>
              <a:pPr eaLnBrk="0" hangingPunct="0">
                <a:lnSpc>
                  <a:spcPct val="90000"/>
                </a:lnSpc>
              </a:pPr>
              <a:r>
                <a:rPr lang="en-US" sz="2400" b="1">
                  <a:latin typeface="Calibri" pitchFamily="34" charset="0"/>
                </a:rPr>
                <a:t>     96%</a:t>
              </a:r>
            </a:p>
            <a:p>
              <a:pPr eaLnBrk="0" hangingPunct="0"/>
              <a:endParaRPr lang="en-US" sz="2400">
                <a:latin typeface="Calibri" pitchFamily="34" charset="0"/>
              </a:endParaRPr>
            </a:p>
          </p:txBody>
        </p:sp>
      </p:grpSp>
      <p:grpSp>
        <p:nvGrpSpPr>
          <p:cNvPr id="12292" name="Group 8"/>
          <p:cNvGrpSpPr>
            <a:grpSpLocks/>
          </p:cNvGrpSpPr>
          <p:nvPr/>
        </p:nvGrpSpPr>
        <p:grpSpPr bwMode="auto">
          <a:xfrm>
            <a:off x="1600200" y="3429000"/>
            <a:ext cx="6340475" cy="1311275"/>
            <a:chOff x="1286" y="2186"/>
            <a:chExt cx="3994" cy="826"/>
          </a:xfrm>
        </p:grpSpPr>
        <p:sp>
          <p:nvSpPr>
            <p:cNvPr id="12296" name="Text Box 9"/>
            <p:cNvSpPr txBox="1">
              <a:spLocks noChangeArrowheads="1"/>
            </p:cNvSpPr>
            <p:nvPr/>
          </p:nvSpPr>
          <p:spPr bwMode="auto">
            <a:xfrm>
              <a:off x="1286" y="2226"/>
              <a:ext cx="2549" cy="779"/>
            </a:xfrm>
            <a:prstGeom prst="rect">
              <a:avLst/>
            </a:prstGeom>
            <a:noFill/>
            <a:ln w="9525">
              <a:noFill/>
              <a:miter lim="800000"/>
              <a:headEnd/>
              <a:tailEnd/>
            </a:ln>
          </p:spPr>
          <p:txBody>
            <a:bodyPr>
              <a:spAutoFit/>
            </a:bodyPr>
            <a:lstStyle/>
            <a:p>
              <a:pPr eaLnBrk="0" hangingPunct="0">
                <a:lnSpc>
                  <a:spcPct val="80000"/>
                </a:lnSpc>
              </a:pPr>
              <a:r>
                <a:rPr lang="en-GB" sz="2400">
                  <a:latin typeface="Calibri" pitchFamily="34" charset="0"/>
                </a:rPr>
                <a:t>Eligible Women</a:t>
              </a:r>
            </a:p>
            <a:p>
              <a:pPr eaLnBrk="0" hangingPunct="0">
                <a:lnSpc>
                  <a:spcPct val="80000"/>
                </a:lnSpc>
              </a:pPr>
              <a:r>
                <a:rPr lang="en-GB" sz="2400">
                  <a:latin typeface="Calibri" pitchFamily="34" charset="0"/>
                </a:rPr>
                <a:t>Women Interviewed		</a:t>
              </a:r>
            </a:p>
            <a:p>
              <a:pPr eaLnBrk="0" hangingPunct="0">
                <a:lnSpc>
                  <a:spcPct val="70000"/>
                </a:lnSpc>
              </a:pPr>
              <a:endParaRPr lang="en-GB" sz="2400">
                <a:latin typeface="Calibri" pitchFamily="34" charset="0"/>
              </a:endParaRPr>
            </a:p>
            <a:p>
              <a:pPr eaLnBrk="0" hangingPunct="0">
                <a:lnSpc>
                  <a:spcPct val="80000"/>
                </a:lnSpc>
              </a:pPr>
              <a:r>
                <a:rPr lang="en-GB" sz="2400">
                  <a:latin typeface="Calibri" pitchFamily="34" charset="0"/>
                </a:rPr>
                <a:t>  	Response </a:t>
              </a:r>
              <a:r>
                <a:rPr lang="en-US" sz="2400">
                  <a:latin typeface="Calibri" pitchFamily="34" charset="0"/>
                </a:rPr>
                <a:t>r</a:t>
              </a:r>
              <a:r>
                <a:rPr lang="en-GB" sz="2400">
                  <a:latin typeface="Calibri" pitchFamily="34" charset="0"/>
                </a:rPr>
                <a:t>ate (%)</a:t>
              </a:r>
            </a:p>
          </p:txBody>
        </p:sp>
        <p:sp>
          <p:nvSpPr>
            <p:cNvPr id="12297" name="Text Box 10"/>
            <p:cNvSpPr txBox="1">
              <a:spLocks noChangeArrowheads="1"/>
            </p:cNvSpPr>
            <p:nvPr/>
          </p:nvSpPr>
          <p:spPr bwMode="auto">
            <a:xfrm>
              <a:off x="4504" y="2186"/>
              <a:ext cx="776" cy="826"/>
            </a:xfrm>
            <a:prstGeom prst="rect">
              <a:avLst/>
            </a:prstGeom>
            <a:noFill/>
            <a:ln w="9525">
              <a:noFill/>
              <a:miter lim="800000"/>
              <a:headEnd/>
              <a:tailEnd/>
            </a:ln>
          </p:spPr>
          <p:txBody>
            <a:bodyPr wrap="none">
              <a:spAutoFit/>
            </a:bodyPr>
            <a:lstStyle/>
            <a:p>
              <a:pPr algn="ctr" eaLnBrk="0" hangingPunct="0"/>
              <a:r>
                <a:rPr lang="en-US" sz="2400" b="1">
                  <a:latin typeface="Calibri" pitchFamily="34" charset="0"/>
                </a:rPr>
                <a:t>    </a:t>
              </a:r>
              <a:r>
                <a:rPr lang="en-US" sz="2400" b="1">
                  <a:solidFill>
                    <a:srgbClr val="FF0000"/>
                  </a:solidFill>
                  <a:latin typeface="Calibri" pitchFamily="34" charset="0"/>
                </a:rPr>
                <a:t> </a:t>
              </a:r>
              <a:r>
                <a:rPr lang="en-US" sz="2400" b="1">
                  <a:latin typeface="Calibri" pitchFamily="34" charset="0"/>
                </a:rPr>
                <a:t>9,831</a:t>
              </a:r>
            </a:p>
            <a:p>
              <a:pPr algn="ctr" eaLnBrk="0" hangingPunct="0"/>
              <a:r>
                <a:rPr lang="en-US" sz="2400" b="1">
                  <a:latin typeface="Calibri" pitchFamily="34" charset="0"/>
                </a:rPr>
                <a:t>    9,171</a:t>
              </a:r>
              <a:endParaRPr lang="en-GB" sz="2400" b="1">
                <a:latin typeface="Calibri" pitchFamily="34" charset="0"/>
              </a:endParaRPr>
            </a:p>
            <a:p>
              <a:pPr algn="ctr" eaLnBrk="0" hangingPunct="0">
                <a:lnSpc>
                  <a:spcPct val="130000"/>
                </a:lnSpc>
              </a:pPr>
              <a:r>
                <a:rPr lang="en-US" sz="2400" b="1">
                  <a:latin typeface="Calibri" pitchFamily="34" charset="0"/>
                </a:rPr>
                <a:t>       93%</a:t>
              </a:r>
            </a:p>
          </p:txBody>
        </p:sp>
      </p:grpSp>
      <p:grpSp>
        <p:nvGrpSpPr>
          <p:cNvPr id="12293" name="Group 11"/>
          <p:cNvGrpSpPr>
            <a:grpSpLocks/>
          </p:cNvGrpSpPr>
          <p:nvPr/>
        </p:nvGrpSpPr>
        <p:grpSpPr bwMode="auto">
          <a:xfrm>
            <a:off x="1600200" y="5094288"/>
            <a:ext cx="6172200" cy="1617662"/>
            <a:chOff x="1265" y="3379"/>
            <a:chExt cx="3888" cy="1019"/>
          </a:xfrm>
        </p:grpSpPr>
        <p:sp>
          <p:nvSpPr>
            <p:cNvPr id="12294" name="Text Box 12"/>
            <p:cNvSpPr txBox="1">
              <a:spLocks noChangeArrowheads="1"/>
            </p:cNvSpPr>
            <p:nvPr/>
          </p:nvSpPr>
          <p:spPr bwMode="auto">
            <a:xfrm>
              <a:off x="1265" y="3379"/>
              <a:ext cx="2256" cy="755"/>
            </a:xfrm>
            <a:prstGeom prst="rect">
              <a:avLst/>
            </a:prstGeom>
            <a:noFill/>
            <a:ln w="9525">
              <a:noFill/>
              <a:miter lim="800000"/>
              <a:headEnd/>
              <a:tailEnd/>
            </a:ln>
          </p:spPr>
          <p:txBody>
            <a:bodyPr>
              <a:spAutoFit/>
            </a:bodyPr>
            <a:lstStyle/>
            <a:p>
              <a:pPr eaLnBrk="0" hangingPunct="0">
                <a:lnSpc>
                  <a:spcPct val="80000"/>
                </a:lnSpc>
              </a:pPr>
              <a:r>
                <a:rPr lang="en-GB" sz="2400">
                  <a:latin typeface="Calibri" pitchFamily="34" charset="0"/>
                </a:rPr>
                <a:t>Eligible Men</a:t>
              </a:r>
            </a:p>
            <a:p>
              <a:pPr eaLnBrk="0" hangingPunct="0">
                <a:lnSpc>
                  <a:spcPct val="80000"/>
                </a:lnSpc>
              </a:pPr>
              <a:r>
                <a:rPr lang="en-GB" sz="2400">
                  <a:latin typeface="Calibri" pitchFamily="34" charset="0"/>
                </a:rPr>
                <a:t>Men Interviewed</a:t>
              </a:r>
            </a:p>
            <a:p>
              <a:pPr eaLnBrk="0" hangingPunct="0">
                <a:lnSpc>
                  <a:spcPct val="80000"/>
                </a:lnSpc>
              </a:pPr>
              <a:endParaRPr lang="en-GB" sz="2400">
                <a:latin typeface="Calibri" pitchFamily="34" charset="0"/>
              </a:endParaRPr>
            </a:p>
            <a:p>
              <a:pPr eaLnBrk="0" hangingPunct="0">
                <a:lnSpc>
                  <a:spcPct val="50000"/>
                </a:lnSpc>
              </a:pPr>
              <a:r>
                <a:rPr lang="en-GB" sz="2400">
                  <a:latin typeface="Calibri" pitchFamily="34" charset="0"/>
                </a:rPr>
                <a:t>  	Response rate (%)</a:t>
              </a:r>
            </a:p>
          </p:txBody>
        </p:sp>
        <p:sp>
          <p:nvSpPr>
            <p:cNvPr id="12295" name="Text Box 13"/>
            <p:cNvSpPr txBox="1">
              <a:spLocks noChangeArrowheads="1"/>
            </p:cNvSpPr>
            <p:nvPr/>
          </p:nvSpPr>
          <p:spPr bwMode="auto">
            <a:xfrm>
              <a:off x="4496" y="3386"/>
              <a:ext cx="657" cy="1012"/>
            </a:xfrm>
            <a:prstGeom prst="rect">
              <a:avLst/>
            </a:prstGeom>
            <a:noFill/>
            <a:ln w="9525">
              <a:noFill/>
              <a:miter lim="800000"/>
              <a:headEnd/>
              <a:tailEnd/>
            </a:ln>
          </p:spPr>
          <p:txBody>
            <a:bodyPr wrap="none">
              <a:spAutoFit/>
            </a:bodyPr>
            <a:lstStyle/>
            <a:p>
              <a:pPr eaLnBrk="0" hangingPunct="0">
                <a:lnSpc>
                  <a:spcPct val="90000"/>
                </a:lnSpc>
              </a:pPr>
              <a:r>
                <a:rPr lang="en-US" sz="2400" b="1">
                  <a:latin typeface="Calibri" pitchFamily="34" charset="0"/>
                </a:rPr>
                <a:t>8,723</a:t>
              </a:r>
            </a:p>
            <a:p>
              <a:pPr eaLnBrk="0" hangingPunct="0"/>
              <a:r>
                <a:rPr lang="en-US" sz="2400" b="1">
                  <a:latin typeface="Calibri" pitchFamily="34" charset="0"/>
                </a:rPr>
                <a:t>7,480</a:t>
              </a:r>
            </a:p>
            <a:p>
              <a:pPr eaLnBrk="0" hangingPunct="0">
                <a:lnSpc>
                  <a:spcPct val="120000"/>
                </a:lnSpc>
              </a:pPr>
              <a:r>
                <a:rPr lang="en-US" sz="2400" b="1">
                  <a:latin typeface="Calibri" pitchFamily="34" charset="0"/>
                </a:rPr>
                <a:t>   86%</a:t>
              </a:r>
              <a:endParaRPr lang="en-GB" sz="2400" b="1">
                <a:latin typeface="Calibri" pitchFamily="34" charset="0"/>
              </a:endParaRPr>
            </a:p>
            <a:p>
              <a:pPr eaLnBrk="0" hangingPunct="0"/>
              <a:endParaRPr lang="en-US" sz="2400">
                <a:solidFill>
                  <a:schemeClr val="bg1"/>
                </a:solidFill>
                <a:latin typeface="Calibri" pitchFamily="34" charset="0"/>
              </a:endParaRP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038600"/>
            <a:ext cx="9144000" cy="2819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dirty="0">
              <a:solidFill>
                <a:schemeClr val="bg2"/>
              </a:solidFill>
            </a:endParaRPr>
          </a:p>
        </p:txBody>
      </p:sp>
      <p:sp>
        <p:nvSpPr>
          <p:cNvPr id="4098" name="Rectangle 3"/>
          <p:cNvSpPr>
            <a:spLocks noChangeArrowheads="1"/>
          </p:cNvSpPr>
          <p:nvPr/>
        </p:nvSpPr>
        <p:spPr bwMode="auto">
          <a:xfrm>
            <a:off x="76200" y="152400"/>
            <a:ext cx="8991600" cy="3786188"/>
          </a:xfrm>
          <a:prstGeom prst="rect">
            <a:avLst/>
          </a:prstGeom>
          <a:noFill/>
          <a:ln w="9525">
            <a:noFill/>
            <a:miter lim="800000"/>
            <a:headEnd/>
            <a:tailEnd/>
          </a:ln>
        </p:spPr>
        <p:txBody>
          <a:bodyPr>
            <a:spAutoFit/>
          </a:bodyPr>
          <a:lstStyle/>
          <a:p>
            <a:r>
              <a:rPr lang="en-US" sz="2000">
                <a:latin typeface="Calibri" pitchFamily="34" charset="0"/>
              </a:rPr>
              <a:t>The 2010-11 Zimbabwe Demographic and Health Survey was implemented by the Zimbabwe National Statistics Agency (ZIMSTAT).</a:t>
            </a:r>
          </a:p>
          <a:p>
            <a:endParaRPr lang="en-US" sz="2000">
              <a:latin typeface="Calibri" pitchFamily="34" charset="0"/>
            </a:endParaRPr>
          </a:p>
          <a:p>
            <a:r>
              <a:rPr lang="en-ZA" sz="2000">
                <a:latin typeface="Calibri" pitchFamily="34" charset="0"/>
              </a:rPr>
              <a:t>ICF International provided technical assistance for the survey through the USAID-funded MEASURE DHS programme. </a:t>
            </a:r>
          </a:p>
          <a:p>
            <a:endParaRPr lang="en-US" sz="2000">
              <a:latin typeface="Calibri" pitchFamily="34" charset="0"/>
            </a:endParaRPr>
          </a:p>
          <a:p>
            <a:r>
              <a:rPr lang="en-US" sz="2000">
                <a:latin typeface="Calibri" pitchFamily="34" charset="0"/>
              </a:rPr>
              <a:t>The funding for the ZDHS </a:t>
            </a:r>
            <a:r>
              <a:rPr lang="en-ZW" sz="2000">
                <a:latin typeface="Calibri" pitchFamily="34" charset="0"/>
              </a:rPr>
              <a:t>the government of Zimbabwe, the United States Agency for International Development (USAID), the U.S. President’s Emergency Plan for AIDS Relief (PEPFAR), the United Kingdom Department for International Development (DFID), the European Union (EU), the United Nations Population Fund (UNFPA), the United Nations Development Fund (UNDP), the United Nations Children’s Fund (UNICEF), and the Centers for Disease Control and Prevention (CDC). </a:t>
            </a:r>
            <a:endParaRPr lang="en-GB" sz="2000">
              <a:latin typeface="Calibri" pitchFamily="34" charset="0"/>
            </a:endParaRPr>
          </a:p>
        </p:txBody>
      </p:sp>
      <p:pic>
        <p:nvPicPr>
          <p:cNvPr id="3" name="Picture 2" descr="Zimbabwe_DHS_logos.jpg"/>
          <p:cNvPicPr>
            <a:picLocks noChangeAspect="1"/>
          </p:cNvPicPr>
          <p:nvPr/>
        </p:nvPicPr>
        <p:blipFill>
          <a:blip r:embed="rId2" cstate="print"/>
          <a:stretch>
            <a:fillRect/>
          </a:stretch>
        </p:blipFill>
        <p:spPr>
          <a:xfrm>
            <a:off x="1447800" y="4267200"/>
            <a:ext cx="6545580" cy="211836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4"/>
          <p:cNvSpPr>
            <a:spLocks noGrp="1"/>
          </p:cNvSpPr>
          <p:nvPr>
            <p:ph type="title"/>
          </p:nvPr>
        </p:nvSpPr>
        <p:spPr>
          <a:xfrm>
            <a:off x="0" y="0"/>
            <a:ext cx="9144000" cy="1143000"/>
          </a:xfrm>
        </p:spPr>
        <p:txBody>
          <a:bodyPr/>
          <a:lstStyle/>
          <a:p>
            <a:pPr eaLnBrk="1" hangingPunct="1"/>
            <a:r>
              <a:rPr lang="en-US" sz="4000" smtClean="0"/>
              <a:t>Objectives</a:t>
            </a:r>
          </a:p>
        </p:txBody>
      </p:sp>
      <p:sp>
        <p:nvSpPr>
          <p:cNvPr id="16387" name="Rectangle 2"/>
          <p:cNvSpPr>
            <a:spLocks noGrp="1" noChangeArrowheads="1"/>
          </p:cNvSpPr>
          <p:nvPr>
            <p:ph idx="1"/>
          </p:nvPr>
        </p:nvSpPr>
        <p:spPr>
          <a:xfrm>
            <a:off x="457200" y="1066800"/>
            <a:ext cx="8229600" cy="5334000"/>
          </a:xfrm>
        </p:spPr>
        <p:txBody>
          <a:bodyPr rtlCol="0">
            <a:normAutofit fontScale="77500" lnSpcReduction="20000"/>
          </a:bodyPr>
          <a:lstStyle/>
          <a:p>
            <a:pPr eaLnBrk="1" fontAlgn="auto" hangingPunct="1">
              <a:spcAft>
                <a:spcPts val="0"/>
              </a:spcAft>
              <a:buFont typeface="Arial" pitchFamily="34" charset="0"/>
              <a:buNone/>
              <a:defRPr/>
            </a:pPr>
            <a:r>
              <a:rPr lang="en-GB" sz="3100" b="1" dirty="0" smtClean="0">
                <a:solidFill>
                  <a:schemeClr val="accent1"/>
                </a:solidFill>
              </a:rPr>
              <a:t>The primary objectives of the 2010-11 ZDHS are to provide up-to-date information on:</a:t>
            </a:r>
          </a:p>
          <a:p>
            <a:pPr eaLnBrk="1" fontAlgn="auto" hangingPunct="1">
              <a:spcBef>
                <a:spcPts val="1200"/>
              </a:spcBef>
              <a:spcAft>
                <a:spcPts val="0"/>
              </a:spcAft>
              <a:defRPr/>
            </a:pPr>
            <a:r>
              <a:rPr lang="en-GB" sz="2800" dirty="0" smtClean="0"/>
              <a:t> fertility levels and preferences; </a:t>
            </a:r>
          </a:p>
          <a:p>
            <a:pPr eaLnBrk="1" fontAlgn="auto" hangingPunct="1">
              <a:spcAft>
                <a:spcPts val="0"/>
              </a:spcAft>
              <a:defRPr/>
            </a:pPr>
            <a:r>
              <a:rPr lang="en-GB" sz="2800" dirty="0" smtClean="0"/>
              <a:t>marriage and sexual activity; </a:t>
            </a:r>
          </a:p>
          <a:p>
            <a:pPr eaLnBrk="1" fontAlgn="auto" hangingPunct="1">
              <a:spcAft>
                <a:spcPts val="0"/>
              </a:spcAft>
              <a:defRPr/>
            </a:pPr>
            <a:r>
              <a:rPr lang="en-GB" sz="2800" dirty="0" smtClean="0"/>
              <a:t>awareness and use of family planning methods; </a:t>
            </a:r>
          </a:p>
          <a:p>
            <a:pPr eaLnBrk="1" fontAlgn="auto" hangingPunct="1">
              <a:spcAft>
                <a:spcPts val="0"/>
              </a:spcAft>
              <a:defRPr/>
            </a:pPr>
            <a:r>
              <a:rPr lang="en-GB" sz="2800" dirty="0" smtClean="0"/>
              <a:t>breastfeeding practices; </a:t>
            </a:r>
          </a:p>
          <a:p>
            <a:pPr eaLnBrk="1" fontAlgn="auto" hangingPunct="1">
              <a:spcAft>
                <a:spcPts val="0"/>
              </a:spcAft>
              <a:defRPr/>
            </a:pPr>
            <a:r>
              <a:rPr lang="en-GB" sz="2800" dirty="0" smtClean="0"/>
              <a:t>nutritional status of mothers and young children; </a:t>
            </a:r>
          </a:p>
          <a:p>
            <a:pPr eaLnBrk="1" fontAlgn="auto" hangingPunct="1">
              <a:spcAft>
                <a:spcPts val="0"/>
              </a:spcAft>
              <a:defRPr/>
            </a:pPr>
            <a:r>
              <a:rPr lang="en-GB" sz="2800" dirty="0" smtClean="0"/>
              <a:t>anaemia prevalence; </a:t>
            </a:r>
          </a:p>
          <a:p>
            <a:pPr eaLnBrk="1" fontAlgn="auto" hangingPunct="1">
              <a:spcAft>
                <a:spcPts val="0"/>
              </a:spcAft>
              <a:defRPr/>
            </a:pPr>
            <a:r>
              <a:rPr lang="en-GB" sz="2800" dirty="0" smtClean="0"/>
              <a:t>early childhood mortality; </a:t>
            </a:r>
            <a:endParaRPr lang="en-GB" sz="2800" dirty="0"/>
          </a:p>
          <a:p>
            <a:pPr eaLnBrk="1" fontAlgn="auto" hangingPunct="1">
              <a:spcAft>
                <a:spcPts val="0"/>
              </a:spcAft>
              <a:defRPr/>
            </a:pPr>
            <a:r>
              <a:rPr lang="en-GB" sz="2800" dirty="0" smtClean="0"/>
              <a:t>maternal mortality; </a:t>
            </a:r>
          </a:p>
          <a:p>
            <a:pPr eaLnBrk="1" fontAlgn="auto" hangingPunct="1">
              <a:spcAft>
                <a:spcPts val="0"/>
              </a:spcAft>
              <a:defRPr/>
            </a:pPr>
            <a:r>
              <a:rPr lang="en-GB" sz="2800" dirty="0" smtClean="0"/>
              <a:t>maternal and child health; </a:t>
            </a:r>
          </a:p>
          <a:p>
            <a:pPr eaLnBrk="1" fontAlgn="auto" hangingPunct="1">
              <a:spcAft>
                <a:spcPts val="0"/>
              </a:spcAft>
              <a:defRPr/>
            </a:pPr>
            <a:r>
              <a:rPr lang="en-GB" sz="2800" dirty="0" smtClean="0"/>
              <a:t>malaria; </a:t>
            </a:r>
          </a:p>
          <a:p>
            <a:pPr eaLnBrk="1" fontAlgn="auto" hangingPunct="1">
              <a:spcAft>
                <a:spcPts val="0"/>
              </a:spcAft>
              <a:defRPr/>
            </a:pPr>
            <a:r>
              <a:rPr lang="en-GB" sz="2800" dirty="0" smtClean="0"/>
              <a:t>awareness and behaviour regarding HIV/AIDS and other sexually transmitted infections; </a:t>
            </a:r>
          </a:p>
          <a:p>
            <a:pPr eaLnBrk="1" fontAlgn="auto" hangingPunct="1">
              <a:spcAft>
                <a:spcPts val="0"/>
              </a:spcAft>
              <a:defRPr/>
            </a:pPr>
            <a:r>
              <a:rPr lang="en-GB" sz="2800" dirty="0" smtClean="0"/>
              <a:t>HIV prevalence.</a:t>
            </a:r>
            <a:endParaRPr lang="en-US" sz="2800"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0" y="0"/>
            <a:ext cx="9144000" cy="1143000"/>
          </a:xfrm>
        </p:spPr>
        <p:txBody>
          <a:bodyPr/>
          <a:lstStyle/>
          <a:p>
            <a:pPr eaLnBrk="1" hangingPunct="1"/>
            <a:r>
              <a:rPr lang="en-US" sz="4000" smtClean="0"/>
              <a:t>The Survey</a:t>
            </a:r>
          </a:p>
        </p:txBody>
      </p:sp>
      <p:sp>
        <p:nvSpPr>
          <p:cNvPr id="6147" name="Rectangle 3"/>
          <p:cNvSpPr>
            <a:spLocks noGrp="1" noChangeArrowheads="1"/>
          </p:cNvSpPr>
          <p:nvPr>
            <p:ph idx="1"/>
          </p:nvPr>
        </p:nvSpPr>
        <p:spPr>
          <a:xfrm>
            <a:off x="457200" y="1143000"/>
            <a:ext cx="8229600" cy="5334000"/>
          </a:xfrm>
        </p:spPr>
        <p:txBody>
          <a:bodyPr/>
          <a:lstStyle/>
          <a:p>
            <a:pPr eaLnBrk="1" hangingPunct="1"/>
            <a:r>
              <a:rPr lang="en-US" sz="2800" smtClean="0"/>
              <a:t> The 2010-11 ZDHS is a follow-up to the 1988, 1994, 1999, and 2005-06 ZDHS surveys. </a:t>
            </a:r>
          </a:p>
          <a:p>
            <a:pPr eaLnBrk="1" hangingPunct="1"/>
            <a:r>
              <a:rPr lang="en-GB" sz="2800" smtClean="0"/>
              <a:t>The ZDHS sample is a nationally representative sample.</a:t>
            </a:r>
          </a:p>
          <a:p>
            <a:pPr eaLnBrk="1" hangingPunct="1"/>
            <a:r>
              <a:rPr lang="en-US" sz="2800" smtClean="0"/>
              <a:t>It was designed to provide population and health indicator estimates at the national, urban/rural, and provincial levels. </a:t>
            </a:r>
            <a:endParaRPr lang="en-US" sz="2800" i="1"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4"/>
          <p:cNvSpPr>
            <a:spLocks noGrp="1"/>
          </p:cNvSpPr>
          <p:nvPr>
            <p:ph type="title"/>
          </p:nvPr>
        </p:nvSpPr>
        <p:spPr>
          <a:xfrm>
            <a:off x="0" y="0"/>
            <a:ext cx="9144000" cy="1143000"/>
          </a:xfrm>
        </p:spPr>
        <p:txBody>
          <a:bodyPr/>
          <a:lstStyle/>
          <a:p>
            <a:pPr eaLnBrk="1" hangingPunct="1"/>
            <a:r>
              <a:rPr lang="en-US" sz="4000" smtClean="0"/>
              <a:t>Sample Design</a:t>
            </a:r>
          </a:p>
        </p:txBody>
      </p:sp>
      <p:sp>
        <p:nvSpPr>
          <p:cNvPr id="7171" name="Rectangle 2"/>
          <p:cNvSpPr>
            <a:spLocks noGrp="1" noChangeArrowheads="1"/>
          </p:cNvSpPr>
          <p:nvPr>
            <p:ph idx="1"/>
          </p:nvPr>
        </p:nvSpPr>
        <p:spPr>
          <a:xfrm>
            <a:off x="304800" y="1524000"/>
            <a:ext cx="8610600" cy="4495800"/>
          </a:xfrm>
        </p:spPr>
        <p:txBody>
          <a:bodyPr/>
          <a:lstStyle/>
          <a:p>
            <a:pPr eaLnBrk="1" hangingPunct="1">
              <a:lnSpc>
                <a:spcPct val="75000"/>
              </a:lnSpc>
              <a:spcBef>
                <a:spcPct val="10000"/>
              </a:spcBef>
              <a:spcAft>
                <a:spcPct val="45000"/>
              </a:spcAft>
              <a:buFont typeface="Arial" pitchFamily="34" charset="0"/>
              <a:buNone/>
            </a:pPr>
            <a:r>
              <a:rPr lang="en-US" sz="2800" b="1" smtClean="0"/>
              <a:t>Sampling frame: </a:t>
            </a:r>
            <a:r>
              <a:rPr lang="en-US" sz="2800" smtClean="0">
                <a:solidFill>
                  <a:srgbClr val="000000"/>
                </a:solidFill>
              </a:rPr>
              <a:t>the Zimbabwe 2002 Population Census</a:t>
            </a:r>
          </a:p>
          <a:p>
            <a:pPr eaLnBrk="1" hangingPunct="1">
              <a:lnSpc>
                <a:spcPct val="75000"/>
              </a:lnSpc>
              <a:spcBef>
                <a:spcPct val="10000"/>
              </a:spcBef>
              <a:spcAft>
                <a:spcPct val="45000"/>
              </a:spcAft>
              <a:buFontTx/>
              <a:buNone/>
            </a:pPr>
            <a:r>
              <a:rPr lang="en-US" sz="2800" b="1" smtClean="0"/>
              <a:t>First stage: </a:t>
            </a:r>
            <a:r>
              <a:rPr lang="en-US" sz="2800" smtClean="0"/>
              <a:t>406 clusters selected (169 urban, 237 rural)</a:t>
            </a:r>
            <a:endParaRPr lang="en-US" sz="2800" smtClean="0">
              <a:solidFill>
                <a:srgbClr val="FF0000"/>
              </a:solidFill>
            </a:endParaRPr>
          </a:p>
          <a:p>
            <a:pPr eaLnBrk="1" hangingPunct="1">
              <a:lnSpc>
                <a:spcPct val="75000"/>
              </a:lnSpc>
              <a:spcBef>
                <a:spcPct val="10000"/>
              </a:spcBef>
              <a:spcAft>
                <a:spcPct val="45000"/>
              </a:spcAft>
              <a:buFontTx/>
              <a:buNone/>
            </a:pPr>
            <a:r>
              <a:rPr lang="en-US" sz="2800" b="1" smtClean="0"/>
              <a:t>Second stage: </a:t>
            </a:r>
            <a:r>
              <a:rPr lang="en-US" sz="2800" smtClean="0"/>
              <a:t>systematic sampling of households from each cluster selected; final sample of 10,828 households</a:t>
            </a:r>
          </a:p>
          <a:p>
            <a:pPr eaLnBrk="1" hangingPunct="1">
              <a:lnSpc>
                <a:spcPct val="75000"/>
              </a:lnSpc>
              <a:spcBef>
                <a:spcPct val="10000"/>
              </a:spcBef>
              <a:spcAft>
                <a:spcPct val="45000"/>
              </a:spcAft>
              <a:buFontTx/>
              <a:buNone/>
            </a:pPr>
            <a:r>
              <a:rPr lang="en-US" sz="2800" smtClean="0"/>
              <a:t>Selected households were visited and interviewed; eligible women age 15-49 were interviewed, and eligible men age 15-54 were interviewed</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3"/>
          <p:cNvSpPr>
            <a:spLocks noGrp="1"/>
          </p:cNvSpPr>
          <p:nvPr>
            <p:ph type="title"/>
          </p:nvPr>
        </p:nvSpPr>
        <p:spPr>
          <a:xfrm>
            <a:off x="0" y="0"/>
            <a:ext cx="9144000" cy="1143000"/>
          </a:xfrm>
        </p:spPr>
        <p:txBody>
          <a:bodyPr/>
          <a:lstStyle/>
          <a:p>
            <a:pPr eaLnBrk="1" hangingPunct="1"/>
            <a:r>
              <a:rPr lang="en-US" sz="4000" smtClean="0"/>
              <a:t>Questionnaires</a:t>
            </a:r>
          </a:p>
        </p:txBody>
      </p:sp>
      <p:sp>
        <p:nvSpPr>
          <p:cNvPr id="19459" name="Rectangle 2"/>
          <p:cNvSpPr>
            <a:spLocks noGrp="1" noChangeArrowheads="1"/>
          </p:cNvSpPr>
          <p:nvPr>
            <p:ph idx="1"/>
          </p:nvPr>
        </p:nvSpPr>
        <p:spPr>
          <a:xfrm>
            <a:off x="304800" y="1524000"/>
            <a:ext cx="8229600" cy="4495800"/>
          </a:xfrm>
        </p:spPr>
        <p:txBody>
          <a:bodyPr rtlCol="0">
            <a:normAutofit lnSpcReduction="10000"/>
          </a:bodyPr>
          <a:lstStyle/>
          <a:p>
            <a:pPr eaLnBrk="1" fontAlgn="auto" hangingPunct="1">
              <a:lnSpc>
                <a:spcPct val="80000"/>
              </a:lnSpc>
              <a:spcBef>
                <a:spcPct val="0"/>
              </a:spcBef>
              <a:spcAft>
                <a:spcPts val="1200"/>
              </a:spcAft>
              <a:defRPr/>
            </a:pPr>
            <a:r>
              <a:rPr lang="en-US" dirty="0" smtClean="0"/>
              <a:t>3 questionnaires:</a:t>
            </a:r>
          </a:p>
          <a:p>
            <a:pPr marL="914400" lvl="1" indent="-457200" eaLnBrk="1" fontAlgn="auto" hangingPunct="1">
              <a:lnSpc>
                <a:spcPct val="80000"/>
              </a:lnSpc>
              <a:spcBef>
                <a:spcPct val="0"/>
              </a:spcBef>
              <a:spcAft>
                <a:spcPts val="1200"/>
              </a:spcAft>
              <a:buFont typeface="Wingdings" pitchFamily="2" charset="2"/>
              <a:buChar char="Ø"/>
              <a:defRPr/>
            </a:pPr>
            <a:r>
              <a:rPr lang="en-US" dirty="0" smtClean="0"/>
              <a:t>Household</a:t>
            </a:r>
          </a:p>
          <a:p>
            <a:pPr marL="914400" lvl="1" indent="-457200" eaLnBrk="1" fontAlgn="auto" hangingPunct="1">
              <a:lnSpc>
                <a:spcPct val="80000"/>
              </a:lnSpc>
              <a:spcBef>
                <a:spcPct val="0"/>
              </a:spcBef>
              <a:spcAft>
                <a:spcPts val="1200"/>
              </a:spcAft>
              <a:buFont typeface="Wingdings" pitchFamily="2" charset="2"/>
              <a:buChar char="Ø"/>
              <a:defRPr/>
            </a:pPr>
            <a:r>
              <a:rPr lang="en-US" dirty="0" smtClean="0"/>
              <a:t>Woman’s</a:t>
            </a:r>
          </a:p>
          <a:p>
            <a:pPr marL="914400" lvl="1" indent="-457200" eaLnBrk="1" fontAlgn="auto" hangingPunct="1">
              <a:lnSpc>
                <a:spcPct val="80000"/>
              </a:lnSpc>
              <a:spcBef>
                <a:spcPct val="0"/>
              </a:spcBef>
              <a:spcAft>
                <a:spcPts val="1200"/>
              </a:spcAft>
              <a:buFont typeface="Wingdings" pitchFamily="2" charset="2"/>
              <a:buChar char="Ø"/>
              <a:defRPr/>
            </a:pPr>
            <a:r>
              <a:rPr lang="en-US" dirty="0" smtClean="0"/>
              <a:t>Man’s</a:t>
            </a:r>
          </a:p>
          <a:p>
            <a:pPr marL="514350" indent="-457200" eaLnBrk="1" fontAlgn="auto" hangingPunct="1">
              <a:lnSpc>
                <a:spcPct val="80000"/>
              </a:lnSpc>
              <a:spcBef>
                <a:spcPct val="0"/>
              </a:spcBef>
              <a:spcAft>
                <a:spcPts val="1200"/>
              </a:spcAft>
              <a:defRPr/>
            </a:pPr>
            <a:r>
              <a:rPr lang="en-US" dirty="0" smtClean="0"/>
              <a:t>All questionnaires were available in English, </a:t>
            </a:r>
            <a:r>
              <a:rPr lang="en-US" dirty="0" err="1" smtClean="0"/>
              <a:t>Shona</a:t>
            </a:r>
            <a:r>
              <a:rPr lang="en-US" dirty="0" smtClean="0"/>
              <a:t>, and Ndebele.</a:t>
            </a:r>
          </a:p>
          <a:p>
            <a:pPr marL="514350" indent="-457200" eaLnBrk="1" fontAlgn="auto" hangingPunct="1">
              <a:lnSpc>
                <a:spcPct val="80000"/>
              </a:lnSpc>
              <a:spcBef>
                <a:spcPct val="0"/>
              </a:spcBef>
              <a:spcAft>
                <a:spcPts val="1200"/>
              </a:spcAft>
              <a:defRPr/>
            </a:pPr>
            <a:r>
              <a:rPr lang="en-US" dirty="0" smtClean="0"/>
              <a:t>The survey was carried out using electronic personal digital assistants (PDAs) rather than paper questionnaires for recording responses during interviews.</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0" y="0"/>
            <a:ext cx="9144000" cy="838200"/>
          </a:xfrm>
        </p:spPr>
        <p:txBody>
          <a:bodyPr/>
          <a:lstStyle/>
          <a:p>
            <a:pPr eaLnBrk="1" hangingPunct="1"/>
            <a:r>
              <a:rPr lang="en-US" sz="4000" smtClean="0"/>
              <a:t>Biomarker Testing</a:t>
            </a:r>
          </a:p>
        </p:txBody>
      </p:sp>
      <p:sp>
        <p:nvSpPr>
          <p:cNvPr id="9219" name="Content Placeholder 2"/>
          <p:cNvSpPr>
            <a:spLocks noGrp="1"/>
          </p:cNvSpPr>
          <p:nvPr>
            <p:ph idx="1"/>
          </p:nvPr>
        </p:nvSpPr>
        <p:spPr>
          <a:xfrm>
            <a:off x="304800" y="838200"/>
            <a:ext cx="6019800" cy="5486400"/>
          </a:xfrm>
        </p:spPr>
        <p:txBody>
          <a:bodyPr/>
          <a:lstStyle/>
          <a:p>
            <a:pPr eaLnBrk="1" hangingPunct="1">
              <a:lnSpc>
                <a:spcPct val="120000"/>
              </a:lnSpc>
            </a:pPr>
            <a:r>
              <a:rPr lang="en-US" sz="2800" smtClean="0"/>
              <a:t>Height and weight</a:t>
            </a:r>
          </a:p>
          <a:p>
            <a:pPr lvl="1" eaLnBrk="1" hangingPunct="1">
              <a:lnSpc>
                <a:spcPct val="120000"/>
              </a:lnSpc>
            </a:pPr>
            <a:r>
              <a:rPr lang="en-US" sz="2400" smtClean="0"/>
              <a:t>Children under age 5</a:t>
            </a:r>
          </a:p>
          <a:p>
            <a:pPr lvl="1" eaLnBrk="1" hangingPunct="1">
              <a:lnSpc>
                <a:spcPct val="120000"/>
              </a:lnSpc>
            </a:pPr>
            <a:r>
              <a:rPr lang="en-US" sz="2400" smtClean="0"/>
              <a:t>Women age 15-49</a:t>
            </a:r>
          </a:p>
          <a:p>
            <a:pPr lvl="1" eaLnBrk="1" hangingPunct="1">
              <a:lnSpc>
                <a:spcPct val="120000"/>
              </a:lnSpc>
            </a:pPr>
            <a:r>
              <a:rPr lang="en-US" sz="2400" smtClean="0"/>
              <a:t>Men age 15-54</a:t>
            </a:r>
          </a:p>
          <a:p>
            <a:pPr eaLnBrk="1" hangingPunct="1">
              <a:lnSpc>
                <a:spcPct val="120000"/>
              </a:lnSpc>
            </a:pPr>
            <a:r>
              <a:rPr lang="en-US" sz="2800" smtClean="0"/>
              <a:t>Anaemia</a:t>
            </a:r>
          </a:p>
          <a:p>
            <a:pPr lvl="1" eaLnBrk="1" hangingPunct="1">
              <a:lnSpc>
                <a:spcPct val="120000"/>
              </a:lnSpc>
            </a:pPr>
            <a:r>
              <a:rPr lang="en-US" sz="2400" smtClean="0"/>
              <a:t>Children 6-59 months</a:t>
            </a:r>
          </a:p>
          <a:p>
            <a:pPr lvl="1" eaLnBrk="1" hangingPunct="1">
              <a:lnSpc>
                <a:spcPct val="120000"/>
              </a:lnSpc>
            </a:pPr>
            <a:r>
              <a:rPr lang="en-US" sz="2400" smtClean="0"/>
              <a:t>Women age 15-49</a:t>
            </a:r>
          </a:p>
          <a:p>
            <a:pPr lvl="1" eaLnBrk="1" hangingPunct="1">
              <a:lnSpc>
                <a:spcPct val="120000"/>
              </a:lnSpc>
            </a:pPr>
            <a:r>
              <a:rPr lang="en-US" sz="2400" smtClean="0"/>
              <a:t>Men age 15-54</a:t>
            </a:r>
            <a:endParaRPr lang="en-US" sz="2000" smtClean="0"/>
          </a:p>
          <a:p>
            <a:pPr eaLnBrk="1" hangingPunct="1">
              <a:lnSpc>
                <a:spcPct val="120000"/>
              </a:lnSpc>
            </a:pPr>
            <a:r>
              <a:rPr lang="en-US" sz="2800" smtClean="0"/>
              <a:t>HIV prevalence</a:t>
            </a:r>
          </a:p>
          <a:p>
            <a:pPr lvl="1" eaLnBrk="1" hangingPunct="1">
              <a:lnSpc>
                <a:spcPct val="120000"/>
              </a:lnSpc>
            </a:pPr>
            <a:r>
              <a:rPr lang="en-US" sz="2400" smtClean="0"/>
              <a:t>Women age 15-49</a:t>
            </a:r>
          </a:p>
          <a:p>
            <a:pPr lvl="1" eaLnBrk="1" hangingPunct="1">
              <a:lnSpc>
                <a:spcPct val="120000"/>
              </a:lnSpc>
            </a:pPr>
            <a:r>
              <a:rPr lang="en-US" sz="2400" smtClean="0"/>
              <a:t>Men age 15-54</a:t>
            </a:r>
          </a:p>
          <a:p>
            <a:pPr eaLnBrk="1" hangingPunct="1">
              <a:buFont typeface="Arial" pitchFamily="34" charset="0"/>
              <a:buNone/>
            </a:pPr>
            <a:endParaRPr lang="en-US" sz="200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6"/>
          <p:cNvSpPr>
            <a:spLocks noGrp="1"/>
          </p:cNvSpPr>
          <p:nvPr>
            <p:ph type="title"/>
          </p:nvPr>
        </p:nvSpPr>
        <p:spPr>
          <a:xfrm>
            <a:off x="0" y="0"/>
            <a:ext cx="9144000" cy="1143000"/>
          </a:xfrm>
        </p:spPr>
        <p:txBody>
          <a:bodyPr/>
          <a:lstStyle/>
          <a:p>
            <a:pPr eaLnBrk="1" hangingPunct="1"/>
            <a:r>
              <a:rPr lang="en-US" sz="4000" smtClean="0"/>
              <a:t>Survey Timeline and Staff</a:t>
            </a:r>
          </a:p>
        </p:txBody>
      </p:sp>
      <p:sp>
        <p:nvSpPr>
          <p:cNvPr id="10243" name="Rectangle 2"/>
          <p:cNvSpPr>
            <a:spLocks noGrp="1" noChangeArrowheads="1"/>
          </p:cNvSpPr>
          <p:nvPr>
            <p:ph idx="1"/>
          </p:nvPr>
        </p:nvSpPr>
        <p:spPr/>
        <p:txBody>
          <a:bodyPr/>
          <a:lstStyle/>
          <a:p>
            <a:pPr eaLnBrk="1" hangingPunct="1"/>
            <a:r>
              <a:rPr lang="en-US" sz="2800" smtClean="0"/>
              <a:t>Pilot test: </a:t>
            </a:r>
            <a:r>
              <a:rPr lang="en-US" sz="2800" b="1" smtClean="0"/>
              <a:t>July, 2010</a:t>
            </a:r>
            <a:r>
              <a:rPr lang="en-US" sz="2800" smtClean="0"/>
              <a:t>.</a:t>
            </a:r>
          </a:p>
          <a:p>
            <a:pPr eaLnBrk="1" hangingPunct="1"/>
            <a:r>
              <a:rPr lang="en-US" sz="2800" smtClean="0"/>
              <a:t>Training of field staff: </a:t>
            </a:r>
            <a:r>
              <a:rPr lang="en-US" sz="2800" b="1" smtClean="0"/>
              <a:t>August to September, 2010.</a:t>
            </a:r>
            <a:endParaRPr lang="en-US" sz="2800" smtClean="0">
              <a:solidFill>
                <a:schemeClr val="bg2"/>
              </a:solidFill>
            </a:endParaRPr>
          </a:p>
          <a:p>
            <a:pPr eaLnBrk="1" hangingPunct="1"/>
            <a:r>
              <a:rPr lang="en-US" sz="2800" b="1" smtClean="0">
                <a:solidFill>
                  <a:srgbClr val="000000"/>
                </a:solidFill>
              </a:rPr>
              <a:t>125 </a:t>
            </a:r>
            <a:r>
              <a:rPr lang="en-US" sz="2800" smtClean="0">
                <a:solidFill>
                  <a:srgbClr val="000000"/>
                </a:solidFill>
              </a:rPr>
              <a:t>people trained as supervisors, deputy supervisors, interviewers, and reserve interviewers.</a:t>
            </a:r>
          </a:p>
          <a:p>
            <a:pPr eaLnBrk="1" hangingPunct="1">
              <a:buFont typeface="Arial" pitchFamily="34" charset="0"/>
              <a:buNone/>
            </a:pPr>
            <a:endParaRPr lang="en-US" sz="2800" smtClean="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3"/>
          <p:cNvSpPr>
            <a:spLocks noGrp="1"/>
          </p:cNvSpPr>
          <p:nvPr>
            <p:ph type="title"/>
          </p:nvPr>
        </p:nvSpPr>
        <p:spPr>
          <a:xfrm>
            <a:off x="0" y="0"/>
            <a:ext cx="9144000" cy="1143000"/>
          </a:xfrm>
        </p:spPr>
        <p:txBody>
          <a:bodyPr/>
          <a:lstStyle/>
          <a:p>
            <a:pPr eaLnBrk="1" hangingPunct="1"/>
            <a:r>
              <a:rPr lang="en-US" sz="4000" smtClean="0"/>
              <a:t>Fieldwork and Data Processing</a:t>
            </a:r>
          </a:p>
        </p:txBody>
      </p:sp>
      <p:sp>
        <p:nvSpPr>
          <p:cNvPr id="11267" name="Rectangle 2"/>
          <p:cNvSpPr>
            <a:spLocks noGrp="1" noChangeArrowheads="1"/>
          </p:cNvSpPr>
          <p:nvPr>
            <p:ph idx="1"/>
          </p:nvPr>
        </p:nvSpPr>
        <p:spPr/>
        <p:txBody>
          <a:bodyPr/>
          <a:lstStyle/>
          <a:p>
            <a:pPr eaLnBrk="1" hangingPunct="1">
              <a:spcAft>
                <a:spcPct val="70000"/>
              </a:spcAft>
            </a:pPr>
            <a:r>
              <a:rPr lang="en-US" sz="2800" smtClean="0"/>
              <a:t>Total of </a:t>
            </a:r>
            <a:r>
              <a:rPr lang="en-US" sz="2800" b="1" smtClean="0"/>
              <a:t>15 teams </a:t>
            </a:r>
            <a:r>
              <a:rPr lang="en-US" sz="2800" smtClean="0"/>
              <a:t>(team supervisor, deputy supervisor, 3 female interviewers, 3 male interviewers, and 1 driver)</a:t>
            </a:r>
          </a:p>
          <a:p>
            <a:pPr eaLnBrk="1" hangingPunct="1">
              <a:spcAft>
                <a:spcPct val="70000"/>
              </a:spcAft>
            </a:pPr>
            <a:r>
              <a:rPr lang="en-US" sz="2900" smtClean="0"/>
              <a:t>Fieldwork conducted from </a:t>
            </a:r>
            <a:r>
              <a:rPr lang="en-US" sz="2900" b="1" smtClean="0"/>
              <a:t>September 2010 – March 2011</a:t>
            </a:r>
          </a:p>
          <a:p>
            <a:pPr eaLnBrk="1" hangingPunct="1">
              <a:spcAft>
                <a:spcPct val="70000"/>
              </a:spcAft>
            </a:pPr>
            <a:r>
              <a:rPr lang="en-US" sz="2900" smtClean="0"/>
              <a:t>Data Processing: </a:t>
            </a:r>
            <a:r>
              <a:rPr lang="en-US" sz="2900" b="1" smtClean="0"/>
              <a:t>October 2010 – May 2011</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Zimbabwe">
      <a:dk1>
        <a:sysClr val="windowText" lastClr="000000"/>
      </a:dk1>
      <a:lt1>
        <a:sysClr val="window" lastClr="FFFFFF"/>
      </a:lt1>
      <a:dk2>
        <a:srgbClr val="00193B"/>
      </a:dk2>
      <a:lt2>
        <a:srgbClr val="A5D6F2"/>
      </a:lt2>
      <a:accent1>
        <a:srgbClr val="006BFA"/>
      </a:accent1>
      <a:accent2>
        <a:srgbClr val="FFCF00"/>
      </a:accent2>
      <a:accent3>
        <a:srgbClr val="6F852C"/>
      </a:accent3>
      <a:accent4>
        <a:srgbClr val="CC14B6"/>
      </a:accent4>
      <a:accent5>
        <a:srgbClr val="F1EEF2"/>
      </a:accent5>
      <a:accent6>
        <a:srgbClr val="E3B48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2082</TotalTime>
  <Words>503</Words>
  <Application>Microsoft Office PowerPoint</Application>
  <PresentationFormat>On-screen Show (4:3)</PresentationFormat>
  <Paragraphs>86</Paragraphs>
  <Slides>10</Slides>
  <Notes>5</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Methodology</vt:lpstr>
      <vt:lpstr>Slide 2</vt:lpstr>
      <vt:lpstr>Objectives</vt:lpstr>
      <vt:lpstr>The Survey</vt:lpstr>
      <vt:lpstr>Sample Design</vt:lpstr>
      <vt:lpstr>Questionnaires</vt:lpstr>
      <vt:lpstr>Biomarker Testing</vt:lpstr>
      <vt:lpstr>Survey Timeline and Staff</vt:lpstr>
      <vt:lpstr>Fieldwork and Data Processing</vt:lpstr>
      <vt:lpstr>Slide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Administrator</dc:creator>
  <cp:lastModifiedBy>Administrator</cp:lastModifiedBy>
  <cp:revision>36</cp:revision>
  <dcterms:created xsi:type="dcterms:W3CDTF">2012-02-08T22:41:10Z</dcterms:created>
  <dcterms:modified xsi:type="dcterms:W3CDTF">2012-06-15T17:50:15Z</dcterms:modified>
</cp:coreProperties>
</file>