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</p:sldMasterIdLst>
  <p:notesMasterIdLst>
    <p:notesMasterId r:id="rId25"/>
  </p:notesMasterIdLst>
  <p:handoutMasterIdLst>
    <p:handoutMasterId r:id="rId26"/>
  </p:handoutMasterIdLst>
  <p:sldIdLst>
    <p:sldId id="27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7" r:id="rId22"/>
    <p:sldId id="279" r:id="rId23"/>
    <p:sldId id="275" r:id="rId24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50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3" autoAdjust="0"/>
    <p:restoredTop sz="85052" autoAdjust="0"/>
  </p:normalViewPr>
  <p:slideViewPr>
    <p:cSldViewPr>
      <p:cViewPr>
        <p:scale>
          <a:sx n="80" d="100"/>
          <a:sy n="80" d="100"/>
        </p:scale>
        <p:origin x="-23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BB1F4E4-B909-4619-9466-A12177C6AB1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2164232-ECC2-4FF0-9AE5-463CCFBD98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8A2E2DE-2257-4B05-B169-CF2F76698D8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F33A5F3-FF99-4C05-B288-BC1CD0EAE0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E367A7-C881-444B-9B43-B15518C583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01B944-C24E-40B6-8A24-1DB3B5C614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53B897-B931-4AF2-94B5-949581550CB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83FE7C3-1611-4C42-BF97-1A8E3D99599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833442-867F-4F72-A73E-B0C3A95FE41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dirty="0">
                <a:latin typeface="+mn-lt"/>
                <a:cs typeface="+mn-cs"/>
              </a:rPr>
              <a:t>2010 Tanzania Demographic and Health Survey</a:t>
            </a:r>
            <a:endParaRPr lang="en-US" sz="3600" dirty="0">
              <a:latin typeface="+mn-lt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0E03D-39D5-4E7C-8EC2-E2B8A23C332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53CA0-BF65-4F25-90E1-5953D48C8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1E56D-AADE-4E41-80EA-D4E956E5923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2DF82-D02A-40C8-86BB-0FE9A75DE3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152400" y="5740400"/>
            <a:ext cx="8763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FFFFFF"/>
                </a:solidFill>
                <a:latin typeface="+mn-lt"/>
                <a:cs typeface="+mn-cs"/>
              </a:rPr>
              <a:t>2010-11 Zimbabwe Demographic and Health Survey</a:t>
            </a:r>
            <a:endParaRPr lang="en-US" sz="320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24003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541838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14700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ZDHS201011motif1024low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553891"/>
            <a:ext cx="9144000" cy="20181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852A4-6895-42FB-A867-B2020CFA298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C45F9-E52C-44F4-9906-8974353698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AF68D-7A70-4C6F-A3A4-37BAA08B75B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2F9A7-E6BE-42C4-8245-45B5ECA3A4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DC94B-F6DD-4393-BD9D-42CFB642E43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8FFB0-DEC8-49F7-B567-6D219438E2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29C87-A991-407E-91CF-902EFC5F0B2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8028-A70A-4A5E-9904-8CC2E670DF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5EE31-EAAD-4618-A53F-3452FC47CA6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51B2B-0067-461D-AEFA-63E2FB71C7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EA418-E1E0-421A-982B-211AD155C68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56B64-68C3-4163-97AD-330103096E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8B04F-D8A5-4572-89EB-244D4D66F5F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C0DD5-69E9-4FDF-B244-5F3D9F0BD4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10806-45A0-4640-B997-4DA70D3B55E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93E61-C04A-42C1-A154-46ED4B45E0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5D6C2-81F0-4659-A22A-00F74A34E13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7D06C-0815-4F0B-A32E-B1445800B1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F7C30-6549-471F-B181-7556C05D5E8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77F1A-FDF9-44A4-B9F5-B07C961909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983AE-CAEF-4FF2-A373-5FF4BB01037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C6B32-E70C-407C-826A-9CB2E801C9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E5766-A34E-4536-BDA6-DA72D6FC35E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69F67-7742-4414-A6A5-F1CF87DB63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D0AD-FF3F-4D09-8DA0-841F1592C23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5C40F-2572-4AB6-8C67-7038C5B5CB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3E250-D552-4252-A324-8A739E9E49A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627FA-9B28-4ECD-B31E-0BAA9E6252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F6170-2CFC-4053-BB94-2F7BADF2BD6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4B417-4D89-416C-89C4-925B88615C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4FD65-BE6E-4B6D-9EEF-0BF5CDD4E79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8FF53-0AC2-41B8-AAE3-9E085C1B5A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86378-2F7E-4B24-AE1B-0587E23AA80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752B9-258A-4780-8AE1-505B442F5E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0AD26-708B-40FA-B528-439373C5475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6FBDF-A5C9-45F4-AA60-CE6E1FFC8B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5CDBC-6C8B-42AA-BC9C-92A2708FB39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9E051-3E6C-40E7-A2F4-951262B52A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03376-DD02-4ACC-A72F-4C77520BCB7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AB7FE-13A8-41D9-9745-CE10D6C373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78349-AD7B-4196-AB98-E57108842A4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8F1C6-F13F-4B21-A3D8-E6AD8B4AA3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67B9D-5B8A-48C2-9271-0261B1F8433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23085-2EA4-4DF1-98E0-094CB3CBCF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A86F7-5E7F-49EB-B59D-A2E2BE8CCBB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43BBD-CDAC-435B-9058-D672A405D1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75809-C24A-4E10-9D60-F6589FD277B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BE61E-286C-48B1-BBC3-E22DC7D583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0ED5-FE3F-4ED0-B89B-48CFA688BE4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37FCC-052D-4AA6-94A5-C53A024570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A5B18-44BC-47A8-A6F8-7C89233B7E0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B2A2B-687C-4BE8-A081-D9D2369C2E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11E25-8281-49E4-B634-B540F58A544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CCD4F-529A-4807-8470-78F8AFA86C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B48CF-C6CB-4CC3-B746-DB931CB23B2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6F51E-EC9A-414F-B9BB-3EB1A0C6D2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111DA-B396-409F-93EE-12AD1612B63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64E67-1BE9-4F14-AA06-B845AD752E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8428-8B81-45A0-BEAA-0EAB5EB4139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E421D-F255-4C3C-B851-B99D4A481D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3B4D2B-EE2C-4BF9-9875-9DA5AD536A6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905DF1-4BD5-4AC5-BC64-53BE0A3942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3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255F8C-20AF-4713-9F59-DFEEE4C9ABA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8DFB55-C6ED-44B0-9E72-15BE936329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4AD508-ADE8-4005-AB0F-EB56EB73EC0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39C742-A0F3-4028-8A08-BDB1670B67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Chart6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7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8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Chart9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0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0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1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2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2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3.xls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3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3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4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smtClean="0"/>
              <a:t>Characteristics of Households and Respondents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Wealth Index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Wealth is determined by scoring households based on a set of characteristics, including access to electricity and ownership of various consumer goods.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Households are then ranked, from lowest score to highest score.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This list is then separated into 5 equal pieces (or quintiles) each representing 20% of the population.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Households in the highest quintile may not be “rich,” but they are of higher socioeconomic status than the other 80% of households in the country.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163"/>
          </a:xfrm>
        </p:spPr>
        <p:txBody>
          <a:bodyPr/>
          <a:lstStyle/>
          <a:p>
            <a:r>
              <a:rPr lang="en-US" sz="4000" smtClean="0"/>
              <a:t>Wealth Index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229600" cy="1371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Lowest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r>
                        <a:rPr lang="en-US" sz="2400" baseline="30000" dirty="0" smtClean="0"/>
                        <a:t>nd</a:t>
                      </a:r>
                      <a:r>
                        <a:rPr lang="en-US" sz="2400" dirty="0" smtClean="0"/>
                        <a:t> 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Middle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r>
                        <a:rPr lang="en-US" sz="2400" baseline="30000" dirty="0" smtClean="0"/>
                        <a:t>th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Highest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37%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54%</a:t>
                      </a:r>
                      <a:endParaRPr 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29%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28%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25%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412" name="TextBox 4"/>
          <p:cNvSpPr txBox="1">
            <a:spLocks noChangeArrowheads="1"/>
          </p:cNvSpPr>
          <p:nvPr/>
        </p:nvSpPr>
        <p:spPr bwMode="auto">
          <a:xfrm>
            <a:off x="381000" y="2590800"/>
            <a:ext cx="82296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Calibri" pitchFamily="34" charset="0"/>
              </a:rPr>
              <a:t>Most households with high socio-economic status are in urban areas, while those with low are more often in rural areas.</a:t>
            </a:r>
          </a:p>
          <a:p>
            <a:pPr algn="ctr"/>
            <a:endParaRPr lang="en-US" sz="2800">
              <a:latin typeface="Calibri" pitchFamily="34" charset="0"/>
            </a:endParaRPr>
          </a:p>
          <a:p>
            <a:pPr algn="ctr"/>
            <a:r>
              <a:rPr lang="en-US" sz="2800">
                <a:latin typeface="Calibri" pitchFamily="34" charset="0"/>
              </a:rPr>
              <a:t>The highest proportion of households with low socio-economic status are in Matabeleland North (61% in the lowest quintile), and the largest proportion of wealthy households are in Bulawayo (69% in the highest quintile).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3"/>
          <p:cNvSpPr>
            <a:spLocks noGrp="1"/>
          </p:cNvSpPr>
          <p:nvPr>
            <p:ph sz="half" idx="1"/>
          </p:nvPr>
        </p:nvSpPr>
        <p:spPr>
          <a:xfrm>
            <a:off x="304800" y="419100"/>
            <a:ext cx="4038600" cy="6019800"/>
          </a:xfrm>
        </p:spPr>
        <p:txBody>
          <a:bodyPr/>
          <a:lstStyle/>
          <a:p>
            <a:r>
              <a:rPr lang="en-US" sz="2400" smtClean="0"/>
              <a:t>Household Characteristics</a:t>
            </a:r>
          </a:p>
          <a:p>
            <a:pPr lvl="1"/>
            <a:r>
              <a:rPr lang="en-US" smtClean="0"/>
              <a:t>Household Composition</a:t>
            </a:r>
          </a:p>
          <a:p>
            <a:pPr lvl="1"/>
            <a:r>
              <a:rPr lang="en-US" smtClean="0"/>
              <a:t>School Attendance</a:t>
            </a:r>
          </a:p>
          <a:p>
            <a:pPr lvl="1"/>
            <a:r>
              <a:rPr lang="en-US" smtClean="0"/>
              <a:t>Drinking Water, Sanitation, and Electricity</a:t>
            </a:r>
          </a:p>
          <a:p>
            <a:pPr lvl="1"/>
            <a:r>
              <a:rPr lang="en-US" smtClean="0"/>
              <a:t>Ownership of Goods</a:t>
            </a:r>
          </a:p>
          <a:p>
            <a:pPr lvl="1"/>
            <a:r>
              <a:rPr lang="en-US" smtClean="0"/>
              <a:t>Wealth</a:t>
            </a:r>
          </a:p>
          <a:p>
            <a:r>
              <a:rPr lang="en-US" sz="2400" b="1" smtClean="0"/>
              <a:t>Respondent Characteristics</a:t>
            </a:r>
          </a:p>
          <a:p>
            <a:pPr lvl="1"/>
            <a:r>
              <a:rPr lang="en-US" b="1" smtClean="0"/>
              <a:t>Education and Literacy</a:t>
            </a:r>
          </a:p>
          <a:p>
            <a:pPr lvl="1"/>
            <a:r>
              <a:rPr lang="en-US" b="1" smtClean="0"/>
              <a:t>Mass Media</a:t>
            </a:r>
          </a:p>
          <a:p>
            <a:pPr lvl="1"/>
            <a:r>
              <a:rPr lang="en-US" b="1" smtClean="0"/>
              <a:t>Employment</a:t>
            </a:r>
          </a:p>
          <a:p>
            <a:pPr lvl="1"/>
            <a:r>
              <a:rPr lang="en-US" b="1" smtClean="0"/>
              <a:t>Tobacco Use</a:t>
            </a:r>
          </a:p>
          <a:p>
            <a:pPr lvl="1"/>
            <a:r>
              <a:rPr lang="en-US" b="1" smtClean="0"/>
              <a:t>Health Insurance Coverage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Educational Level of Respondents</a:t>
            </a:r>
          </a:p>
        </p:txBody>
      </p:sp>
      <p:graphicFrame>
        <p:nvGraphicFramePr>
          <p:cNvPr id="18435" name="Content Placeholder 6"/>
          <p:cNvGraphicFramePr>
            <a:graphicFrameLocks noGrp="1"/>
          </p:cNvGraphicFramePr>
          <p:nvPr>
            <p:ph idx="1"/>
          </p:nvPr>
        </p:nvGraphicFramePr>
        <p:xfrm>
          <a:off x="939800" y="1168400"/>
          <a:ext cx="8102600" cy="5740400"/>
        </p:xfrm>
        <a:graphic>
          <a:graphicData uri="http://schemas.openxmlformats.org/presentationml/2006/ole">
            <p:oleObj spid="_x0000_s18435" r:id="rId4" imgW="8102286" imgH="5736833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Literacy of Respondents</a:t>
            </a:r>
          </a:p>
        </p:txBody>
      </p:sp>
      <p:graphicFrame>
        <p:nvGraphicFramePr>
          <p:cNvPr id="19459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595438"/>
          <a:ext cx="8331200" cy="5313362"/>
        </p:xfrm>
        <a:graphic>
          <a:graphicData uri="http://schemas.openxmlformats.org/presentationml/2006/ole">
            <p:oleObj spid="_x0000_s19459" r:id="rId3" imgW="8327858" imgH="5310076" progId="Excel.Chart.8">
              <p:embed/>
            </p:oleObj>
          </a:graphicData>
        </a:graphic>
      </p:graphicFrame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0" y="990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 who are literate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Weekly Exposure to Mass Media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0" y="1066800"/>
            <a:ext cx="533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</a:t>
            </a:r>
          </a:p>
        </p:txBody>
      </p:sp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6553200" y="6488113"/>
            <a:ext cx="2286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*At least once a week</a:t>
            </a:r>
          </a:p>
        </p:txBody>
      </p:sp>
      <p:graphicFrame>
        <p:nvGraphicFramePr>
          <p:cNvPr id="20485" name="Content Placeholder 6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20485" r:id="rId3" imgW="8327858" imgH="4627265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sz="4000" smtClean="0"/>
              <a:t>Employment by Residence</a:t>
            </a:r>
          </a:p>
        </p:txBody>
      </p:sp>
      <p:graphicFrame>
        <p:nvGraphicFramePr>
          <p:cNvPr id="21507" name="Content Placeholder 3"/>
          <p:cNvGraphicFramePr>
            <a:graphicFrameLocks noGrp="1"/>
          </p:cNvGraphicFramePr>
          <p:nvPr>
            <p:ph idx="1"/>
          </p:nvPr>
        </p:nvGraphicFramePr>
        <p:xfrm>
          <a:off x="63500" y="1854200"/>
          <a:ext cx="9017000" cy="5054600"/>
        </p:xfrm>
        <a:graphic>
          <a:graphicData uri="http://schemas.openxmlformats.org/presentationml/2006/ole">
            <p:oleObj spid="_x0000_s21507" r:id="rId4" imgW="9022862" imgH="5054022" progId="Excel.Chart.8">
              <p:embed/>
            </p:oleObj>
          </a:graphicData>
        </a:graphic>
      </p:graphicFrame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0" y="1143000"/>
            <a:ext cx="754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distribution of women and men who worked in the last 7 days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Occupation</a:t>
            </a:r>
          </a:p>
        </p:txBody>
      </p:sp>
      <p:graphicFrame>
        <p:nvGraphicFramePr>
          <p:cNvPr id="22531" name="Content Placeholder 3"/>
          <p:cNvGraphicFramePr>
            <a:graphicFrameLocks noGrp="1"/>
          </p:cNvGraphicFramePr>
          <p:nvPr>
            <p:ph idx="1"/>
          </p:nvPr>
        </p:nvGraphicFramePr>
        <p:xfrm>
          <a:off x="101600" y="1701800"/>
          <a:ext cx="8940800" cy="4627563"/>
        </p:xfrm>
        <a:graphic>
          <a:graphicData uri="http://schemas.openxmlformats.org/presentationml/2006/ole">
            <p:oleObj spid="_x0000_s22531" r:id="rId3" imgW="8937511" imgH="4627265" progId="Excel.Chart.8">
              <p:embed/>
            </p:oleObj>
          </a:graphicData>
        </a:graphic>
      </p:graphicFrame>
      <p:sp>
        <p:nvSpPr>
          <p:cNvPr id="22532" name="TextBox 7"/>
          <p:cNvSpPr txBox="1">
            <a:spLocks noChangeArrowheads="1"/>
          </p:cNvSpPr>
          <p:nvPr/>
        </p:nvSpPr>
        <p:spPr bwMode="auto">
          <a:xfrm>
            <a:off x="0" y="9906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distribution of women and men employed in the last 12 months by occupation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sz="4000" smtClean="0"/>
              <a:t>Type of Employment and Payment: Women</a:t>
            </a:r>
          </a:p>
        </p:txBody>
      </p:sp>
      <p:graphicFrame>
        <p:nvGraphicFramePr>
          <p:cNvPr id="23555" name="Content Placeholder 6"/>
          <p:cNvGraphicFramePr>
            <a:graphicFrameLocks noGrp="1"/>
          </p:cNvGraphicFramePr>
          <p:nvPr>
            <p:ph idx="1"/>
          </p:nvPr>
        </p:nvGraphicFramePr>
        <p:xfrm>
          <a:off x="368300" y="1778000"/>
          <a:ext cx="8407400" cy="4779963"/>
        </p:xfrm>
        <a:graphic>
          <a:graphicData uri="http://schemas.openxmlformats.org/presentationml/2006/ole">
            <p:oleObj spid="_x0000_s23555" r:id="rId3" imgW="8413209" imgH="4779678" progId="Excel.Chart.8">
              <p:embed/>
            </p:oleObj>
          </a:graphicData>
        </a:graphic>
      </p:graphicFrame>
      <p:sp>
        <p:nvSpPr>
          <p:cNvPr id="23556" name="TextBox 7"/>
          <p:cNvSpPr txBox="1">
            <a:spLocks noChangeArrowheads="1"/>
          </p:cNvSpPr>
          <p:nvPr/>
        </p:nvSpPr>
        <p:spPr bwMode="auto">
          <a:xfrm>
            <a:off x="0" y="1219200"/>
            <a:ext cx="8915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distribution of women age 15-49 employed in the 12 months before the survey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-20638"/>
            <a:ext cx="8229600" cy="1143001"/>
          </a:xfrm>
        </p:spPr>
        <p:txBody>
          <a:bodyPr/>
          <a:lstStyle/>
          <a:p>
            <a:r>
              <a:rPr lang="en-US" sz="4000" smtClean="0"/>
              <a:t>Use of Tobacco: Men</a:t>
            </a:r>
          </a:p>
        </p:txBody>
      </p:sp>
      <p:graphicFrame>
        <p:nvGraphicFramePr>
          <p:cNvPr id="24579" name="Content Placeholder 5"/>
          <p:cNvGraphicFramePr>
            <a:graphicFrameLocks noGrp="1"/>
          </p:cNvGraphicFramePr>
          <p:nvPr>
            <p:ph idx="1"/>
          </p:nvPr>
        </p:nvGraphicFramePr>
        <p:xfrm>
          <a:off x="322263" y="2006600"/>
          <a:ext cx="8331200" cy="4627563"/>
        </p:xfrm>
        <a:graphic>
          <a:graphicData uri="http://schemas.openxmlformats.org/presentationml/2006/ole">
            <p:oleObj spid="_x0000_s24579" r:id="rId3" imgW="8333954" imgH="4627265" progId="Excel.Chart.8">
              <p:embed/>
            </p:oleObj>
          </a:graphicData>
        </a:graphic>
      </p:graphicFrame>
      <p:sp>
        <p:nvSpPr>
          <p:cNvPr id="24580" name="TextBox 6"/>
          <p:cNvSpPr txBox="1">
            <a:spLocks noChangeArrowheads="1"/>
          </p:cNvSpPr>
          <p:nvPr/>
        </p:nvSpPr>
        <p:spPr bwMode="auto">
          <a:xfrm>
            <a:off x="76200" y="3124200"/>
            <a:ext cx="3048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Among those who smoke cigarettes, </a:t>
            </a:r>
            <a:r>
              <a:rPr lang="en-US" b="1">
                <a:solidFill>
                  <a:schemeClr val="accent1"/>
                </a:solidFill>
                <a:latin typeface="Calibri" pitchFamily="34" charset="0"/>
              </a:rPr>
              <a:t>32% smoked 10+ cigarettes</a:t>
            </a:r>
            <a:r>
              <a:rPr lang="en-US" b="1">
                <a:latin typeface="Calibri" pitchFamily="34" charset="0"/>
              </a:rPr>
              <a:t> in the day before the survey</a:t>
            </a:r>
          </a:p>
        </p:txBody>
      </p:sp>
      <p:sp>
        <p:nvSpPr>
          <p:cNvPr id="24581" name="TextBox 2"/>
          <p:cNvSpPr txBox="1">
            <a:spLocks noChangeArrowheads="1"/>
          </p:cNvSpPr>
          <p:nvPr/>
        </p:nvSpPr>
        <p:spPr bwMode="auto">
          <a:xfrm>
            <a:off x="0" y="1295400"/>
            <a:ext cx="830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Percent of men age 15-49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3"/>
          <p:cNvSpPr>
            <a:spLocks noGrp="1"/>
          </p:cNvSpPr>
          <p:nvPr>
            <p:ph sz="half" idx="1"/>
          </p:nvPr>
        </p:nvSpPr>
        <p:spPr>
          <a:xfrm>
            <a:off x="304800" y="419100"/>
            <a:ext cx="4038600" cy="6019800"/>
          </a:xfrm>
        </p:spPr>
        <p:txBody>
          <a:bodyPr/>
          <a:lstStyle/>
          <a:p>
            <a:r>
              <a:rPr lang="en-US" sz="2400" b="1" smtClean="0"/>
              <a:t>Household Characteristics</a:t>
            </a:r>
          </a:p>
          <a:p>
            <a:pPr lvl="1"/>
            <a:r>
              <a:rPr lang="en-US" b="1" smtClean="0"/>
              <a:t>Household Composition</a:t>
            </a:r>
          </a:p>
          <a:p>
            <a:pPr lvl="1"/>
            <a:r>
              <a:rPr lang="en-US" b="1" smtClean="0"/>
              <a:t>School Attendance</a:t>
            </a:r>
          </a:p>
          <a:p>
            <a:pPr lvl="1"/>
            <a:r>
              <a:rPr lang="en-US" b="1" smtClean="0"/>
              <a:t>Drinking Water, Sanitation, and Electricity</a:t>
            </a:r>
          </a:p>
          <a:p>
            <a:pPr lvl="1"/>
            <a:r>
              <a:rPr lang="en-US" b="1" smtClean="0"/>
              <a:t>Ownership of Goods</a:t>
            </a:r>
          </a:p>
          <a:p>
            <a:pPr lvl="1"/>
            <a:r>
              <a:rPr lang="en-US" b="1" smtClean="0"/>
              <a:t>Wealth</a:t>
            </a:r>
          </a:p>
          <a:p>
            <a:r>
              <a:rPr lang="en-US" sz="2400" smtClean="0"/>
              <a:t>Respondent Characteristics</a:t>
            </a:r>
          </a:p>
          <a:p>
            <a:pPr lvl="1"/>
            <a:r>
              <a:rPr lang="en-US" smtClean="0"/>
              <a:t>Education and Literacy</a:t>
            </a:r>
          </a:p>
          <a:p>
            <a:pPr lvl="1"/>
            <a:r>
              <a:rPr lang="en-US" smtClean="0"/>
              <a:t>Mass Media</a:t>
            </a:r>
          </a:p>
          <a:p>
            <a:pPr lvl="1"/>
            <a:r>
              <a:rPr lang="en-US" smtClean="0"/>
              <a:t>Employment</a:t>
            </a:r>
          </a:p>
          <a:p>
            <a:pPr lvl="1"/>
            <a:r>
              <a:rPr lang="en-US" smtClean="0"/>
              <a:t>Tobacco Use</a:t>
            </a:r>
          </a:p>
          <a:p>
            <a:pPr lvl="1"/>
            <a:r>
              <a:rPr lang="en-US" smtClean="0"/>
              <a:t>Health Insurance Coverage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Health Insurance Coverage</a:t>
            </a:r>
          </a:p>
        </p:txBody>
      </p:sp>
      <p:graphicFrame>
        <p:nvGraphicFramePr>
          <p:cNvPr id="25603" name="Content Placeholder 3"/>
          <p:cNvGraphicFramePr>
            <a:graphicFrameLocks noGrp="1"/>
          </p:cNvGraphicFramePr>
          <p:nvPr>
            <p:ph idx="1"/>
          </p:nvPr>
        </p:nvGraphicFramePr>
        <p:xfrm>
          <a:off x="25400" y="1549400"/>
          <a:ext cx="9093200" cy="4627563"/>
        </p:xfrm>
        <a:graphic>
          <a:graphicData uri="http://schemas.openxmlformats.org/presentationml/2006/ole">
            <p:oleObj spid="_x0000_s25603" r:id="rId3" imgW="9096020" imgH="4627265" progId="Excel.Chart.8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sz="4000" smtClean="0"/>
              <a:t>Key Findings</a:t>
            </a:r>
          </a:p>
        </p:txBody>
      </p:sp>
      <p:sp>
        <p:nvSpPr>
          <p:cNvPr id="26627" name="Content Placeholder 3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b="1" smtClean="0"/>
              <a:t>79% </a:t>
            </a:r>
            <a:r>
              <a:rPr lang="en-US" sz="2400" smtClean="0"/>
              <a:t>of households use an </a:t>
            </a:r>
            <a:r>
              <a:rPr lang="en-US" sz="2400" b="1" smtClean="0"/>
              <a:t>improved source of drinking water.</a:t>
            </a:r>
          </a:p>
          <a:p>
            <a:pPr>
              <a:spcBef>
                <a:spcPts val="600"/>
              </a:spcBef>
            </a:pPr>
            <a:r>
              <a:rPr lang="en-US" sz="2400" b="1" smtClean="0"/>
              <a:t>36% </a:t>
            </a:r>
            <a:r>
              <a:rPr lang="en-US" sz="2400" smtClean="0"/>
              <a:t>of households use an </a:t>
            </a:r>
            <a:r>
              <a:rPr lang="en-US" sz="2400" b="1" smtClean="0"/>
              <a:t>improved toilet facility</a:t>
            </a:r>
            <a:r>
              <a:rPr lang="en-US" sz="2400" smtClean="0"/>
              <a:t>. </a:t>
            </a:r>
            <a:r>
              <a:rPr lang="en-US" sz="2400" b="1" smtClean="0"/>
              <a:t>26%</a:t>
            </a:r>
            <a:r>
              <a:rPr lang="en-US" sz="2400" smtClean="0"/>
              <a:t> of households have </a:t>
            </a:r>
            <a:r>
              <a:rPr lang="en-US" sz="2400" b="1" smtClean="0"/>
              <a:t>no facility </a:t>
            </a:r>
            <a:r>
              <a:rPr lang="en-US" sz="2400" smtClean="0"/>
              <a:t>or use the </a:t>
            </a:r>
            <a:r>
              <a:rPr lang="en-US" sz="2400" b="1" smtClean="0"/>
              <a:t>bush/field</a:t>
            </a:r>
            <a:r>
              <a:rPr lang="en-US" sz="2400" smtClean="0"/>
              <a:t>.</a:t>
            </a:r>
            <a:r>
              <a:rPr lang="en-US" sz="2400" b="1" smtClean="0"/>
              <a:t> </a:t>
            </a:r>
          </a:p>
          <a:p>
            <a:pPr>
              <a:spcBef>
                <a:spcPts val="600"/>
              </a:spcBef>
            </a:pPr>
            <a:r>
              <a:rPr lang="en-US" sz="2400" b="1" smtClean="0"/>
              <a:t>37%</a:t>
            </a:r>
            <a:r>
              <a:rPr lang="en-US" sz="2400" smtClean="0"/>
              <a:t> of households have </a:t>
            </a:r>
            <a:r>
              <a:rPr lang="en-US" sz="2400" b="1" smtClean="0"/>
              <a:t>electricity.</a:t>
            </a:r>
          </a:p>
          <a:p>
            <a:pPr>
              <a:spcBef>
                <a:spcPts val="600"/>
              </a:spcBef>
            </a:pPr>
            <a:r>
              <a:rPr lang="en-US" sz="2400" b="1" smtClean="0"/>
              <a:t>6%</a:t>
            </a:r>
            <a:r>
              <a:rPr lang="en-US" sz="2400" smtClean="0"/>
              <a:t> of female respondents and </a:t>
            </a:r>
            <a:r>
              <a:rPr lang="en-US" sz="2400" b="1" smtClean="0"/>
              <a:t>11%</a:t>
            </a:r>
            <a:r>
              <a:rPr lang="en-US" sz="2400" smtClean="0"/>
              <a:t> of male respondents have completed secondary school or above</a:t>
            </a:r>
            <a:r>
              <a:rPr lang="en-US" sz="2400" b="1" smtClean="0"/>
              <a:t>.</a:t>
            </a:r>
          </a:p>
          <a:p>
            <a:pPr>
              <a:spcBef>
                <a:spcPts val="600"/>
              </a:spcBef>
            </a:pPr>
            <a:r>
              <a:rPr lang="en-US" sz="2400" b="1" smtClean="0"/>
              <a:t>94%</a:t>
            </a:r>
            <a:r>
              <a:rPr lang="en-US" sz="2400" smtClean="0"/>
              <a:t> of female respondents and </a:t>
            </a:r>
            <a:r>
              <a:rPr lang="en-US" sz="2400" b="1" smtClean="0"/>
              <a:t>96%</a:t>
            </a:r>
            <a:r>
              <a:rPr lang="en-US" sz="2400" smtClean="0"/>
              <a:t> of male respondents are </a:t>
            </a:r>
            <a:r>
              <a:rPr lang="en-US" sz="2400" b="1" smtClean="0"/>
              <a:t>literate.</a:t>
            </a:r>
          </a:p>
          <a:p>
            <a:pPr>
              <a:spcBef>
                <a:spcPts val="600"/>
              </a:spcBef>
            </a:pPr>
            <a:r>
              <a:rPr lang="en-US" sz="2400" b="1" smtClean="0"/>
              <a:t>37% </a:t>
            </a:r>
            <a:r>
              <a:rPr lang="en-US" sz="2400" smtClean="0"/>
              <a:t>of women and </a:t>
            </a:r>
            <a:r>
              <a:rPr lang="en-US" sz="2400" b="1" smtClean="0"/>
              <a:t>61%</a:t>
            </a:r>
            <a:r>
              <a:rPr lang="en-US" sz="2400" smtClean="0"/>
              <a:t> of men are </a:t>
            </a:r>
            <a:r>
              <a:rPr lang="en-US" sz="2400" b="1" smtClean="0"/>
              <a:t>currently employed </a:t>
            </a:r>
            <a:r>
              <a:rPr lang="en-US" sz="2400" smtClean="0"/>
              <a:t>(worked in the 7 days before the survey).</a:t>
            </a:r>
          </a:p>
          <a:p>
            <a:pPr>
              <a:spcBef>
                <a:spcPts val="600"/>
              </a:spcBef>
            </a:pPr>
            <a:r>
              <a:rPr lang="en-US" sz="2400" b="1" smtClean="0"/>
              <a:t>22%</a:t>
            </a:r>
            <a:r>
              <a:rPr lang="en-US" sz="2400" smtClean="0"/>
              <a:t> of men use </a:t>
            </a:r>
            <a:r>
              <a:rPr lang="en-US" sz="2400" b="1" smtClean="0"/>
              <a:t>tobacco</a:t>
            </a:r>
            <a:r>
              <a:rPr lang="en-US" sz="2400" smtClean="0"/>
              <a:t>.</a:t>
            </a:r>
          </a:p>
          <a:p>
            <a:pPr>
              <a:spcBef>
                <a:spcPts val="600"/>
              </a:spcBef>
            </a:pPr>
            <a:r>
              <a:rPr lang="en-US" sz="2400" smtClean="0"/>
              <a:t>More than </a:t>
            </a:r>
            <a:r>
              <a:rPr lang="en-US" sz="2400" b="1" smtClean="0"/>
              <a:t>90%</a:t>
            </a:r>
            <a:r>
              <a:rPr lang="en-US" sz="2400" smtClean="0"/>
              <a:t> of Zimbabweans have </a:t>
            </a:r>
            <a:r>
              <a:rPr lang="en-US" sz="2400" b="1" smtClean="0"/>
              <a:t>no health insurance</a:t>
            </a:r>
            <a:r>
              <a:rPr lang="en-US" sz="24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Zimbabwe’s Households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/>
              <a:t>45% </a:t>
            </a:r>
            <a:r>
              <a:rPr lang="en-US" smtClean="0"/>
              <a:t>of households are headed by women</a:t>
            </a:r>
          </a:p>
          <a:p>
            <a:r>
              <a:rPr lang="en-US" smtClean="0"/>
              <a:t>Average household size: </a:t>
            </a:r>
            <a:r>
              <a:rPr lang="en-US" b="1" smtClean="0"/>
              <a:t>4.1</a:t>
            </a:r>
            <a:r>
              <a:rPr lang="en-US" smtClean="0"/>
              <a:t> members</a:t>
            </a:r>
          </a:p>
          <a:p>
            <a:r>
              <a:rPr lang="en-US" b="1" smtClean="0"/>
              <a:t>43%</a:t>
            </a:r>
            <a:r>
              <a:rPr lang="en-US" smtClean="0"/>
              <a:t> of the population is under 15 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sz="4000" smtClean="0"/>
              <a:t>School Attendance</a:t>
            </a:r>
          </a:p>
        </p:txBody>
      </p:sp>
      <p:graphicFrame>
        <p:nvGraphicFramePr>
          <p:cNvPr id="9219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930400"/>
          <a:ext cx="8331200" cy="4627563"/>
        </p:xfrm>
        <a:graphic>
          <a:graphicData uri="http://schemas.openxmlformats.org/presentationml/2006/ole">
            <p:oleObj spid="_x0000_s9219" r:id="rId3" imgW="8327858" imgH="4627265" progId="Excel.Chart.8">
              <p:embed/>
            </p:oleObj>
          </a:graphicData>
        </a:graphic>
      </p:graphicFrame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0" y="1295400"/>
            <a:ext cx="7315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Net attendance ratio: percent of school-age children attending at that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Drinking Water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990600"/>
            <a:ext cx="3276600" cy="1200329"/>
          </a:xfrm>
          <a:prstGeom prst="rect">
            <a:avLst/>
          </a:prstGeom>
          <a:solidFill>
            <a:schemeClr val="accent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</a:rPr>
              <a:t>79%</a:t>
            </a:r>
            <a:r>
              <a:rPr lang="en-US" sz="2400" dirty="0">
                <a:solidFill>
                  <a:schemeClr val="bg1"/>
                </a:solidFill>
              </a:rPr>
              <a:t> of households use an improved source of drinking water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10246" name="Chart 10"/>
          <p:cNvGraphicFramePr>
            <a:graphicFrameLocks/>
          </p:cNvGraphicFramePr>
          <p:nvPr/>
        </p:nvGraphicFramePr>
        <p:xfrm>
          <a:off x="711200" y="863600"/>
          <a:ext cx="9245600" cy="6426200"/>
        </p:xfrm>
        <a:graphic>
          <a:graphicData uri="http://schemas.openxmlformats.org/presentationml/2006/ole">
            <p:oleObj spid="_x0000_s10246" r:id="rId4" imgW="9242337" imgH="6425741" progId="Excel.Chart.8">
              <p:embed/>
            </p:oleObj>
          </a:graphicData>
        </a:graphic>
      </p:graphicFrame>
      <p:sp>
        <p:nvSpPr>
          <p:cNvPr id="10247" name="TextBox 4"/>
          <p:cNvSpPr txBox="1">
            <a:spLocks noChangeArrowheads="1"/>
          </p:cNvSpPr>
          <p:nvPr/>
        </p:nvSpPr>
        <p:spPr bwMode="auto">
          <a:xfrm>
            <a:off x="0" y="6211888"/>
            <a:ext cx="4038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distribution of households by source of drinking 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Distance to Drinking Water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Overall, </a:t>
            </a:r>
            <a:r>
              <a:rPr lang="en-US" b="1" smtClean="0"/>
              <a:t>42%</a:t>
            </a:r>
            <a:r>
              <a:rPr lang="en-US" smtClean="0"/>
              <a:t> of households have water on premises.</a:t>
            </a:r>
          </a:p>
          <a:p>
            <a:r>
              <a:rPr lang="en-US" b="1" smtClean="0"/>
              <a:t>21%</a:t>
            </a:r>
            <a:r>
              <a:rPr lang="en-US" smtClean="0"/>
              <a:t> of households require </a:t>
            </a:r>
            <a:r>
              <a:rPr lang="en-US" b="1" smtClean="0"/>
              <a:t>30 minutes or longer</a:t>
            </a:r>
            <a:r>
              <a:rPr lang="en-US" smtClean="0"/>
              <a:t> (roundtrip) to obtain drinking water.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Sanitation</a:t>
            </a: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5105400" y="6211888"/>
            <a:ext cx="4038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Percent distribution of households by type of toilet/latrine facilities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72200" y="2666999"/>
            <a:ext cx="2743200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</a:rPr>
              <a:t>36%</a:t>
            </a:r>
            <a:r>
              <a:rPr lang="en-US" sz="2400" dirty="0">
                <a:solidFill>
                  <a:schemeClr val="bg1"/>
                </a:solidFill>
              </a:rPr>
              <a:t> of households use an improved toilet facility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12295" name="Chart 2"/>
          <p:cNvGraphicFramePr>
            <a:graphicFrameLocks/>
          </p:cNvGraphicFramePr>
          <p:nvPr/>
        </p:nvGraphicFramePr>
        <p:xfrm>
          <a:off x="-34925" y="817563"/>
          <a:ext cx="7253288" cy="6319837"/>
        </p:xfrm>
        <a:graphic>
          <a:graphicData uri="http://schemas.openxmlformats.org/presentationml/2006/ole">
            <p:oleObj spid="_x0000_s12295" r:id="rId3" imgW="7254869" imgH="6322100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Access to Electricity</a:t>
            </a:r>
          </a:p>
        </p:txBody>
      </p:sp>
      <p:graphicFrame>
        <p:nvGraphicFramePr>
          <p:cNvPr id="13315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701800"/>
          <a:ext cx="8331200" cy="4627563"/>
        </p:xfrm>
        <a:graphic>
          <a:graphicData uri="http://schemas.openxmlformats.org/presentationml/2006/ole">
            <p:oleObj spid="_x0000_s13315" r:id="rId3" imgW="8327858" imgH="4627265" progId="Excel.Chart.8">
              <p:embed/>
            </p:oleObj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0" y="1219200"/>
            <a:ext cx="723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households with electricity that is connected to power lines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sz="4000" smtClean="0"/>
              <a:t>Household Durable Goods and Possessions</a:t>
            </a:r>
          </a:p>
        </p:txBody>
      </p:sp>
      <p:graphicFrame>
        <p:nvGraphicFramePr>
          <p:cNvPr id="14339" name="Content Placeholder 3"/>
          <p:cNvGraphicFramePr>
            <a:graphicFrameLocks noGrp="1"/>
          </p:cNvGraphicFramePr>
          <p:nvPr>
            <p:ph idx="1"/>
          </p:nvPr>
        </p:nvGraphicFramePr>
        <p:xfrm>
          <a:off x="558800" y="787400"/>
          <a:ext cx="8178800" cy="6121400"/>
        </p:xfrm>
        <a:graphic>
          <a:graphicData uri="http://schemas.openxmlformats.org/presentationml/2006/ole">
            <p:oleObj spid="_x0000_s14339" r:id="rId4" imgW="8175445" imgH="6120914" progId="Excel.Chart.8">
              <p:embed/>
            </p:oleObj>
          </a:graphicData>
        </a:graphic>
      </p:graphicFrame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5334000" y="6096000"/>
            <a:ext cx="297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i="1">
                <a:latin typeface="Calibri" pitchFamily="34" charset="0"/>
              </a:rPr>
              <a:t>Percent of households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Zimbabwe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Zimbabwe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ustom Design">
  <a:themeElements>
    <a:clrScheme name="Zimbabwe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1629</TotalTime>
  <Words>617</Words>
  <Application>Microsoft Office PowerPoint</Application>
  <PresentationFormat>On-screen Show (4:3)</PresentationFormat>
  <Paragraphs>100</Paragraphs>
  <Slides>21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Calibri</vt:lpstr>
      <vt:lpstr>Arial</vt:lpstr>
      <vt:lpstr>Custom Design</vt:lpstr>
      <vt:lpstr>1_Custom Design</vt:lpstr>
      <vt:lpstr>2_Custom Design</vt:lpstr>
      <vt:lpstr>Microsoft Office Excel Chart</vt:lpstr>
      <vt:lpstr>Characteristics of Households and Respondents</vt:lpstr>
      <vt:lpstr>Slide 2</vt:lpstr>
      <vt:lpstr>Zimbabwe’s Households</vt:lpstr>
      <vt:lpstr>School Attendance</vt:lpstr>
      <vt:lpstr>Drinking Water</vt:lpstr>
      <vt:lpstr>Distance to Drinking Water</vt:lpstr>
      <vt:lpstr>Sanitation</vt:lpstr>
      <vt:lpstr>Access to Electricity</vt:lpstr>
      <vt:lpstr>Household Durable Goods and Possessions</vt:lpstr>
      <vt:lpstr>Wealth Index</vt:lpstr>
      <vt:lpstr>Wealth Index</vt:lpstr>
      <vt:lpstr>Slide 12</vt:lpstr>
      <vt:lpstr>Educational Level of Respondents</vt:lpstr>
      <vt:lpstr>Literacy of Respondents</vt:lpstr>
      <vt:lpstr>Weekly Exposure to Mass Media</vt:lpstr>
      <vt:lpstr>Employment by Residence</vt:lpstr>
      <vt:lpstr>Occupation</vt:lpstr>
      <vt:lpstr>Type of Employment and Payment: Women</vt:lpstr>
      <vt:lpstr>Use of Tobacco: Men</vt:lpstr>
      <vt:lpstr>Health Insurance Coverage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Respondents and Households</dc:title>
  <dc:creator>Hannah Guedenet</dc:creator>
  <cp:lastModifiedBy>Administrator</cp:lastModifiedBy>
  <cp:revision>255</cp:revision>
  <cp:lastPrinted>2011-09-09T18:27:30Z</cp:lastPrinted>
  <dcterms:created xsi:type="dcterms:W3CDTF">2009-06-23T14:41:13Z</dcterms:created>
  <dcterms:modified xsi:type="dcterms:W3CDTF">2012-05-09T21:42:23Z</dcterms:modified>
</cp:coreProperties>
</file>