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72" r:id="rId2"/>
    <p:sldMasterId id="2147483660" r:id="rId3"/>
  </p:sldMasterIdLst>
  <p:notesMasterIdLst>
    <p:notesMasterId r:id="rId23"/>
  </p:notesMasterIdLst>
  <p:sldIdLst>
    <p:sldId id="256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76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58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679E-2"/>
          <c:y val="0.18451122998575109"/>
          <c:w val="0.96604938271604934"/>
          <c:h val="0.67609677763606268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Boys</c:v>
                </c:pt>
              </c:strCache>
            </c:strRef>
          </c:tx>
          <c:spPr>
            <a:solidFill>
              <a:schemeClr val="accent3"/>
            </a:solidFill>
          </c:spPr>
          <c:dLbls>
            <c:txPr>
              <a:bodyPr/>
              <a:lstStyle/>
              <a:p>
                <a:pPr>
                  <a:defRPr lang="en-US" sz="2000"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Primary school</c:v>
                </c:pt>
                <c:pt idx="1">
                  <c:v>Secondary school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78</c:v>
                </c:pt>
                <c:pt idx="1">
                  <c:v>51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Girls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lang="en-US" sz="2000"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Primary school</c:v>
                </c:pt>
                <c:pt idx="1">
                  <c:v>Secondary school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77</c:v>
                </c:pt>
                <c:pt idx="1">
                  <c:v>56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lang="en-US" sz="2000"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Primary school</c:v>
                </c:pt>
                <c:pt idx="1">
                  <c:v>Secondary school</c:v>
                </c:pt>
              </c:strCache>
            </c:strRef>
          </c:cat>
          <c:val>
            <c:numRef>
              <c:f>Sheet1!$B$4:$C$4</c:f>
              <c:numCache>
                <c:formatCode>General</c:formatCode>
                <c:ptCount val="2"/>
                <c:pt idx="0">
                  <c:v>78</c:v>
                </c:pt>
                <c:pt idx="1">
                  <c:v>53</c:v>
                </c:pt>
              </c:numCache>
            </c:numRef>
          </c:val>
        </c:ser>
        <c:dLbls>
          <c:showVal val="1"/>
        </c:dLbls>
        <c:gapWidth val="75"/>
        <c:overlap val="-5"/>
        <c:axId val="91868544"/>
        <c:axId val="91874432"/>
      </c:barChart>
      <c:catAx>
        <c:axId val="91868544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91874432"/>
        <c:crosses val="autoZero"/>
        <c:auto val="1"/>
        <c:lblAlgn val="ctr"/>
        <c:lblOffset val="100"/>
      </c:catAx>
      <c:valAx>
        <c:axId val="91874432"/>
        <c:scaling>
          <c:orientation val="minMax"/>
        </c:scaling>
        <c:delete val="1"/>
        <c:axPos val="l"/>
        <c:numFmt formatCode="General" sourceLinked="1"/>
        <c:tickLblPos val="none"/>
        <c:crossAx val="91868544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 lang="en-US"/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3.4188034188034191E-2"/>
          <c:y val="0.1183999916677075"/>
          <c:w val="0.95014245014245013"/>
          <c:h val="0.7098979294254932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39</c:v>
                </c:pt>
                <c:pt idx="1">
                  <c:v>30</c:v>
                </c:pt>
                <c:pt idx="2">
                  <c:v>42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85</c:v>
                </c:pt>
                <c:pt idx="1">
                  <c:v>65</c:v>
                </c:pt>
                <c:pt idx="2">
                  <c:v>92</c:v>
                </c:pt>
              </c:numCache>
            </c:numRef>
          </c:val>
        </c:ser>
        <c:dLbls>
          <c:showVal val="1"/>
        </c:dLbls>
        <c:gapWidth val="75"/>
        <c:overlap val="-5"/>
        <c:axId val="111604480"/>
        <c:axId val="111606016"/>
      </c:barChart>
      <c:catAx>
        <c:axId val="111604480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lang="en-US" sz="1800"/>
            </a:pPr>
            <a:endParaRPr lang="en-US"/>
          </a:p>
        </c:txPr>
        <c:crossAx val="111606016"/>
        <c:crosses val="autoZero"/>
        <c:auto val="1"/>
        <c:lblAlgn val="ctr"/>
        <c:lblOffset val="100"/>
      </c:catAx>
      <c:valAx>
        <c:axId val="111606016"/>
        <c:scaling>
          <c:orientation val="minMax"/>
        </c:scaling>
        <c:delete val="1"/>
        <c:axPos val="l"/>
        <c:numFmt formatCode="0" sourceLinked="1"/>
        <c:tickLblPos val="none"/>
        <c:crossAx val="111604480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 lang="en-US"/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b="0" smtClean="0"/>
                      <a:t>&lt;1</a:t>
                    </a:r>
                    <a:endParaRPr lang="en-US" b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0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Professional/ Technical/ Managerial</c:v>
                </c:pt>
                <c:pt idx="1">
                  <c:v>Sales and services</c:v>
                </c:pt>
                <c:pt idx="2">
                  <c:v>Skilled manual</c:v>
                </c:pt>
                <c:pt idx="3">
                  <c:v>Unskilled manual</c:v>
                </c:pt>
                <c:pt idx="4">
                  <c:v>Domestic service</c:v>
                </c:pt>
                <c:pt idx="5">
                  <c:v>Agriculture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7</c:v>
                </c:pt>
                <c:pt idx="1">
                  <c:v>22</c:v>
                </c:pt>
                <c:pt idx="2">
                  <c:v>0</c:v>
                </c:pt>
                <c:pt idx="3">
                  <c:v>6</c:v>
                </c:pt>
                <c:pt idx="4">
                  <c:v>4</c:v>
                </c:pt>
                <c:pt idx="5">
                  <c:v>61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dLbls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b="0" smtClean="0"/>
                      <a:t>&lt;1</a:t>
                    </a:r>
                    <a:endParaRPr b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lang="en-US" b="0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Professional/ Technical/ Managerial</c:v>
                </c:pt>
                <c:pt idx="1">
                  <c:v>Sales and services</c:v>
                </c:pt>
                <c:pt idx="2">
                  <c:v>Skilled manual</c:v>
                </c:pt>
                <c:pt idx="3">
                  <c:v>Unskilled manual</c:v>
                </c:pt>
                <c:pt idx="4">
                  <c:v>Domestic service</c:v>
                </c:pt>
                <c:pt idx="5">
                  <c:v>Agriculture</c:v>
                </c:pt>
              </c:strCache>
            </c:strRef>
          </c:cat>
          <c:val>
            <c:numRef>
              <c:f>Sheet1!$C$2:$C$7</c:f>
              <c:numCache>
                <c:formatCode>0</c:formatCode>
                <c:ptCount val="6"/>
                <c:pt idx="0">
                  <c:v>11</c:v>
                </c:pt>
                <c:pt idx="1">
                  <c:v>14</c:v>
                </c:pt>
                <c:pt idx="2">
                  <c:v>2</c:v>
                </c:pt>
                <c:pt idx="3">
                  <c:v>4</c:v>
                </c:pt>
                <c:pt idx="4">
                  <c:v>0</c:v>
                </c:pt>
                <c:pt idx="5">
                  <c:v>67</c:v>
                </c:pt>
              </c:numCache>
            </c:numRef>
          </c:val>
        </c:ser>
        <c:dLbls>
          <c:showVal val="1"/>
        </c:dLbls>
        <c:gapWidth val="75"/>
        <c:overlap val="-5"/>
        <c:axId val="112803200"/>
        <c:axId val="112813184"/>
      </c:barChart>
      <c:catAx>
        <c:axId val="112803200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lang="en-US" sz="1600"/>
            </a:pPr>
            <a:endParaRPr lang="en-US"/>
          </a:p>
        </c:txPr>
        <c:crossAx val="112813184"/>
        <c:crosses val="autoZero"/>
        <c:auto val="1"/>
        <c:lblAlgn val="ctr"/>
        <c:lblOffset val="100"/>
      </c:catAx>
      <c:valAx>
        <c:axId val="112813184"/>
        <c:scaling>
          <c:orientation val="minMax"/>
        </c:scaling>
        <c:delete val="1"/>
        <c:axPos val="l"/>
        <c:numFmt formatCode="0" sourceLinked="1"/>
        <c:tickLblPos val="none"/>
        <c:crossAx val="112803200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 lang="en-US"/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Agricultural work</c:v>
                </c:pt>
              </c:strCache>
            </c:strRef>
          </c:tx>
          <c:spPr>
            <a:solidFill>
              <a:schemeClr val="accent3"/>
            </a:solidFill>
          </c:spPr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&lt;1</a:t>
                    </a:r>
                    <a:endParaRPr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lang="en-US" b="0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Cash only</c:v>
                </c:pt>
                <c:pt idx="1">
                  <c:v>Cash and in-kind</c:v>
                </c:pt>
                <c:pt idx="2">
                  <c:v>In-kind only</c:v>
                </c:pt>
                <c:pt idx="3">
                  <c:v>Not paid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2</c:v>
                </c:pt>
                <c:pt idx="1">
                  <c:v>0</c:v>
                </c:pt>
                <c:pt idx="2">
                  <c:v>1</c:v>
                </c:pt>
                <c:pt idx="3">
                  <c:v>96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Non-agricultural work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lang="en-US" b="0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Cash only</c:v>
                </c:pt>
                <c:pt idx="1">
                  <c:v>Cash and in-kind</c:v>
                </c:pt>
                <c:pt idx="2">
                  <c:v>In-kind only</c:v>
                </c:pt>
                <c:pt idx="3">
                  <c:v>Not paid</c:v>
                </c:pt>
              </c:strCache>
            </c:strRef>
          </c:cat>
          <c:val>
            <c:numRef>
              <c:f>Sheet1!$C$2:$C$5</c:f>
              <c:numCache>
                <c:formatCode>0</c:formatCode>
                <c:ptCount val="4"/>
                <c:pt idx="0">
                  <c:v>46</c:v>
                </c:pt>
                <c:pt idx="1">
                  <c:v>2</c:v>
                </c:pt>
                <c:pt idx="2">
                  <c:v>1</c:v>
                </c:pt>
                <c:pt idx="3">
                  <c:v>52</c:v>
                </c:pt>
              </c:numCache>
            </c:numRef>
          </c:val>
        </c:ser>
        <c:dLbls>
          <c:showVal val="1"/>
        </c:dLbls>
        <c:gapWidth val="100"/>
        <c:overlap val="-10"/>
        <c:axId val="111503616"/>
        <c:axId val="111517696"/>
      </c:barChart>
      <c:catAx>
        <c:axId val="111503616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111517696"/>
        <c:crosses val="autoZero"/>
        <c:auto val="1"/>
        <c:lblAlgn val="ctr"/>
        <c:lblOffset val="100"/>
      </c:catAx>
      <c:valAx>
        <c:axId val="111517696"/>
        <c:scaling>
          <c:orientation val="minMax"/>
        </c:scaling>
        <c:delete val="1"/>
        <c:axPos val="l"/>
        <c:numFmt formatCode="0" sourceLinked="1"/>
        <c:tickLblPos val="none"/>
        <c:crossAx val="111503616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 lang="en-US"/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title>
      <c:layout/>
    </c:title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Urban</c:v>
                </c:pt>
              </c:strCache>
            </c:strRef>
          </c:tx>
          <c:dPt>
            <c:idx val="4"/>
            <c:spPr>
              <a:solidFill>
                <a:schemeClr val="tx2">
                  <a:lumMod val="50000"/>
                </a:schemeClr>
              </a:solidFill>
            </c:spPr>
          </c:dPt>
          <c:dPt>
            <c:idx val="5"/>
            <c:spPr>
              <a:solidFill>
                <a:schemeClr val="accent5"/>
              </a:solidFill>
            </c:spPr>
          </c:dPt>
          <c:dLbls>
            <c:dLbl>
              <c:idx val="2"/>
              <c:layout>
                <c:manualLayout>
                  <c:x val="0.18187089895013123"/>
                  <c:y val="-8.3536504926413416E-2"/>
                </c:manualLayout>
              </c:layout>
              <c:showCatName val="1"/>
              <c:showPercent val="1"/>
            </c:dLbl>
            <c:dLbl>
              <c:idx val="3"/>
              <c:layout>
                <c:manualLayout>
                  <c:x val="2.7258694225721792E-2"/>
                  <c:y val="4.7061672919157423E-2"/>
                </c:manualLayout>
              </c:layout>
              <c:showCatName val="1"/>
              <c:showPercent val="1"/>
            </c:dLbl>
            <c:dLbl>
              <c:idx val="4"/>
              <c:layout>
                <c:manualLayout>
                  <c:x val="7.2416830708661534E-2"/>
                  <c:y val="-1.581193057674073E-2"/>
                </c:manualLayout>
              </c:layout>
              <c:showCatName val="1"/>
              <c:showPercent val="1"/>
            </c:dLbl>
            <c:txPr>
              <a:bodyPr/>
              <a:lstStyle/>
              <a:p>
                <a:pPr>
                  <a:defRPr sz="1600"/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Sheet1!$A$2:$A$7</c:f>
              <c:strCache>
                <c:ptCount val="6"/>
                <c:pt idx="0">
                  <c:v>Piped water</c:v>
                </c:pt>
                <c:pt idx="1">
                  <c:v>Public tap/ standpipe</c:v>
                </c:pt>
                <c:pt idx="2">
                  <c:v>Tube well or borehole</c:v>
                </c:pt>
                <c:pt idx="3">
                  <c:v>Protected dug well/ spring</c:v>
                </c:pt>
                <c:pt idx="4">
                  <c:v>Bottled water from improved source</c:v>
                </c:pt>
                <c:pt idx="5">
                  <c:v>Non-improved source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38</c:v>
                </c:pt>
                <c:pt idx="1">
                  <c:v>25</c:v>
                </c:pt>
                <c:pt idx="2">
                  <c:v>10</c:v>
                </c:pt>
                <c:pt idx="3">
                  <c:v>7</c:v>
                </c:pt>
                <c:pt idx="4">
                  <c:v>8</c:v>
                </c:pt>
                <c:pt idx="5">
                  <c:v>12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title>
      <c:layout/>
    </c:title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Rural</c:v>
                </c:pt>
              </c:strCache>
            </c:strRef>
          </c:tx>
          <c:dPt>
            <c:idx val="4"/>
            <c:spPr>
              <a:solidFill>
                <a:schemeClr val="accent5"/>
              </a:solidFill>
            </c:spPr>
          </c:dPt>
          <c:dLbls>
            <c:dLbl>
              <c:idx val="2"/>
              <c:layout>
                <c:manualLayout>
                  <c:x val="2.0202442734430941E-2"/>
                  <c:y val="-2.9744897959183676E-2"/>
                </c:manualLayout>
              </c:layout>
              <c:showCatName val="1"/>
              <c:showPercent val="1"/>
            </c:dLbl>
            <c:dLbl>
              <c:idx val="3"/>
              <c:layout>
                <c:manualLayout>
                  <c:x val="-2.3468295156287268E-2"/>
                  <c:y val="-7.5663265306122454E-2"/>
                </c:manualLayout>
              </c:layout>
              <c:showCatName val="1"/>
              <c:showPercent val="1"/>
            </c:dLbl>
            <c:txPr>
              <a:bodyPr/>
              <a:lstStyle/>
              <a:p>
                <a:pPr>
                  <a:defRPr sz="1600"/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Sheet1!$A$2:$A$6</c:f>
              <c:strCache>
                <c:ptCount val="5"/>
                <c:pt idx="0">
                  <c:v>Piped water</c:v>
                </c:pt>
                <c:pt idx="1">
                  <c:v>Public tap/ standpipe</c:v>
                </c:pt>
                <c:pt idx="2">
                  <c:v>Tube well or borehole</c:v>
                </c:pt>
                <c:pt idx="3">
                  <c:v>Protected dug well/ spring</c:v>
                </c:pt>
                <c:pt idx="4">
                  <c:v>Non-improved source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12</c:v>
                </c:pt>
                <c:pt idx="1">
                  <c:v>27</c:v>
                </c:pt>
                <c:pt idx="2">
                  <c:v>3</c:v>
                </c:pt>
                <c:pt idx="3">
                  <c:v>13</c:v>
                </c:pt>
                <c:pt idx="4">
                  <c:v>44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/>
                      <a:t>Flush/pour flush
</a:t>
                    </a:r>
                    <a:r>
                      <a:rPr lang="en-US" smtClean="0"/>
                      <a:t>29%</a:t>
                    </a:r>
                    <a:endParaRPr lang="en-US"/>
                  </a:p>
                </c:rich>
              </c:tx>
              <c:showCatName val="1"/>
              <c:showPercent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/>
                      <a:t>VIP latrine
</a:t>
                    </a:r>
                    <a:r>
                      <a:rPr lang="en-US" smtClean="0"/>
                      <a:t>3%</a:t>
                    </a:r>
                    <a:endParaRPr lang="en-US"/>
                  </a:p>
                </c:rich>
              </c:tx>
              <c:showCatName val="1"/>
              <c:showPercent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/>
                      <a:t>Pit latrine with slab
</a:t>
                    </a:r>
                    <a:r>
                      <a:rPr lang="en-US" smtClean="0"/>
                      <a:t>9%</a:t>
                    </a:r>
                    <a:endParaRPr lang="en-US"/>
                  </a:p>
                </c:rich>
              </c:tx>
              <c:showCatName val="1"/>
              <c:showPercent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/>
                      <a:t>Shared facility
</a:t>
                    </a:r>
                    <a:r>
                      <a:rPr lang="en-US" smtClean="0"/>
                      <a:t>9%</a:t>
                    </a:r>
                    <a:endParaRPr lang="en-US"/>
                  </a:p>
                </c:rich>
              </c:tx>
              <c:showCatName val="1"/>
              <c:showPercent val="1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/>
                      <a:t>No facility/bush/field
</a:t>
                    </a:r>
                    <a:r>
                      <a:rPr lang="en-US" smtClean="0"/>
                      <a:t>37%</a:t>
                    </a:r>
                    <a:endParaRPr lang="en-US"/>
                  </a:p>
                </c:rich>
              </c:tx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Sheet1!$A$2:$A$7</c:f>
              <c:strCache>
                <c:ptCount val="6"/>
                <c:pt idx="0">
                  <c:v>Flush/pour flush</c:v>
                </c:pt>
                <c:pt idx="1">
                  <c:v>VIP latrine</c:v>
                </c:pt>
                <c:pt idx="2">
                  <c:v>Pit latrine with slab</c:v>
                </c:pt>
                <c:pt idx="3">
                  <c:v>Shared facility</c:v>
                </c:pt>
                <c:pt idx="4">
                  <c:v>Pit latrine without slab/bucket/open pit</c:v>
                </c:pt>
                <c:pt idx="5">
                  <c:v>No facility/bush/field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29</c:v>
                </c:pt>
                <c:pt idx="1">
                  <c:v>3</c:v>
                </c:pt>
                <c:pt idx="2">
                  <c:v>9</c:v>
                </c:pt>
                <c:pt idx="3">
                  <c:v>9</c:v>
                </c:pt>
                <c:pt idx="4">
                  <c:v>3</c:v>
                </c:pt>
                <c:pt idx="5">
                  <c:v>37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575E-2"/>
          <c:y val="0.1515257636883024"/>
          <c:w val="0.96604938271604934"/>
          <c:h val="0.70908224393350161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tx2"/>
              </a:solidFill>
            </c:spPr>
          </c:dPt>
          <c:dPt>
            <c:idx val="1"/>
            <c:spPr>
              <a:solidFill>
                <a:schemeClr val="accent1"/>
              </a:solidFill>
            </c:spPr>
          </c:dPt>
          <c:dPt>
            <c:idx val="2"/>
            <c:spPr>
              <a:solidFill>
                <a:schemeClr val="accent2"/>
              </a:solidFill>
            </c:spPr>
          </c:dPt>
          <c:dLbls>
            <c:txPr>
              <a:bodyPr/>
              <a:lstStyle/>
              <a:p>
                <a:pPr>
                  <a:defRPr lang="en-US"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38</c:v>
                </c:pt>
                <c:pt idx="1">
                  <c:v>83</c:v>
                </c:pt>
                <c:pt idx="2">
                  <c:v>24</c:v>
                </c:pt>
              </c:numCache>
            </c:numRef>
          </c:val>
        </c:ser>
        <c:dLbls>
          <c:showVal val="1"/>
        </c:dLbls>
        <c:gapWidth val="75"/>
        <c:overlap val="-5"/>
        <c:axId val="93190400"/>
        <c:axId val="93192192"/>
      </c:barChart>
      <c:catAx>
        <c:axId val="93190400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93192192"/>
        <c:crosses val="autoZero"/>
        <c:auto val="1"/>
        <c:lblAlgn val="ctr"/>
        <c:lblOffset val="100"/>
      </c:catAx>
      <c:valAx>
        <c:axId val="93192192"/>
        <c:scaling>
          <c:orientation val="minMax"/>
        </c:scaling>
        <c:delete val="1"/>
        <c:axPos val="l"/>
        <c:numFmt formatCode="General" sourceLinked="1"/>
        <c:tickLblPos val="none"/>
        <c:crossAx val="9319040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24383603091280484"/>
          <c:y val="1.6149270332081821E-2"/>
          <c:w val="0.73918866044522213"/>
          <c:h val="0.95298437039808837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Car/truck</c:v>
                </c:pt>
                <c:pt idx="1">
                  <c:v>Bicycle</c:v>
                </c:pt>
                <c:pt idx="2">
                  <c:v>Mobile telephone</c:v>
                </c:pt>
                <c:pt idx="3">
                  <c:v>Television</c:v>
                </c:pt>
                <c:pt idx="4">
                  <c:v>Radio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1</c:v>
                </c:pt>
                <c:pt idx="1">
                  <c:v>7</c:v>
                </c:pt>
                <c:pt idx="2">
                  <c:v>30</c:v>
                </c:pt>
                <c:pt idx="3">
                  <c:v>11</c:v>
                </c:pt>
                <c:pt idx="4">
                  <c:v>30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Urban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Car/truck</c:v>
                </c:pt>
                <c:pt idx="1">
                  <c:v>Bicycle</c:v>
                </c:pt>
                <c:pt idx="2">
                  <c:v>Mobile telephone</c:v>
                </c:pt>
                <c:pt idx="3">
                  <c:v>Television</c:v>
                </c:pt>
                <c:pt idx="4">
                  <c:v>Radio</c:v>
                </c:pt>
              </c:strCache>
            </c:strRef>
          </c:cat>
          <c:val>
            <c:numRef>
              <c:f>Sheet1!$C$2:$C$6</c:f>
              <c:numCache>
                <c:formatCode>0</c:formatCode>
                <c:ptCount val="5"/>
                <c:pt idx="0">
                  <c:v>12</c:v>
                </c:pt>
                <c:pt idx="1">
                  <c:v>24</c:v>
                </c:pt>
                <c:pt idx="2">
                  <c:v>74</c:v>
                </c:pt>
                <c:pt idx="3">
                  <c:v>60</c:v>
                </c:pt>
                <c:pt idx="4">
                  <c:v>49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Car/truck</c:v>
                </c:pt>
                <c:pt idx="1">
                  <c:v>Bicycle</c:v>
                </c:pt>
                <c:pt idx="2">
                  <c:v>Mobile telephone</c:v>
                </c:pt>
                <c:pt idx="3">
                  <c:v>Television</c:v>
                </c:pt>
                <c:pt idx="4">
                  <c:v>Radio</c:v>
                </c:pt>
              </c:strCache>
            </c:strRef>
          </c:cat>
          <c:val>
            <c:numRef>
              <c:f>Sheet1!$D$2:$D$6</c:f>
              <c:numCache>
                <c:formatCode>0</c:formatCode>
                <c:ptCount val="5"/>
                <c:pt idx="0">
                  <c:v>4</c:v>
                </c:pt>
                <c:pt idx="1">
                  <c:v>11</c:v>
                </c:pt>
                <c:pt idx="2">
                  <c:v>40</c:v>
                </c:pt>
                <c:pt idx="3">
                  <c:v>23</c:v>
                </c:pt>
                <c:pt idx="4">
                  <c:v>35</c:v>
                </c:pt>
              </c:numCache>
            </c:numRef>
          </c:val>
        </c:ser>
        <c:dLbls>
          <c:showVal val="1"/>
        </c:dLbls>
        <c:gapWidth val="75"/>
        <c:overlap val="-5"/>
        <c:axId val="93230976"/>
        <c:axId val="93232512"/>
      </c:barChart>
      <c:catAx>
        <c:axId val="93230976"/>
        <c:scaling>
          <c:orientation val="minMax"/>
        </c:scaling>
        <c:axPos val="l"/>
        <c:majorTickMark val="none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93232512"/>
        <c:crosses val="autoZero"/>
        <c:auto val="1"/>
        <c:lblAlgn val="ctr"/>
        <c:lblOffset val="100"/>
      </c:catAx>
      <c:valAx>
        <c:axId val="93232512"/>
        <c:scaling>
          <c:orientation val="minMax"/>
        </c:scaling>
        <c:delete val="1"/>
        <c:axPos val="b"/>
        <c:numFmt formatCode="0" sourceLinked="1"/>
        <c:majorTickMark val="none"/>
        <c:tickLblPos val="none"/>
        <c:crossAx val="93230976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76380725994156395"/>
          <c:y val="0.60303303998764857"/>
          <c:w val="0.14406022163896179"/>
          <c:h val="0.26488980237765208"/>
        </c:manualLayout>
      </c:layout>
      <c:txPr>
        <a:bodyPr/>
        <a:lstStyle/>
        <a:p>
          <a:pPr>
            <a:defRPr lang="en-US"/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No education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dPt>
            <c:idx val="0"/>
            <c:spPr>
              <a:solidFill>
                <a:schemeClr val="accent3"/>
              </a:solidFill>
            </c:spPr>
          </c:dPt>
          <c:dPt>
            <c:idx val="1"/>
            <c:spPr>
              <a:solidFill>
                <a:schemeClr val="accent3"/>
              </a:solidFill>
            </c:spPr>
          </c:dPt>
          <c:dLbls>
            <c:txPr>
              <a:bodyPr/>
              <a:lstStyle/>
              <a:p>
                <a:pPr>
                  <a:defRPr lang="en-US" sz="2000"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Men 15-49</c:v>
                </c:pt>
                <c:pt idx="1">
                  <c:v>Women 15-49</c:v>
                </c:pt>
              </c:strCache>
            </c:strRef>
          </c:cat>
          <c:val>
            <c:numRef>
              <c:f>Sheet1!$B$2:$C$2</c:f>
              <c:numCache>
                <c:formatCode>0</c:formatCode>
                <c:ptCount val="2"/>
                <c:pt idx="0">
                  <c:v>19</c:v>
                </c:pt>
                <c:pt idx="1">
                  <c:v>29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Incomplete or complete primary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lang="en-US" sz="2000"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Men 15-49</c:v>
                </c:pt>
                <c:pt idx="1">
                  <c:v>Women 15-49</c:v>
                </c:pt>
              </c:strCache>
            </c:strRef>
          </c:cat>
          <c:val>
            <c:numRef>
              <c:f>Sheet1!$B$3:$C$3</c:f>
              <c:numCache>
                <c:formatCode>0</c:formatCode>
                <c:ptCount val="2"/>
                <c:pt idx="0">
                  <c:v>26</c:v>
                </c:pt>
                <c:pt idx="1">
                  <c:v>23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Incomplete or complete secondary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lang="en-US" sz="2000"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Men 15-49</c:v>
                </c:pt>
                <c:pt idx="1">
                  <c:v>Women 15-49</c:v>
                </c:pt>
              </c:strCache>
            </c:strRef>
          </c:cat>
          <c:val>
            <c:numRef>
              <c:f>Sheet1!$B$4:$C$4</c:f>
              <c:numCache>
                <c:formatCode>0</c:formatCode>
                <c:ptCount val="2"/>
                <c:pt idx="0">
                  <c:v>49</c:v>
                </c:pt>
                <c:pt idx="1">
                  <c:v>44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More than secondary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lang="en-US" sz="2000"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Men 15-49</c:v>
                </c:pt>
                <c:pt idx="1">
                  <c:v>Women 15-49</c:v>
                </c:pt>
              </c:strCache>
            </c:strRef>
          </c:cat>
          <c:val>
            <c:numRef>
              <c:f>Sheet1!$B$5:$C$5</c:f>
              <c:numCache>
                <c:formatCode>0</c:formatCode>
                <c:ptCount val="2"/>
                <c:pt idx="0">
                  <c:v>6</c:v>
                </c:pt>
                <c:pt idx="1">
                  <c:v>3</c:v>
                </c:pt>
              </c:numCache>
            </c:numRef>
          </c:val>
        </c:ser>
        <c:dLbls>
          <c:showVal val="1"/>
        </c:dLbls>
        <c:gapWidth val="95"/>
        <c:overlap val="100"/>
        <c:axId val="111371008"/>
        <c:axId val="111383680"/>
      </c:barChart>
      <c:catAx>
        <c:axId val="111371008"/>
        <c:scaling>
          <c:orientation val="minMax"/>
        </c:scaling>
        <c:axPos val="l"/>
        <c:majorTickMark val="none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111383680"/>
        <c:crosses val="autoZero"/>
        <c:auto val="1"/>
        <c:lblAlgn val="ctr"/>
        <c:lblOffset val="100"/>
      </c:catAx>
      <c:valAx>
        <c:axId val="111383680"/>
        <c:scaling>
          <c:orientation val="minMax"/>
        </c:scaling>
        <c:delete val="1"/>
        <c:axPos val="b"/>
        <c:numFmt formatCode="0" sourceLinked="1"/>
        <c:tickLblPos val="none"/>
        <c:crossAx val="11137100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485E-2"/>
          <c:y val="4.9336395374296529E-2"/>
          <c:w val="0.96604938271604934"/>
          <c:h val="0.83869831990868871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lang="en-US" sz="2000"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Sheet1!$B$2:$C$2</c:f>
              <c:numCache>
                <c:formatCode>0</c:formatCode>
                <c:ptCount val="2"/>
                <c:pt idx="0">
                  <c:v>68</c:v>
                </c:pt>
                <c:pt idx="1">
                  <c:v>79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Urban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lang="en-US" sz="2000"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Sheet1!$B$3:$C$3</c:f>
              <c:numCache>
                <c:formatCode>0</c:formatCode>
                <c:ptCount val="2"/>
                <c:pt idx="0">
                  <c:v>84</c:v>
                </c:pt>
                <c:pt idx="1">
                  <c:v>89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lang="en-US" sz="2000"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Sheet1!$B$4:$C$4</c:f>
              <c:numCache>
                <c:formatCode>0</c:formatCode>
                <c:ptCount val="2"/>
                <c:pt idx="0">
                  <c:v>62</c:v>
                </c:pt>
                <c:pt idx="1">
                  <c:v>75</c:v>
                </c:pt>
              </c:numCache>
            </c:numRef>
          </c:val>
        </c:ser>
        <c:dLbls>
          <c:showVal val="1"/>
        </c:dLbls>
        <c:gapWidth val="75"/>
        <c:overlap val="-5"/>
        <c:axId val="111340544"/>
        <c:axId val="111547136"/>
      </c:barChart>
      <c:catAx>
        <c:axId val="111340544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111547136"/>
        <c:crosses val="autoZero"/>
        <c:auto val="1"/>
        <c:lblAlgn val="ctr"/>
        <c:lblOffset val="100"/>
      </c:catAx>
      <c:valAx>
        <c:axId val="111547136"/>
        <c:scaling>
          <c:orientation val="minMax"/>
          <c:min val="0"/>
        </c:scaling>
        <c:delete val="1"/>
        <c:axPos val="l"/>
        <c:numFmt formatCode="0" sourceLinked="1"/>
        <c:tickLblPos val="none"/>
        <c:crossAx val="111340544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33383408671138332"/>
          <c:y val="0"/>
          <c:w val="0.32924540682414732"/>
          <c:h val="7.4137412838993291E-2"/>
        </c:manualLayout>
      </c:layout>
      <c:txPr>
        <a:bodyPr/>
        <a:lstStyle/>
        <a:p>
          <a:pPr>
            <a:defRPr lang="en-US"/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575E-2"/>
          <c:y val="0.13783383807793484"/>
          <c:w val="0.96604938271604934"/>
          <c:h val="0.6784461942257218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lang="en-US" sz="2000"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Read newspaper*</c:v>
                </c:pt>
                <c:pt idx="1">
                  <c:v>Watches TV*</c:v>
                </c:pt>
                <c:pt idx="2">
                  <c:v>Listens to radio*</c:v>
                </c:pt>
                <c:pt idx="3">
                  <c:v>All three media</c:v>
                </c:pt>
                <c:pt idx="4">
                  <c:v>No mass media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22</c:v>
                </c:pt>
                <c:pt idx="1">
                  <c:v>36</c:v>
                </c:pt>
                <c:pt idx="2">
                  <c:v>36</c:v>
                </c:pt>
                <c:pt idx="3">
                  <c:v>12</c:v>
                </c:pt>
                <c:pt idx="4">
                  <c:v>48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lang="en-US" sz="2000"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Read newspaper*</c:v>
                </c:pt>
                <c:pt idx="1">
                  <c:v>Watches TV*</c:v>
                </c:pt>
                <c:pt idx="2">
                  <c:v>Listens to radio*</c:v>
                </c:pt>
                <c:pt idx="3">
                  <c:v>All three media</c:v>
                </c:pt>
                <c:pt idx="4">
                  <c:v>No mass media</c:v>
                </c:pt>
              </c:strCache>
            </c:strRef>
          </c:cat>
          <c:val>
            <c:numRef>
              <c:f>Sheet1!$C$2:$C$6</c:f>
              <c:numCache>
                <c:formatCode>0</c:formatCode>
                <c:ptCount val="5"/>
                <c:pt idx="0">
                  <c:v>21</c:v>
                </c:pt>
                <c:pt idx="1">
                  <c:v>41</c:v>
                </c:pt>
                <c:pt idx="2">
                  <c:v>44</c:v>
                </c:pt>
                <c:pt idx="3">
                  <c:v>12</c:v>
                </c:pt>
                <c:pt idx="4">
                  <c:v>40</c:v>
                </c:pt>
              </c:numCache>
            </c:numRef>
          </c:val>
        </c:ser>
        <c:dLbls>
          <c:showVal val="1"/>
        </c:dLbls>
        <c:gapWidth val="75"/>
        <c:overlap val="-5"/>
        <c:axId val="111404928"/>
        <c:axId val="111406464"/>
      </c:barChart>
      <c:catAx>
        <c:axId val="111404928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111406464"/>
        <c:crosses val="autoZero"/>
        <c:auto val="1"/>
        <c:lblAlgn val="ctr"/>
        <c:lblOffset val="100"/>
      </c:catAx>
      <c:valAx>
        <c:axId val="111406464"/>
        <c:scaling>
          <c:orientation val="minMax"/>
        </c:scaling>
        <c:delete val="1"/>
        <c:axPos val="l"/>
        <c:numFmt formatCode="0" sourceLinked="1"/>
        <c:tickLblPos val="none"/>
        <c:crossAx val="111404928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 lang="en-US"/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FC553C-10D3-46ED-9EC7-09738BB2297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B578CC-B6CD-4904-95B9-00534406B29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82B86-7681-4ABD-A9EB-4A4F6829843C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82B86-7681-4ABD-A9EB-4A4F6829843C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inal.jpg"/>
          <p:cNvPicPr>
            <a:picLocks noChangeAspect="1"/>
          </p:cNvPicPr>
          <p:nvPr userDrawn="1"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09550" y="-1466850"/>
            <a:ext cx="10668000" cy="13805648"/>
          </a:xfrm>
          <a:prstGeom prst="rect">
            <a:avLst/>
          </a:prstGeom>
        </p:spPr>
      </p:pic>
      <p:pic>
        <p:nvPicPr>
          <p:cNvPr id="6" name="Picture 5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2209800" y="1143000"/>
            <a:ext cx="2438400" cy="457200"/>
          </a:xfrm>
          <a:prstGeom prst="rect">
            <a:avLst/>
          </a:prstGeom>
        </p:spPr>
      </p:pic>
      <p:pic>
        <p:nvPicPr>
          <p:cNvPr id="7" name="Picture 6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4648200" y="1143000"/>
            <a:ext cx="2438400" cy="457200"/>
          </a:xfrm>
          <a:prstGeom prst="rect">
            <a:avLst/>
          </a:prstGeom>
        </p:spPr>
      </p:pic>
      <p:pic>
        <p:nvPicPr>
          <p:cNvPr id="8" name="Picture 7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6934200" y="1143000"/>
            <a:ext cx="2438400" cy="457200"/>
          </a:xfrm>
          <a:prstGeom prst="rect">
            <a:avLst/>
          </a:prstGeom>
        </p:spPr>
      </p:pic>
      <p:pic>
        <p:nvPicPr>
          <p:cNvPr id="13" name="Picture 12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-133350" y="4914900"/>
            <a:ext cx="2438400" cy="457200"/>
          </a:xfrm>
          <a:prstGeom prst="rect">
            <a:avLst/>
          </a:prstGeom>
        </p:spPr>
      </p:pic>
      <p:pic>
        <p:nvPicPr>
          <p:cNvPr id="14" name="Picture 13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2228850" y="4914900"/>
            <a:ext cx="2438400" cy="457200"/>
          </a:xfrm>
          <a:prstGeom prst="rect">
            <a:avLst/>
          </a:prstGeom>
        </p:spPr>
      </p:pic>
      <p:pic>
        <p:nvPicPr>
          <p:cNvPr id="15" name="Picture 14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4667250" y="4914900"/>
            <a:ext cx="2438400" cy="457200"/>
          </a:xfrm>
          <a:prstGeom prst="rect">
            <a:avLst/>
          </a:prstGeom>
        </p:spPr>
      </p:pic>
      <p:pic>
        <p:nvPicPr>
          <p:cNvPr id="16" name="Picture 15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7029450" y="4914900"/>
            <a:ext cx="2438400" cy="457200"/>
          </a:xfrm>
          <a:prstGeom prst="rect">
            <a:avLst/>
          </a:prstGeom>
        </p:spPr>
      </p:pic>
      <p:pic>
        <p:nvPicPr>
          <p:cNvPr id="2" name="Picture 1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-228600" y="1143000"/>
            <a:ext cx="2438400" cy="457200"/>
          </a:xfrm>
          <a:prstGeom prst="rect">
            <a:avLst/>
          </a:prstGeom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inal.jpg"/>
          <p:cNvPicPr>
            <a:picLocks noChangeAspect="1"/>
          </p:cNvPicPr>
          <p:nvPr userDrawn="1"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09550" y="-1466850"/>
            <a:ext cx="10668000" cy="13805648"/>
          </a:xfrm>
          <a:prstGeom prst="rect">
            <a:avLst/>
          </a:prstGeom>
        </p:spPr>
      </p:pic>
      <p:pic>
        <p:nvPicPr>
          <p:cNvPr id="6" name="Picture 5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2209800" y="1143000"/>
            <a:ext cx="2438400" cy="457200"/>
          </a:xfrm>
          <a:prstGeom prst="rect">
            <a:avLst/>
          </a:prstGeom>
        </p:spPr>
      </p:pic>
      <p:pic>
        <p:nvPicPr>
          <p:cNvPr id="7" name="Picture 6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4648200" y="1143000"/>
            <a:ext cx="2438400" cy="457200"/>
          </a:xfrm>
          <a:prstGeom prst="rect">
            <a:avLst/>
          </a:prstGeom>
        </p:spPr>
      </p:pic>
      <p:pic>
        <p:nvPicPr>
          <p:cNvPr id="8" name="Picture 7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6934200" y="1143000"/>
            <a:ext cx="2438400" cy="457200"/>
          </a:xfrm>
          <a:prstGeom prst="rect">
            <a:avLst/>
          </a:prstGeom>
        </p:spPr>
      </p:pic>
      <p:pic>
        <p:nvPicPr>
          <p:cNvPr id="13" name="Picture 12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-133350" y="4914900"/>
            <a:ext cx="2438400" cy="457200"/>
          </a:xfrm>
          <a:prstGeom prst="rect">
            <a:avLst/>
          </a:prstGeom>
        </p:spPr>
      </p:pic>
      <p:pic>
        <p:nvPicPr>
          <p:cNvPr id="14" name="Picture 13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2228850" y="4914900"/>
            <a:ext cx="2438400" cy="457200"/>
          </a:xfrm>
          <a:prstGeom prst="rect">
            <a:avLst/>
          </a:prstGeom>
        </p:spPr>
      </p:pic>
      <p:pic>
        <p:nvPicPr>
          <p:cNvPr id="15" name="Picture 14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4667250" y="4914900"/>
            <a:ext cx="2438400" cy="457200"/>
          </a:xfrm>
          <a:prstGeom prst="rect">
            <a:avLst/>
          </a:prstGeom>
        </p:spPr>
      </p:pic>
      <p:pic>
        <p:nvPicPr>
          <p:cNvPr id="16" name="Picture 15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7029450" y="4914900"/>
            <a:ext cx="2438400" cy="457200"/>
          </a:xfrm>
          <a:prstGeom prst="rect">
            <a:avLst/>
          </a:prstGeom>
        </p:spPr>
      </p:pic>
      <p:pic>
        <p:nvPicPr>
          <p:cNvPr id="2" name="Picture 1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-228600" y="1143000"/>
            <a:ext cx="2438400" cy="457200"/>
          </a:xfrm>
          <a:prstGeom prst="rect">
            <a:avLst/>
          </a:prstGeom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8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sz="3800" b="1" dirty="0" smtClean="0"/>
              <a:t>Characteristics of Households and Respondents</a:t>
            </a:r>
            <a:endParaRPr lang="en-US" sz="3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5334000"/>
            <a:ext cx="9144000" cy="1524000"/>
          </a:xfrm>
        </p:spPr>
        <p:txBody>
          <a:bodyPr/>
          <a:lstStyle/>
          <a:p>
            <a:r>
              <a:rPr lang="en-US" sz="3600" dirty="0" smtClean="0"/>
              <a:t>Timor-Leste Demographic and </a:t>
            </a:r>
          </a:p>
          <a:p>
            <a:r>
              <a:rPr lang="en-US" sz="3600" dirty="0" smtClean="0"/>
              <a:t>Health Survey (TDHS) 2009/2010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smtClean="0"/>
              <a:t>Wealth Index</a:t>
            </a:r>
            <a:endParaRPr lang="en-US" sz="360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Wealth is determined by scoring households based on a set of characteristics, including access to electricity and ownership of various consumer goods.</a:t>
            </a:r>
          </a:p>
          <a:p>
            <a:r>
              <a:rPr lang="en-US" dirty="0" smtClean="0"/>
              <a:t>Households are then ranked, from lowest score to highest score.</a:t>
            </a:r>
          </a:p>
          <a:p>
            <a:r>
              <a:rPr lang="en-US" dirty="0" smtClean="0"/>
              <a:t>This list is then separated into 5 equal pieces (or quintiles) each representing 20% of the population.</a:t>
            </a:r>
          </a:p>
          <a:p>
            <a:r>
              <a:rPr lang="en-US" dirty="0" smtClean="0"/>
              <a:t>Households in the highest quintile may not be “rich,” but they are of higher socioeconomic status than the other 80% of households in the country.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Wealth Index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81000" y="1066800"/>
          <a:ext cx="8229600" cy="137160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45720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bg1"/>
                          </a:solidFill>
                        </a:rPr>
                        <a:t>Lowest</a:t>
                      </a:r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r>
                        <a:rPr lang="en-US" sz="2400" baseline="30000" dirty="0" smtClean="0">
                          <a:solidFill>
                            <a:schemeClr val="bg1"/>
                          </a:solidFill>
                        </a:rPr>
                        <a:t>nd</a:t>
                      </a:r>
                      <a:r>
                        <a:rPr lang="en-US" sz="24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bg1"/>
                          </a:solidFill>
                        </a:rPr>
                        <a:t>Middle</a:t>
                      </a:r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r>
                        <a:rPr lang="en-US" sz="2400" baseline="30000" dirty="0" smtClean="0">
                          <a:solidFill>
                            <a:schemeClr val="bg1"/>
                          </a:solidFill>
                        </a:rPr>
                        <a:t>th</a:t>
                      </a:r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bg1"/>
                          </a:solidFill>
                        </a:rPr>
                        <a:t>Highest</a:t>
                      </a:r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Urban</a:t>
                      </a:r>
                      <a:endParaRPr lang="en-US" sz="24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5%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6%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9%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22%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58%</a:t>
                      </a:r>
                      <a:endParaRPr lang="en-US" sz="2400" dirty="0"/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Rural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25%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24%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23%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19%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9%</a:t>
                      </a:r>
                      <a:endParaRPr lang="en-US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81000" y="2590800"/>
            <a:ext cx="82296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Most households with high socio-economic status are in urban areas, while those with low are more often in rural areas.</a:t>
            </a:r>
          </a:p>
          <a:p>
            <a:pPr algn="ctr"/>
            <a:endParaRPr lang="en-US" sz="2800" dirty="0" smtClean="0"/>
          </a:p>
          <a:p>
            <a:pPr algn="ctr"/>
            <a:r>
              <a:rPr lang="en-US" sz="2800" dirty="0" smtClean="0"/>
              <a:t>The highest proportion of households with low socio-economic status are in the </a:t>
            </a:r>
            <a:r>
              <a:rPr lang="en-US" sz="2800" dirty="0" err="1" smtClean="0"/>
              <a:t>Oecussi</a:t>
            </a:r>
            <a:r>
              <a:rPr lang="en-US" sz="2800" dirty="0" smtClean="0"/>
              <a:t> district (47% in the lowest quintile), and the largest proportion of wealthy households are in the </a:t>
            </a:r>
            <a:r>
              <a:rPr lang="en-US" sz="2800" dirty="0" err="1" smtClean="0"/>
              <a:t>Dili</a:t>
            </a:r>
            <a:r>
              <a:rPr lang="en-US" sz="2800" dirty="0" smtClean="0"/>
              <a:t> district (71% in the highest quintile).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04800" y="1189037"/>
            <a:ext cx="4038600" cy="4525963"/>
          </a:xfrm>
        </p:spPr>
        <p:txBody>
          <a:bodyPr>
            <a:noAutofit/>
          </a:bodyPr>
          <a:lstStyle/>
          <a:p>
            <a:r>
              <a:rPr lang="en-US" sz="2400" dirty="0" smtClean="0"/>
              <a:t>Household Characteristics</a:t>
            </a:r>
          </a:p>
          <a:p>
            <a:pPr lvl="1"/>
            <a:r>
              <a:rPr lang="en-US" dirty="0" smtClean="0"/>
              <a:t>Education</a:t>
            </a:r>
          </a:p>
          <a:p>
            <a:pPr lvl="1"/>
            <a:r>
              <a:rPr lang="en-US" dirty="0" smtClean="0"/>
              <a:t>Drinking Water, Sanitation, and Electricity</a:t>
            </a:r>
          </a:p>
          <a:p>
            <a:pPr lvl="1"/>
            <a:r>
              <a:rPr lang="en-US" dirty="0" smtClean="0"/>
              <a:t>Ownership of Goods</a:t>
            </a:r>
          </a:p>
          <a:p>
            <a:pPr lvl="1"/>
            <a:r>
              <a:rPr lang="en-US" dirty="0" smtClean="0"/>
              <a:t>Wealth</a:t>
            </a:r>
          </a:p>
          <a:p>
            <a:r>
              <a:rPr lang="en-US" sz="2400" b="1" dirty="0" smtClean="0"/>
              <a:t>Respondent Characteristics</a:t>
            </a:r>
          </a:p>
          <a:p>
            <a:pPr lvl="1"/>
            <a:r>
              <a:rPr lang="en-US" b="1" dirty="0" smtClean="0"/>
              <a:t>Education and Literacy</a:t>
            </a:r>
          </a:p>
          <a:p>
            <a:pPr lvl="1"/>
            <a:r>
              <a:rPr lang="en-US" b="1" dirty="0" smtClean="0"/>
              <a:t>Mass Media</a:t>
            </a:r>
          </a:p>
          <a:p>
            <a:pPr lvl="1"/>
            <a:r>
              <a:rPr lang="en-US" b="1" dirty="0" smtClean="0"/>
              <a:t>Employment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Educational Level of Respondents</a:t>
            </a:r>
            <a:endParaRPr lang="en-US" sz="360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752600"/>
          <a:ext cx="86868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752600" y="3733800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accent3"/>
                </a:solidFill>
              </a:rPr>
              <a:t>No education</a:t>
            </a:r>
            <a:endParaRPr lang="en-US" b="1" dirty="0">
              <a:solidFill>
                <a:schemeClr val="accent3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24200" y="3581400"/>
            <a:ext cx="1447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</a:rPr>
              <a:t>Incomplete or complete primary</a:t>
            </a:r>
            <a:endParaRPr lang="en-US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86400" y="3581400"/>
            <a:ext cx="1447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tx2"/>
                </a:solidFill>
              </a:rPr>
              <a:t>Incomplete or complete secondary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467600" y="3657600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More than secondary</a:t>
            </a:r>
            <a:endParaRPr lang="en-US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cxnSp>
        <p:nvCxnSpPr>
          <p:cNvPr id="13" name="Straight Connector 12"/>
          <p:cNvCxnSpPr>
            <a:stCxn id="11" idx="0"/>
          </p:cNvCxnSpPr>
          <p:nvPr/>
        </p:nvCxnSpPr>
        <p:spPr>
          <a:xfrm flipH="1" flipV="1">
            <a:off x="7772400" y="2909500"/>
            <a:ext cx="381000" cy="7481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stCxn id="11" idx="2"/>
          </p:cNvCxnSpPr>
          <p:nvPr/>
        </p:nvCxnSpPr>
        <p:spPr>
          <a:xfrm flipH="1">
            <a:off x="7696200" y="4303931"/>
            <a:ext cx="457200" cy="7391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Literacy of Respondents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752600"/>
          <a:ext cx="8229600" cy="4754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52400" y="1219200"/>
            <a:ext cx="2362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and men age 15-49 who are literate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Weekly Exposure to Mass Media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52400" y="1600200"/>
            <a:ext cx="243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and men age 15-49</a:t>
            </a:r>
            <a:endParaRPr lang="en-US" i="1" dirty="0"/>
          </a:p>
        </p:txBody>
      </p:sp>
      <p:sp>
        <p:nvSpPr>
          <p:cNvPr id="6" name="TextBox 5"/>
          <p:cNvSpPr txBox="1"/>
          <p:nvPr/>
        </p:nvSpPr>
        <p:spPr>
          <a:xfrm>
            <a:off x="6553200" y="6488668"/>
            <a:ext cx="2286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*At least once a week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Employment by Residence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28600" y="1905000"/>
          <a:ext cx="89154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52400" y="1371600"/>
            <a:ext cx="2514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distribution of women and men who worked in the last 7 days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Occupation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52400" y="1752600"/>
          <a:ext cx="88392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1219200"/>
            <a:ext cx="3048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distribution of women and men employed in the last 12 months by occupation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Type of Employment and Payment: Women</a:t>
            </a:r>
            <a:endParaRPr lang="en-US" sz="360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381000" y="1828800"/>
          <a:ext cx="8305800" cy="4678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1143000"/>
            <a:ext cx="838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distribution of women age 15-49 employed in the 12 months before the survey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Key Findings</a:t>
            </a:r>
            <a:endParaRPr lang="en-US" sz="36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76800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en-US" sz="2600" b="1" dirty="0" smtClean="0"/>
              <a:t>88% </a:t>
            </a:r>
            <a:r>
              <a:rPr lang="en-US" sz="2600" dirty="0" smtClean="0"/>
              <a:t>of urban households and </a:t>
            </a:r>
            <a:r>
              <a:rPr lang="en-US" sz="2600" b="1" dirty="0" smtClean="0"/>
              <a:t>56% </a:t>
            </a:r>
            <a:r>
              <a:rPr lang="en-US" sz="2600" dirty="0" smtClean="0"/>
              <a:t>of rural households use an </a:t>
            </a:r>
            <a:r>
              <a:rPr lang="en-US" sz="2600" b="1" dirty="0" smtClean="0"/>
              <a:t>improved source of drinking water.</a:t>
            </a:r>
          </a:p>
          <a:p>
            <a:pPr>
              <a:spcBef>
                <a:spcPts val="600"/>
              </a:spcBef>
            </a:pPr>
            <a:r>
              <a:rPr lang="en-US" sz="2600" b="1" dirty="0" smtClean="0"/>
              <a:t>59% </a:t>
            </a:r>
            <a:r>
              <a:rPr lang="en-US" sz="2600" dirty="0" smtClean="0"/>
              <a:t>of households use a </a:t>
            </a:r>
            <a:r>
              <a:rPr lang="en-US" sz="2600" b="1" dirty="0" err="1" smtClean="0"/>
              <a:t>nonimproved</a:t>
            </a:r>
            <a:r>
              <a:rPr lang="en-US" sz="2600" b="1" dirty="0" smtClean="0"/>
              <a:t> toilet facility</a:t>
            </a:r>
            <a:r>
              <a:rPr lang="en-US" sz="2600" dirty="0" smtClean="0"/>
              <a:t>. </a:t>
            </a:r>
            <a:r>
              <a:rPr lang="en-US" sz="2600" b="1" dirty="0" smtClean="0"/>
              <a:t>41%</a:t>
            </a:r>
            <a:r>
              <a:rPr lang="en-US" sz="2600" dirty="0" smtClean="0"/>
              <a:t> of rural households have </a:t>
            </a:r>
            <a:r>
              <a:rPr lang="en-US" sz="2600" b="1" dirty="0" smtClean="0"/>
              <a:t>no facility </a:t>
            </a:r>
            <a:r>
              <a:rPr lang="en-US" sz="2600" dirty="0" smtClean="0"/>
              <a:t>or use the </a:t>
            </a:r>
            <a:r>
              <a:rPr lang="en-US" sz="2600" b="1" dirty="0" smtClean="0"/>
              <a:t>bush/field</a:t>
            </a:r>
            <a:r>
              <a:rPr lang="en-US" sz="2600" dirty="0" smtClean="0"/>
              <a:t>.</a:t>
            </a:r>
            <a:r>
              <a:rPr lang="en-US" sz="2600" b="1" dirty="0" smtClean="0"/>
              <a:t> </a:t>
            </a:r>
          </a:p>
          <a:p>
            <a:pPr>
              <a:spcBef>
                <a:spcPts val="600"/>
              </a:spcBef>
            </a:pPr>
            <a:r>
              <a:rPr lang="en-US" sz="2600" b="1" dirty="0" smtClean="0"/>
              <a:t>38%</a:t>
            </a:r>
            <a:r>
              <a:rPr lang="en-US" sz="2600" dirty="0" smtClean="0"/>
              <a:t> of households have </a:t>
            </a:r>
            <a:r>
              <a:rPr lang="en-US" sz="2600" b="1" dirty="0" smtClean="0"/>
              <a:t>electricity.</a:t>
            </a:r>
          </a:p>
          <a:p>
            <a:pPr>
              <a:spcBef>
                <a:spcPts val="600"/>
              </a:spcBef>
            </a:pPr>
            <a:r>
              <a:rPr lang="en-US" sz="2600" b="1" dirty="0" smtClean="0"/>
              <a:t>29%</a:t>
            </a:r>
            <a:r>
              <a:rPr lang="en-US" sz="2600" dirty="0" smtClean="0"/>
              <a:t> of female respondents and </a:t>
            </a:r>
            <a:r>
              <a:rPr lang="en-US" sz="2600" b="1" dirty="0" smtClean="0"/>
              <a:t>19%</a:t>
            </a:r>
            <a:r>
              <a:rPr lang="en-US" sz="2600" dirty="0" smtClean="0"/>
              <a:t> of male respondents have received </a:t>
            </a:r>
            <a:r>
              <a:rPr lang="en-US" sz="2600" b="1" dirty="0" smtClean="0"/>
              <a:t>no formal education.</a:t>
            </a:r>
          </a:p>
          <a:p>
            <a:pPr>
              <a:spcBef>
                <a:spcPts val="600"/>
              </a:spcBef>
            </a:pPr>
            <a:r>
              <a:rPr lang="en-US" sz="2600" b="1" dirty="0" smtClean="0"/>
              <a:t>68%</a:t>
            </a:r>
            <a:r>
              <a:rPr lang="en-US" sz="2600" dirty="0" smtClean="0"/>
              <a:t> of female respondents and </a:t>
            </a:r>
            <a:r>
              <a:rPr lang="en-US" sz="2600" b="1" dirty="0" smtClean="0"/>
              <a:t>79%</a:t>
            </a:r>
            <a:r>
              <a:rPr lang="en-US" sz="2600" dirty="0" smtClean="0"/>
              <a:t> of male respondents are </a:t>
            </a:r>
            <a:r>
              <a:rPr lang="en-US" sz="2600" b="1" dirty="0" smtClean="0"/>
              <a:t>literate.</a:t>
            </a:r>
          </a:p>
          <a:p>
            <a:pPr>
              <a:spcBef>
                <a:spcPts val="600"/>
              </a:spcBef>
            </a:pPr>
            <a:r>
              <a:rPr lang="en-US" sz="2600" b="1" smtClean="0"/>
              <a:t>39% </a:t>
            </a:r>
            <a:r>
              <a:rPr lang="en-US" sz="2600" dirty="0" smtClean="0"/>
              <a:t>of women </a:t>
            </a:r>
            <a:r>
              <a:rPr lang="en-US" sz="2600" smtClean="0"/>
              <a:t>and </a:t>
            </a:r>
            <a:r>
              <a:rPr lang="en-US" sz="2600" b="1" smtClean="0"/>
              <a:t>85%</a:t>
            </a:r>
            <a:r>
              <a:rPr lang="en-US" sz="2600" smtClean="0"/>
              <a:t> </a:t>
            </a:r>
            <a:r>
              <a:rPr lang="en-US" sz="2600" dirty="0" smtClean="0"/>
              <a:t>of men are </a:t>
            </a:r>
            <a:r>
              <a:rPr lang="en-US" sz="2600" b="1" dirty="0" smtClean="0"/>
              <a:t>currently employed.</a:t>
            </a:r>
            <a:endParaRPr lang="en-US" sz="2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04800" y="1189037"/>
            <a:ext cx="4038600" cy="4525963"/>
          </a:xfrm>
        </p:spPr>
        <p:txBody>
          <a:bodyPr>
            <a:noAutofit/>
          </a:bodyPr>
          <a:lstStyle/>
          <a:p>
            <a:r>
              <a:rPr lang="en-US" sz="2400" b="1" dirty="0" smtClean="0"/>
              <a:t>Household Characteristics</a:t>
            </a:r>
          </a:p>
          <a:p>
            <a:pPr lvl="1"/>
            <a:r>
              <a:rPr lang="en-US" b="1" dirty="0" smtClean="0"/>
              <a:t>Education</a:t>
            </a:r>
          </a:p>
          <a:p>
            <a:pPr lvl="1"/>
            <a:r>
              <a:rPr lang="en-US" b="1" dirty="0" smtClean="0"/>
              <a:t>Drinking Water, Sanitation, and Electricity</a:t>
            </a:r>
          </a:p>
          <a:p>
            <a:pPr lvl="1"/>
            <a:r>
              <a:rPr lang="en-US" b="1" dirty="0" smtClean="0"/>
              <a:t>Ownership of Goods</a:t>
            </a:r>
          </a:p>
          <a:p>
            <a:pPr lvl="1"/>
            <a:r>
              <a:rPr lang="en-US" b="1" dirty="0" smtClean="0"/>
              <a:t>Wealth</a:t>
            </a:r>
          </a:p>
          <a:p>
            <a:r>
              <a:rPr lang="en-US" sz="2400" dirty="0" smtClean="0"/>
              <a:t>Respondent Characteristics</a:t>
            </a:r>
          </a:p>
          <a:p>
            <a:pPr lvl="1"/>
            <a:r>
              <a:rPr lang="en-US" dirty="0" smtClean="0"/>
              <a:t>Education and Literacy</a:t>
            </a:r>
          </a:p>
          <a:p>
            <a:pPr lvl="1"/>
            <a:r>
              <a:rPr lang="en-US" dirty="0" smtClean="0"/>
              <a:t>Mass Media</a:t>
            </a:r>
          </a:p>
          <a:p>
            <a:pPr lvl="1"/>
            <a:r>
              <a:rPr lang="en-US" dirty="0" smtClean="0"/>
              <a:t>Employment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Households in Timor-Leste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12% </a:t>
            </a:r>
            <a:r>
              <a:rPr lang="en-US" dirty="0" smtClean="0"/>
              <a:t>of households are headed by women</a:t>
            </a:r>
          </a:p>
          <a:p>
            <a:r>
              <a:rPr lang="en-US" dirty="0" smtClean="0"/>
              <a:t>Average household size: </a:t>
            </a:r>
            <a:r>
              <a:rPr lang="en-US" b="1" dirty="0" smtClean="0"/>
              <a:t>5.8</a:t>
            </a:r>
            <a:r>
              <a:rPr lang="en-US" dirty="0" smtClean="0"/>
              <a:t> members</a:t>
            </a:r>
          </a:p>
          <a:p>
            <a:r>
              <a:rPr lang="en-US" b="1" dirty="0" smtClean="0"/>
              <a:t>45%</a:t>
            </a:r>
            <a:r>
              <a:rPr lang="en-US" dirty="0" smtClean="0"/>
              <a:t> of the population is under 15 years of 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School Attendance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533400" y="1981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143000"/>
            <a:ext cx="4648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Net attendance ratio: percent of school-age children attending at that level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Drinking Water</a:t>
            </a:r>
            <a:endParaRPr lang="en-US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685800" y="5715000"/>
            <a:ext cx="3276600" cy="1015663"/>
          </a:xfrm>
          <a:prstGeom prst="rect">
            <a:avLst/>
          </a:prstGeom>
          <a:solidFill>
            <a:schemeClr val="tx2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smtClean="0">
                <a:solidFill>
                  <a:schemeClr val="bg1"/>
                </a:solidFill>
              </a:rPr>
              <a:t>88%</a:t>
            </a:r>
            <a:r>
              <a:rPr lang="en-US" sz="2000" smtClean="0">
                <a:solidFill>
                  <a:schemeClr val="bg1"/>
                </a:solidFill>
              </a:rPr>
              <a:t> </a:t>
            </a:r>
            <a:r>
              <a:rPr lang="en-US" sz="2000" dirty="0" smtClean="0">
                <a:solidFill>
                  <a:schemeClr val="bg1"/>
                </a:solidFill>
              </a:rPr>
              <a:t>of urban households use an improved source of drinking water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5400" y="5715000"/>
            <a:ext cx="3276600" cy="1015663"/>
          </a:xfrm>
          <a:prstGeom prst="rect">
            <a:avLst/>
          </a:prstGeom>
          <a:solidFill>
            <a:schemeClr val="tx2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56% </a:t>
            </a:r>
            <a:r>
              <a:rPr lang="en-US" sz="2000" dirty="0" smtClean="0">
                <a:solidFill>
                  <a:schemeClr val="bg1"/>
                </a:solidFill>
              </a:rPr>
              <a:t>of rural households use an improved source of drinking water</a:t>
            </a:r>
            <a:endParaRPr lang="en-US" sz="2000" dirty="0">
              <a:solidFill>
                <a:schemeClr val="bg1"/>
              </a:solidFill>
            </a:endParaRPr>
          </a:p>
        </p:txBody>
      </p:sp>
      <p:graphicFrame>
        <p:nvGraphicFramePr>
          <p:cNvPr id="9" name="Chart 8"/>
          <p:cNvGraphicFramePr/>
          <p:nvPr/>
        </p:nvGraphicFramePr>
        <p:xfrm>
          <a:off x="-457200" y="1066800"/>
          <a:ext cx="6096000" cy="4851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Chart 10"/>
          <p:cNvGraphicFramePr/>
          <p:nvPr/>
        </p:nvGraphicFramePr>
        <p:xfrm>
          <a:off x="3505200" y="914400"/>
          <a:ext cx="6705600" cy="497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Distance to Drinking Water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Overall, only </a:t>
            </a:r>
            <a:r>
              <a:rPr lang="en-US" b="1" dirty="0" smtClean="0"/>
              <a:t>48%</a:t>
            </a:r>
            <a:r>
              <a:rPr lang="en-US" dirty="0" smtClean="0"/>
              <a:t> of households have water on premises.</a:t>
            </a:r>
          </a:p>
          <a:p>
            <a:pPr lvl="1">
              <a:buFont typeface="Wingdings" pitchFamily="2" charset="2"/>
              <a:buChar char="Ø"/>
            </a:pPr>
            <a:r>
              <a:rPr lang="en-US" b="1" dirty="0" smtClean="0"/>
              <a:t>38%</a:t>
            </a:r>
            <a:r>
              <a:rPr lang="en-US" dirty="0" smtClean="0"/>
              <a:t> of rural households have </a:t>
            </a:r>
            <a:r>
              <a:rPr lang="en-US" b="1" dirty="0" smtClean="0"/>
              <a:t>water on premises</a:t>
            </a:r>
            <a:r>
              <a:rPr lang="en-US" dirty="0" smtClean="0"/>
              <a:t> versus </a:t>
            </a:r>
            <a:r>
              <a:rPr lang="en-US" b="1" dirty="0" smtClean="0"/>
              <a:t>78%</a:t>
            </a:r>
            <a:r>
              <a:rPr lang="en-US" dirty="0" smtClean="0"/>
              <a:t> of urban households.</a:t>
            </a:r>
          </a:p>
          <a:p>
            <a:r>
              <a:rPr lang="en-US" b="1" dirty="0" smtClean="0"/>
              <a:t>34%</a:t>
            </a:r>
            <a:r>
              <a:rPr lang="en-US" dirty="0" smtClean="0"/>
              <a:t> of rural households and </a:t>
            </a:r>
            <a:r>
              <a:rPr lang="en-US" b="1" dirty="0" smtClean="0"/>
              <a:t>7% </a:t>
            </a:r>
            <a:r>
              <a:rPr lang="en-US" dirty="0" smtClean="0"/>
              <a:t>of urban households require </a:t>
            </a:r>
            <a:r>
              <a:rPr lang="en-US" b="1" dirty="0" smtClean="0"/>
              <a:t>30 minutes or longer</a:t>
            </a:r>
            <a:r>
              <a:rPr lang="en-US" dirty="0" smtClean="0"/>
              <a:t> (roundtrip) to obtain drinking water.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Sanitation</a:t>
            </a:r>
            <a:endParaRPr 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5105400" y="6211669"/>
            <a:ext cx="4038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Percent distribution of households by type of toilet/latrine facilities</a:t>
            </a:r>
            <a:endParaRPr lang="en-US" i="1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1905000"/>
            <a:ext cx="2743200" cy="1200329"/>
          </a:xfrm>
          <a:prstGeom prst="rect">
            <a:avLst/>
          </a:prstGeom>
          <a:solidFill>
            <a:schemeClr val="tx2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59% of households use a </a:t>
            </a:r>
            <a:r>
              <a:rPr lang="en-US" sz="2400" dirty="0" err="1" smtClean="0">
                <a:solidFill>
                  <a:schemeClr val="bg1"/>
                </a:solidFill>
              </a:rPr>
              <a:t>nonimproved</a:t>
            </a:r>
            <a:r>
              <a:rPr lang="en-US" sz="2400" dirty="0" smtClean="0">
                <a:solidFill>
                  <a:schemeClr val="bg1"/>
                </a:solidFill>
              </a:rPr>
              <a:t> toilet facility</a:t>
            </a:r>
            <a:endParaRPr lang="en-US" sz="2400" dirty="0">
              <a:solidFill>
                <a:schemeClr val="bg1"/>
              </a:solidFill>
            </a:endParaRPr>
          </a:p>
        </p:txBody>
      </p:sp>
      <p:graphicFrame>
        <p:nvGraphicFramePr>
          <p:cNvPr id="7" name="Chart 6"/>
          <p:cNvGraphicFramePr/>
          <p:nvPr/>
        </p:nvGraphicFramePr>
        <p:xfrm>
          <a:off x="1600200" y="609600"/>
          <a:ext cx="8686800" cy="609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Access to Electricity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7526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28600" y="1600200"/>
            <a:ext cx="228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households with electricity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Household Durable Goods and Possessions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609600" y="1447800"/>
          <a:ext cx="8077200" cy="518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334000" y="6096000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/>
              <a:t>Percent of households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Office Theme">
  <a:themeElements>
    <a:clrScheme name="Timor Leste">
      <a:dk1>
        <a:sysClr val="windowText" lastClr="000000"/>
      </a:dk1>
      <a:lt1>
        <a:sysClr val="window" lastClr="FFFFFF"/>
      </a:lt1>
      <a:dk2>
        <a:srgbClr val="996699"/>
      </a:dk2>
      <a:lt2>
        <a:srgbClr val="EEECE1"/>
      </a:lt2>
      <a:accent1>
        <a:srgbClr val="BD2134"/>
      </a:accent1>
      <a:accent2>
        <a:srgbClr val="F5E191"/>
      </a:accent2>
      <a:accent3>
        <a:srgbClr val="3E9FC8"/>
      </a:accent3>
      <a:accent4>
        <a:srgbClr val="F68A59"/>
      </a:accent4>
      <a:accent5>
        <a:srgbClr val="EE60A3"/>
      </a:accent5>
      <a:accent6>
        <a:srgbClr val="FECB5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Timor Leste">
      <a:dk1>
        <a:sysClr val="windowText" lastClr="000000"/>
      </a:dk1>
      <a:lt1>
        <a:sysClr val="window" lastClr="FFFFFF"/>
      </a:lt1>
      <a:dk2>
        <a:srgbClr val="996699"/>
      </a:dk2>
      <a:lt2>
        <a:srgbClr val="EEECE1"/>
      </a:lt2>
      <a:accent1>
        <a:srgbClr val="BD2134"/>
      </a:accent1>
      <a:accent2>
        <a:srgbClr val="F5E191"/>
      </a:accent2>
      <a:accent3>
        <a:srgbClr val="3E9FC8"/>
      </a:accent3>
      <a:accent4>
        <a:srgbClr val="F68A59"/>
      </a:accent4>
      <a:accent5>
        <a:srgbClr val="EE60A3"/>
      </a:accent5>
      <a:accent6>
        <a:srgbClr val="FECB5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Design">
  <a:themeElements>
    <a:clrScheme name="Timor Leste">
      <a:dk1>
        <a:sysClr val="windowText" lastClr="000000"/>
      </a:dk1>
      <a:lt1>
        <a:sysClr val="window" lastClr="FFFFFF"/>
      </a:lt1>
      <a:dk2>
        <a:srgbClr val="996699"/>
      </a:dk2>
      <a:lt2>
        <a:srgbClr val="EEECE1"/>
      </a:lt2>
      <a:accent1>
        <a:srgbClr val="BD2134"/>
      </a:accent1>
      <a:accent2>
        <a:srgbClr val="F5E191"/>
      </a:accent2>
      <a:accent3>
        <a:srgbClr val="3E9FC8"/>
      </a:accent3>
      <a:accent4>
        <a:srgbClr val="F68A59"/>
      </a:accent4>
      <a:accent5>
        <a:srgbClr val="EE60A3"/>
      </a:accent5>
      <a:accent6>
        <a:srgbClr val="FECB5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638</Words>
  <Application>Microsoft Office PowerPoint</Application>
  <PresentationFormat>On-screen Show (4:3)</PresentationFormat>
  <Paragraphs>107</Paragraphs>
  <Slides>19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19</vt:i4>
      </vt:variant>
    </vt:vector>
  </HeadingPairs>
  <TitlesOfParts>
    <vt:vector size="22" baseType="lpstr">
      <vt:lpstr>2_Office Theme</vt:lpstr>
      <vt:lpstr>1_Office Theme</vt:lpstr>
      <vt:lpstr>Custom Design</vt:lpstr>
      <vt:lpstr>Characteristics of Households and Respondents</vt:lpstr>
      <vt:lpstr>Slide 2</vt:lpstr>
      <vt:lpstr>Households in Timor-Leste</vt:lpstr>
      <vt:lpstr>School Attendance</vt:lpstr>
      <vt:lpstr>Drinking Water</vt:lpstr>
      <vt:lpstr>Distance to Drinking Water</vt:lpstr>
      <vt:lpstr>Sanitation</vt:lpstr>
      <vt:lpstr>Access to Electricity</vt:lpstr>
      <vt:lpstr>Household Durable Goods and Possessions</vt:lpstr>
      <vt:lpstr>Wealth Index</vt:lpstr>
      <vt:lpstr>Wealth Index</vt:lpstr>
      <vt:lpstr>Slide 12</vt:lpstr>
      <vt:lpstr>Educational Level of Respondents</vt:lpstr>
      <vt:lpstr>Literacy of Respondents</vt:lpstr>
      <vt:lpstr>Weekly Exposure to Mass Media</vt:lpstr>
      <vt:lpstr>Employment by Residence</vt:lpstr>
      <vt:lpstr>Occupation</vt:lpstr>
      <vt:lpstr>Type of Employment and Payment: Women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24394</dc:creator>
  <cp:lastModifiedBy>Administrator</cp:lastModifiedBy>
  <cp:revision>53</cp:revision>
  <dcterms:created xsi:type="dcterms:W3CDTF">2010-10-01T13:18:19Z</dcterms:created>
  <dcterms:modified xsi:type="dcterms:W3CDTF">2012-05-09T21:14:56Z</dcterms:modified>
</cp:coreProperties>
</file>