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11"/>
  </p:notesMasterIdLst>
  <p:sldIdLst>
    <p:sldId id="256" r:id="rId3"/>
    <p:sldId id="258" r:id="rId4"/>
    <p:sldId id="430" r:id="rId5"/>
    <p:sldId id="433" r:id="rId6"/>
    <p:sldId id="440" r:id="rId7"/>
    <p:sldId id="437" r:id="rId8"/>
    <p:sldId id="438" r:id="rId9"/>
    <p:sldId id="43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45</c:v>
                </c:pt>
                <c:pt idx="1">
                  <c:v>41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61</c:v>
                </c:pt>
                <c:pt idx="1">
                  <c:v>51</c:v>
                </c:pt>
                <c:pt idx="2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41</c:v>
                </c:pt>
                <c:pt idx="1">
                  <c:v>38</c:v>
                </c:pt>
                <c:pt idx="2">
                  <c:v>24</c:v>
                </c:pt>
              </c:numCache>
            </c:numRef>
          </c:val>
        </c:ser>
        <c:dLbls>
          <c:showVal val="1"/>
        </c:dLbls>
        <c:gapWidth val="100"/>
        <c:overlap val="-10"/>
        <c:axId val="81505280"/>
        <c:axId val="81511168"/>
      </c:barChart>
      <c:catAx>
        <c:axId val="8150528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1511168"/>
        <c:crosses val="autoZero"/>
        <c:auto val="1"/>
        <c:lblAlgn val="ctr"/>
        <c:lblOffset val="100"/>
      </c:catAx>
      <c:valAx>
        <c:axId val="81511168"/>
        <c:scaling>
          <c:orientation val="minMax"/>
        </c:scaling>
        <c:delete val="1"/>
        <c:axPos val="l"/>
        <c:numFmt formatCode="0" sourceLinked="1"/>
        <c:tickLblPos val="none"/>
        <c:crossAx val="815052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05E-2"/>
          <c:y val="0.13255293088363954"/>
          <c:w val="0.96604938271604934"/>
          <c:h val="0.717989938757655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net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Sheet1!$B$1:$D$1</c:f>
              <c:strCache>
                <c:ptCount val="3"/>
                <c:pt idx="0">
                  <c:v>Children under five</c:v>
                </c:pt>
                <c:pt idx="1">
                  <c:v>Women 15-49</c:v>
                </c:pt>
                <c:pt idx="2">
                  <c:v>Pregnant women 15-49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45</c:v>
                </c:pt>
                <c:pt idx="1">
                  <c:v>39</c:v>
                </c:pt>
                <c:pt idx="2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Sheet1!$B$1:$D$1</c:f>
              <c:strCache>
                <c:ptCount val="3"/>
                <c:pt idx="0">
                  <c:v>Children under five</c:v>
                </c:pt>
                <c:pt idx="1">
                  <c:v>Women 15-49</c:v>
                </c:pt>
                <c:pt idx="2">
                  <c:v>Pregnant women 15-49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41</c:v>
                </c:pt>
                <c:pt idx="1">
                  <c:v>34</c:v>
                </c:pt>
                <c:pt idx="2">
                  <c:v>41</c:v>
                </c:pt>
              </c:numCache>
            </c:numRef>
          </c:val>
        </c:ser>
        <c:dLbls>
          <c:showVal val="1"/>
        </c:dLbls>
        <c:gapWidth val="75"/>
        <c:overlap val="-5"/>
        <c:axId val="82824576"/>
        <c:axId val="82830464"/>
      </c:barChart>
      <c:catAx>
        <c:axId val="8282457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2830464"/>
        <c:crosses val="autoZero"/>
        <c:auto val="1"/>
        <c:lblAlgn val="ctr"/>
        <c:lblOffset val="100"/>
      </c:catAx>
      <c:valAx>
        <c:axId val="82830464"/>
        <c:scaling>
          <c:orientation val="minMax"/>
        </c:scaling>
        <c:delete val="1"/>
        <c:axPos val="l"/>
        <c:numFmt formatCode="0" sourceLinked="1"/>
        <c:tickLblPos val="none"/>
        <c:crossAx val="82824576"/>
        <c:crosses val="autoZero"/>
        <c:crossBetween val="between"/>
        <c:minorUnit val="0.1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8744722127125611E-4"/>
          <c:y val="4.9315068493150684E-2"/>
          <c:w val="0.9961139896372958"/>
          <c:h val="0.7214022140221402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accent6"/>
              </a:solidFill>
            </c:spPr>
          </c:dPt>
          <c:dPt>
            <c:idx val="2"/>
            <c:spPr>
              <a:solidFill>
                <a:schemeClr val="accent6"/>
              </a:solidFill>
            </c:spPr>
          </c:dPt>
          <c:dLbls>
            <c:showVal val="1"/>
          </c:dLbls>
          <c:cat>
            <c:strRef>
              <c:f>Sheet1!$A$2:$A$4</c:f>
              <c:strCache>
                <c:ptCount val="3"/>
                <c:pt idx="0">
                  <c:v>Children with fever in the 2 weeks before the survey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19</c:v>
                </c:pt>
                <c:pt idx="1">
                  <c:v>6</c:v>
                </c:pt>
                <c:pt idx="2">
                  <c:v>2</c:v>
                </c:pt>
              </c:numCache>
            </c:numRef>
          </c:val>
        </c:ser>
        <c:gapWidth val="125"/>
        <c:overlap val="-10"/>
        <c:axId val="83220736"/>
        <c:axId val="99028992"/>
      </c:barChart>
      <c:catAx>
        <c:axId val="8322073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028992"/>
        <c:crosses val="autoZero"/>
        <c:auto val="1"/>
        <c:lblAlgn val="ctr"/>
        <c:lblOffset val="100"/>
        <c:tickLblSkip val="1"/>
        <c:tickMarkSkip val="1"/>
      </c:catAx>
      <c:valAx>
        <c:axId val="99028992"/>
        <c:scaling>
          <c:orientation val="minMax"/>
          <c:min val="0"/>
        </c:scaling>
        <c:delete val="1"/>
        <c:axPos val="l"/>
        <c:numFmt formatCode="0" sourceLinked="1"/>
        <c:tickLblPos val="none"/>
        <c:crossAx val="8322073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E5BB31-5291-4052-9794-E9878E099FC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err="1" smtClean="0"/>
              <a:t>Chloroquine</a:t>
            </a:r>
            <a:r>
              <a:rPr lang="en-US" baseline="0" noProof="0" dirty="0" smtClean="0"/>
              <a:t> was discontinued in 2003 due to </a:t>
            </a:r>
            <a:r>
              <a:rPr lang="en-US" baseline="0" noProof="0" dirty="0" err="1" smtClean="0"/>
              <a:t>chloroquine</a:t>
            </a:r>
            <a:r>
              <a:rPr lang="en-US" baseline="0" noProof="0" dirty="0" smtClean="0"/>
              <a:t>-resistance, but it is still being used to treat almost 1 in 10 children.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r>
              <a:rPr lang="en-US" b="1" dirty="0" smtClean="0"/>
              <a:t>Malaria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r>
              <a:rPr lang="en-US" sz="3600" dirty="0" smtClean="0"/>
              <a:t>Timor-Leste Demographic and </a:t>
            </a:r>
          </a:p>
          <a:p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828800"/>
            <a:ext cx="3962400" cy="1752600"/>
          </a:xfrm>
        </p:spPr>
        <p:txBody>
          <a:bodyPr>
            <a:noAutofit/>
          </a:bodyPr>
          <a:lstStyle/>
          <a:p>
            <a:pPr>
              <a:spcAft>
                <a:spcPct val="30000"/>
              </a:spcAft>
            </a:pPr>
            <a:r>
              <a:rPr lang="en-US" sz="2400" b="1" dirty="0" smtClean="0"/>
              <a:t>Ownership and Use of Mosquito Nets</a:t>
            </a:r>
          </a:p>
          <a:p>
            <a:pPr>
              <a:spcAft>
                <a:spcPct val="30000"/>
              </a:spcAft>
            </a:pPr>
            <a:r>
              <a:rPr lang="en-US" sz="2400" dirty="0" smtClean="0"/>
              <a:t>Treatment of Fever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/>
              <a:t>Use of Mosquito Nets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828800"/>
            <a:ext cx="3962400" cy="1752600"/>
          </a:xfrm>
        </p:spPr>
        <p:txBody>
          <a:bodyPr>
            <a:noAutofit/>
          </a:bodyPr>
          <a:lstStyle/>
          <a:p>
            <a:pPr>
              <a:spcAft>
                <a:spcPct val="30000"/>
              </a:spcAft>
            </a:pPr>
            <a:r>
              <a:rPr lang="en-US" sz="2400" dirty="0" smtClean="0"/>
              <a:t>Ownership and Use of Mosquito Nets</a:t>
            </a:r>
          </a:p>
          <a:p>
            <a:pPr>
              <a:spcAft>
                <a:spcPct val="30000"/>
              </a:spcAft>
            </a:pPr>
            <a:r>
              <a:rPr lang="en-US" sz="2400" b="1" dirty="0" smtClean="0"/>
              <a:t>Treatment of Fever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8600" y="1828800"/>
          <a:ext cx="8763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3716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age 5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5029200" y="1752600"/>
            <a:ext cx="2514600" cy="457200"/>
            <a:chOff x="5257800" y="1828800"/>
            <a:chExt cx="2514600" cy="457200"/>
          </a:xfrm>
        </p:grpSpPr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 dirty="0">
                  <a:latin typeface="Calibri" pitchFamily="34" charset="0"/>
                </a:rPr>
                <a:t>Among those with </a:t>
              </a:r>
              <a:r>
                <a:rPr lang="en-US" i="1" dirty="0" smtClean="0">
                  <a:latin typeface="Calibri" pitchFamily="34" charset="0"/>
                </a:rPr>
                <a:t>fever</a:t>
              </a:r>
              <a:endParaRPr lang="en-US" i="1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100" y="2286000"/>
              <a:ext cx="228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Type of Antimalarial Drugs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4676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latin typeface="Calibri" pitchFamily="34" charset="0"/>
              </a:rPr>
              <a:t>Among the children </a:t>
            </a:r>
            <a:r>
              <a:rPr lang="en-US" sz="3200" b="1" dirty="0" smtClean="0">
                <a:latin typeface="Calibri" pitchFamily="34" charset="0"/>
              </a:rPr>
              <a:t>under 5 with fever: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3% took SP/</a:t>
            </a:r>
            <a:r>
              <a:rPr lang="en-US" sz="3200" dirty="0" err="1" smtClean="0">
                <a:latin typeface="Calibri" pitchFamily="34" charset="0"/>
              </a:rPr>
              <a:t>Fansidar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2% took </a:t>
            </a:r>
            <a:r>
              <a:rPr lang="en-US" sz="3200" dirty="0" err="1" smtClean="0">
                <a:latin typeface="Calibri" pitchFamily="34" charset="0"/>
              </a:rPr>
              <a:t>Chloroquine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1% took Quinine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&lt;1% took ACT (</a:t>
            </a:r>
            <a:r>
              <a:rPr lang="en-US" sz="3200" dirty="0" err="1" smtClean="0">
                <a:latin typeface="Calibri" pitchFamily="34" charset="0"/>
              </a:rPr>
              <a:t>Artemisinin</a:t>
            </a:r>
            <a:r>
              <a:rPr lang="en-US" sz="3200" dirty="0" smtClean="0">
                <a:latin typeface="Calibri" pitchFamily="34" charset="0"/>
              </a:rPr>
              <a:t> Combination Therapy)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dirty="0" smtClean="0"/>
              <a:t>41% </a:t>
            </a:r>
            <a:r>
              <a:rPr lang="en-US" sz="2600" dirty="0" smtClean="0"/>
              <a:t>of households own at least one insecticide-treated net (ITN).</a:t>
            </a:r>
          </a:p>
          <a:p>
            <a:r>
              <a:rPr lang="en-US" sz="2600" b="1" dirty="0" smtClean="0"/>
              <a:t>41% </a:t>
            </a:r>
            <a:r>
              <a:rPr lang="en-US" sz="2600" dirty="0" smtClean="0"/>
              <a:t>of children and </a:t>
            </a:r>
            <a:r>
              <a:rPr lang="en-US" sz="2600" b="1" dirty="0" smtClean="0"/>
              <a:t>41% </a:t>
            </a:r>
            <a:r>
              <a:rPr lang="en-US" sz="2600" dirty="0" smtClean="0"/>
              <a:t>of pregnant women slept under an ITN the night before the survey.</a:t>
            </a:r>
          </a:p>
          <a:p>
            <a:r>
              <a:rPr lang="en-US" sz="2600" b="1" dirty="0" smtClean="0"/>
              <a:t>19% </a:t>
            </a:r>
            <a:r>
              <a:rPr lang="en-US" sz="2600" dirty="0" smtClean="0"/>
              <a:t>of children had a fever in the two weeks before the survey—</a:t>
            </a:r>
            <a:r>
              <a:rPr lang="en-US" sz="2600" b="1" dirty="0" smtClean="0"/>
              <a:t>6%</a:t>
            </a:r>
            <a:r>
              <a:rPr lang="en-US" sz="2600" dirty="0" smtClean="0"/>
              <a:t> of these children took antimalarial drugs, but </a:t>
            </a:r>
            <a:r>
              <a:rPr lang="en-US" sz="2600" dirty="0" smtClean="0">
                <a:solidFill>
                  <a:schemeClr val="tx2"/>
                </a:solidFill>
              </a:rPr>
              <a:t>only </a:t>
            </a:r>
            <a:r>
              <a:rPr lang="en-US" sz="2600" b="1" dirty="0" smtClean="0">
                <a:solidFill>
                  <a:schemeClr val="tx2"/>
                </a:solidFill>
              </a:rPr>
              <a:t>8%</a:t>
            </a:r>
            <a:r>
              <a:rPr lang="en-US" sz="2600" dirty="0" smtClean="0">
                <a:solidFill>
                  <a:schemeClr val="tx2"/>
                </a:solidFill>
              </a:rPr>
              <a:t> took </a:t>
            </a:r>
            <a:r>
              <a:rPr lang="en-US" sz="2600" b="1" dirty="0" smtClean="0">
                <a:solidFill>
                  <a:schemeClr val="tx2"/>
                </a:solidFill>
              </a:rPr>
              <a:t>ACT</a:t>
            </a:r>
            <a:r>
              <a:rPr lang="en-US" sz="2600" dirty="0" smtClean="0">
                <a:solidFill>
                  <a:schemeClr val="tx2"/>
                </a:solidFill>
              </a:rPr>
              <a:t>, the recommended treatment.</a:t>
            </a:r>
          </a:p>
          <a:p>
            <a:endParaRPr lang="en-US" sz="2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196</Words>
  <Application>Microsoft Office PowerPoint</Application>
  <PresentationFormat>On-screen Show (4:3)</PresentationFormat>
  <Paragraphs>30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1_Office Theme</vt:lpstr>
      <vt:lpstr>Custom Design</vt:lpstr>
      <vt:lpstr>Malaria</vt:lpstr>
      <vt:lpstr>Slide 2</vt:lpstr>
      <vt:lpstr>Ownership of Mosquito Nets</vt:lpstr>
      <vt:lpstr>Use of Mosquito Nets</vt:lpstr>
      <vt:lpstr>Slide 5</vt:lpstr>
      <vt:lpstr>Treatment of Fever in Children</vt:lpstr>
      <vt:lpstr>Type of Antimalarial Drugs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406</cp:revision>
  <dcterms:created xsi:type="dcterms:W3CDTF">2010-10-01T13:18:19Z</dcterms:created>
  <dcterms:modified xsi:type="dcterms:W3CDTF">2012-05-09T21:19:29Z</dcterms:modified>
</cp:coreProperties>
</file>