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14"/>
  </p:notesMasterIdLst>
  <p:handoutMasterIdLst>
    <p:handoutMasterId r:id="rId15"/>
  </p:handoutMasterIdLst>
  <p:sldIdLst>
    <p:sldId id="276" r:id="rId3"/>
    <p:sldId id="286" r:id="rId4"/>
    <p:sldId id="287" r:id="rId5"/>
    <p:sldId id="288" r:id="rId6"/>
    <p:sldId id="289" r:id="rId7"/>
    <p:sldId id="281" r:id="rId8"/>
    <p:sldId id="282" r:id="rId9"/>
    <p:sldId id="290" r:id="rId10"/>
    <p:sldId id="283" r:id="rId11"/>
    <p:sldId id="284" r:id="rId12"/>
    <p:sldId id="285" r:id="rId13"/>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33" autoAdjust="0"/>
    <p:restoredTop sz="85052" autoAdjust="0"/>
  </p:normalViewPr>
  <p:slideViewPr>
    <p:cSldViewPr>
      <p:cViewPr>
        <p:scale>
          <a:sx n="80" d="100"/>
          <a:sy n="80" d="100"/>
        </p:scale>
        <p:origin x="-1046" y="23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DF8E7B0B-A4E6-4FE2-8283-B9B4B907BE24}" type="datetimeFigureOut">
              <a:rPr lang="en-US" smtClean="0"/>
              <a:pPr/>
              <a:t>6/15/2012</a:t>
            </a:fld>
            <a:endParaRPr lang="en-US"/>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CC6D10D9-0F67-44E1-BE0F-F4E9820043A6}"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a:defRPr sz="1200"/>
            </a:lvl1pPr>
          </a:lstStyle>
          <a:p>
            <a:fld id="{65E0E474-422A-4C05-8188-EE94C438BEC4}" type="datetimeFigureOut">
              <a:rPr lang="en-US" smtClean="0"/>
              <a:pPr/>
              <a:t>6/15/2012</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a:defRPr sz="1200"/>
            </a:lvl1pPr>
          </a:lstStyle>
          <a:p>
            <a:fld id="{B9482B86-7681-4ABD-A9EB-4A4F6829843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2B2AC4A-3253-4068-90F2-73DDD1BD4C1B}" type="slidenum">
              <a:rPr lang="en-US" smtClean="0">
                <a:latin typeface="Arial" pitchFamily="34" charset="0"/>
                <a:cs typeface="Arial" pitchFamily="34" charset="0"/>
              </a:rPr>
              <a:pPr fontAlgn="base">
                <a:spcBef>
                  <a:spcPct val="0"/>
                </a:spcBef>
                <a:spcAft>
                  <a:spcPct val="0"/>
                </a:spcAft>
              </a:pPr>
              <a:t>1</a:t>
            </a:fld>
            <a:endParaRPr lang="en-US" smtClean="0">
              <a:latin typeface="Arial" pitchFamily="34" charset="0"/>
              <a:cs typeface="Arial" pitchFamily="34" charset="0"/>
            </a:endParaRPr>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fr-CI"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latin typeface="Arial" pitchFamily="34" charset="0"/>
              <a:cs typeface="Arial" pitchFamily="34" charset="0"/>
            </a:endParaRPr>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B82B61C-0386-4E9D-9995-ED159C1BA2CE}" type="slidenum">
              <a:rPr lang="en-US" smtClean="0">
                <a:latin typeface="Arial" pitchFamily="34" charset="0"/>
                <a:cs typeface="Arial" pitchFamily="34" charset="0"/>
              </a:rPr>
              <a:pPr fontAlgn="base">
                <a:spcBef>
                  <a:spcPct val="0"/>
                </a:spcBef>
                <a:spcAft>
                  <a:spcPct val="0"/>
                </a:spcAft>
              </a:pPr>
              <a:t>2</a:t>
            </a:fld>
            <a:endParaRPr lang="en-US"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B06680B-6831-4C08-AC48-0439745D1D3D}" type="slidenum">
              <a:rPr lang="en-US" smtClean="0">
                <a:latin typeface="Arial" pitchFamily="34" charset="0"/>
                <a:cs typeface="Arial" pitchFamily="34" charset="0"/>
              </a:rPr>
              <a:pPr fontAlgn="base">
                <a:spcBef>
                  <a:spcPct val="0"/>
                </a:spcBef>
                <a:spcAft>
                  <a:spcPct val="0"/>
                </a:spcAft>
              </a:pPr>
              <a:t>3</a:t>
            </a:fld>
            <a:endParaRPr lang="en-US" smtClean="0">
              <a:latin typeface="Arial" pitchFamily="34" charset="0"/>
              <a:cs typeface="Arial" pitchFamily="34" charset="0"/>
            </a:endParaRPr>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180"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sz="1200" kern="1200" dirty="0" smtClean="0">
                <a:solidFill>
                  <a:schemeClr val="tx1"/>
                </a:solidFill>
                <a:latin typeface="+mn-lt"/>
                <a:ea typeface="+mn-ea"/>
                <a:cs typeface="+mn-cs"/>
              </a:rPr>
              <a:t>To estimate geographic differentials for certain demographic indicators, the regions of mainland Tanzania were collapsed into seven geographic zones. Although these are not official administrative zones, this classification is used by the Reproductive and Child Health Section of the MHSW. Zones were used in each geographic area in order to have a relatively large number of cases and a reduced sampling error. It should be noted that the zones, which are defined below, are slightly different from the zones used in the 1991-92 and 1996 TDHS reports but the same as that in the 2004-05 TDHS and the 2007-08 THMIS.</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9482B86-7681-4ABD-A9EB-4A4F6829843C}"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DF3887F-CEB4-433E-A941-F1167ED23FB8}" type="slidenum">
              <a:rPr lang="en-US" smtClean="0">
                <a:latin typeface="Arial" pitchFamily="34" charset="0"/>
                <a:cs typeface="Arial" pitchFamily="34" charset="0"/>
              </a:rPr>
              <a:pPr fontAlgn="base">
                <a:spcBef>
                  <a:spcPct val="0"/>
                </a:spcBef>
                <a:spcAft>
                  <a:spcPct val="0"/>
                </a:spcAft>
              </a:pPr>
              <a:t>6</a:t>
            </a:fld>
            <a:endParaRPr lang="en-US" smtClean="0">
              <a:latin typeface="Arial" pitchFamily="34" charset="0"/>
              <a:cs typeface="Arial" pitchFamily="34" charset="0"/>
            </a:endParaRPr>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CF499E3-3EC3-4A31-8394-41794BB5BB8D}" type="slidenum">
              <a:rPr lang="en-US" smtClean="0">
                <a:latin typeface="Arial" pitchFamily="34" charset="0"/>
                <a:cs typeface="Arial" pitchFamily="34" charset="0"/>
              </a:rPr>
              <a:pPr fontAlgn="base">
                <a:spcBef>
                  <a:spcPct val="0"/>
                </a:spcBef>
                <a:spcAft>
                  <a:spcPct val="0"/>
                </a:spcAft>
              </a:pPr>
              <a:t>7</a:t>
            </a:fld>
            <a:endParaRPr lang="en-US" smtClean="0">
              <a:latin typeface="Arial" pitchFamily="34" charset="0"/>
              <a:cs typeface="Arial" pitchFamily="34" charset="0"/>
            </a:endParaRPr>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endParaRPr lang="fr-FR" dirty="0" smtClean="0">
              <a:latin typeface="Arial" pitchFamily="34"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B802DA-9242-4C3E-9249-1177993836CA}" type="slidenum">
              <a:rPr lang="en-US" smtClean="0">
                <a:latin typeface="Arial" pitchFamily="34" charset="0"/>
                <a:cs typeface="Arial" pitchFamily="34" charset="0"/>
              </a:rPr>
              <a:pPr fontAlgn="base">
                <a:spcBef>
                  <a:spcPct val="0"/>
                </a:spcBef>
                <a:spcAft>
                  <a:spcPct val="0"/>
                </a:spcAft>
              </a:pPr>
              <a:t>9</a:t>
            </a:fld>
            <a:endParaRPr lang="en-US" smtClean="0">
              <a:latin typeface="Arial" pitchFamily="34" charset="0"/>
              <a:cs typeface="Arial" pitchFamily="34" charset="0"/>
            </a:endParaRPr>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CFD53EB-55DD-49A0-BC53-E2B5B4A38B9D}" type="slidenum">
              <a:rPr lang="en-US" smtClean="0">
                <a:latin typeface="Arial" pitchFamily="34" charset="0"/>
                <a:cs typeface="Arial" pitchFamily="34" charset="0"/>
              </a:rPr>
              <a:pPr fontAlgn="base">
                <a:spcBef>
                  <a:spcPct val="0"/>
                </a:spcBef>
                <a:spcAft>
                  <a:spcPct val="0"/>
                </a:spcAft>
              </a:pPr>
              <a:t>10</a:t>
            </a:fld>
            <a:endParaRPr lang="en-US" smtClean="0">
              <a:latin typeface="Arial" pitchFamily="34" charset="0"/>
              <a:cs typeface="Arial" pitchFamily="34" charset="0"/>
            </a:endParaRPr>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4"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CCF519D-96FC-41F2-8B2B-7DC635549257}" type="slidenum">
              <a:rPr lang="en-US" smtClean="0">
                <a:latin typeface="Arial" pitchFamily="34" charset="0"/>
                <a:cs typeface="Arial" pitchFamily="34" charset="0"/>
              </a:rPr>
              <a:pPr fontAlgn="base">
                <a:spcBef>
                  <a:spcPct val="0"/>
                </a:spcBef>
                <a:spcAft>
                  <a:spcPct val="0"/>
                </a:spcAft>
              </a:pPr>
              <a:t>11</a:t>
            </a:fld>
            <a:endParaRPr lang="en-US" smtClean="0">
              <a:latin typeface="Arial" pitchFamily="34" charset="0"/>
              <a:cs typeface="Arial" pitchFamily="34" charset="0"/>
            </a:endParaRPr>
          </a:p>
        </p:txBody>
      </p:sp>
      <p:sp>
        <p:nvSpPr>
          <p:cNvPr id="57347" name="Rectangle 2"/>
          <p:cNvSpPr>
            <a:spLocks noGrp="1" noRot="1" noChangeAspect="1" noChangeArrowheads="1" noTextEdit="1"/>
          </p:cNvSpPr>
          <p:nvPr>
            <p:ph type="sldImg"/>
          </p:nvPr>
        </p:nvSpPr>
        <p:spPr bwMode="auto">
          <a:xfrm>
            <a:off x="1106488" y="696913"/>
            <a:ext cx="4646612" cy="3486150"/>
          </a:xfrm>
          <a:noFill/>
          <a:ln>
            <a:solidFill>
              <a:srgbClr val="000000"/>
            </a:solidFill>
            <a:miter lim="800000"/>
            <a:headEnd/>
            <a:tailEnd/>
          </a:ln>
        </p:spPr>
      </p:sp>
      <p:sp>
        <p:nvSpPr>
          <p:cNvPr id="57348" name="Rectangle 3"/>
          <p:cNvSpPr>
            <a:spLocks noGrp="1" noChangeArrowheads="1"/>
          </p:cNvSpPr>
          <p:nvPr>
            <p:ph type="body" idx="1"/>
          </p:nvPr>
        </p:nvSpPr>
        <p:spPr bwMode="auto">
          <a:xfrm>
            <a:off x="914400" y="4416425"/>
            <a:ext cx="5029200" cy="4183063"/>
          </a:xfrm>
          <a:noFill/>
        </p:spPr>
        <p:txBody>
          <a:bodyPr wrap="square" lIns="89730" tIns="44865" rIns="89730" bIns="44865"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E6AF934-F071-49BD-BC1A-8A27CFDC228F}"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6AF934-F071-49BD-BC1A-8A27CFDC228F}"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6AF934-F071-49BD-BC1A-8A27CFDC228F}"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p:txBody>
          <a:bodyPr/>
          <a:lstStyle>
            <a:lvl1pPr>
              <a:defRPr/>
            </a:lvl1pPr>
          </a:lstStyle>
          <a:p>
            <a:pPr>
              <a:defRPr/>
            </a:pPr>
            <a:fld id="{7ED63D97-02F5-4AD9-B3E5-4BF68C230EF1}"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r>
              <a:rPr lang="en-US"/>
              <a:t>2006-07 SDHS – CSO and Macro International</a:t>
            </a:r>
          </a:p>
        </p:txBody>
      </p:sp>
      <p:sp>
        <p:nvSpPr>
          <p:cNvPr id="8" name="Rectangle 5"/>
          <p:cNvSpPr>
            <a:spLocks noGrp="1" noChangeArrowheads="1"/>
          </p:cNvSpPr>
          <p:nvPr>
            <p:ph type="ftr" sz="quarter" idx="11"/>
          </p:nvPr>
        </p:nvSpPr>
        <p:spPr/>
        <p:txBody>
          <a:bodyPr/>
          <a:lstStyle>
            <a:lvl1pPr>
              <a:defRPr/>
            </a:lvl1pPr>
          </a:lstStyle>
          <a:p>
            <a:pPr>
              <a:defRPr/>
            </a:pPr>
            <a:r>
              <a:rPr lang="en-US"/>
              <a:t>2006-07 NDHS- MoHSS and Macro International</a:t>
            </a:r>
          </a:p>
        </p:txBody>
      </p:sp>
      <p:sp>
        <p:nvSpPr>
          <p:cNvPr id="9" name="Rectangle 6"/>
          <p:cNvSpPr>
            <a:spLocks noGrp="1" noChangeArrowheads="1"/>
          </p:cNvSpPr>
          <p:nvPr>
            <p:ph type="sldNum" sz="quarter" idx="12"/>
          </p:nvPr>
        </p:nvSpPr>
        <p:spPr/>
        <p:txBody>
          <a:bodyPr/>
          <a:lstStyle>
            <a:lvl1pPr>
              <a:defRPr/>
            </a:lvl1pPr>
          </a:lstStyle>
          <a:p>
            <a:pPr>
              <a:defRPr/>
            </a:pPr>
            <a:fld id="{FA857DBE-D1C0-4730-929F-48DA8D6B7B4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C609FEA-78FB-42AF-B120-4929E6CB2F7C}"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AB2392-4483-49C1-815A-B998BBE39ACF}"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609FEA-78FB-42AF-B120-4929E6CB2F7C}"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AB2392-4483-49C1-815A-B998BBE39ACF}"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609FEA-78FB-42AF-B120-4929E6CB2F7C}"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AB2392-4483-49C1-815A-B998BBE39ACF}"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C609FEA-78FB-42AF-B120-4929E6CB2F7C}"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AB2392-4483-49C1-815A-B998BBE39ACF}"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C609FEA-78FB-42AF-B120-4929E6CB2F7C}" type="datetimeFigureOut">
              <a:rPr lang="en-US" smtClean="0"/>
              <a:pPr/>
              <a:t>6/15/2012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0AB2392-4483-49C1-815A-B998BBE39ACF}"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C609FEA-78FB-42AF-B120-4929E6CB2F7C}" type="datetimeFigureOut">
              <a:rPr lang="en-US" smtClean="0"/>
              <a:pPr/>
              <a:t>6/15/2012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0AB2392-4483-49C1-815A-B998BBE39AC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6AF934-F071-49BD-BC1A-8A27CFDC228F}"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609FEA-78FB-42AF-B120-4929E6CB2F7C}" type="datetimeFigureOut">
              <a:rPr lang="en-US" smtClean="0"/>
              <a:pPr/>
              <a:t>6/15/2012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0AB2392-4483-49C1-815A-B998BBE39ACF}"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609FEA-78FB-42AF-B120-4929E6CB2F7C}"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AB2392-4483-49C1-815A-B998BBE39ACF}"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609FEA-78FB-42AF-B120-4929E6CB2F7C}"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AB2392-4483-49C1-815A-B998BBE39ACF}"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609FEA-78FB-42AF-B120-4929E6CB2F7C}"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AB2392-4483-49C1-815A-B998BBE39ACF}" type="slidenum">
              <a:rPr lang="en-US" smtClean="0"/>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609FEA-78FB-42AF-B120-4929E6CB2F7C}"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AB2392-4483-49C1-815A-B998BBE39ACF}" type="slidenum">
              <a:rPr lang="en-US" smtClean="0"/>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r>
              <a:rPr lang="en-US"/>
              <a:t>2006-07 SDHS – CSO and Macro International</a:t>
            </a:r>
          </a:p>
        </p:txBody>
      </p:sp>
      <p:sp>
        <p:nvSpPr>
          <p:cNvPr id="8" name="Rectangle 5"/>
          <p:cNvSpPr>
            <a:spLocks noGrp="1" noChangeArrowheads="1"/>
          </p:cNvSpPr>
          <p:nvPr>
            <p:ph type="ftr" sz="quarter" idx="11"/>
          </p:nvPr>
        </p:nvSpPr>
        <p:spPr/>
        <p:txBody>
          <a:bodyPr/>
          <a:lstStyle>
            <a:lvl1pPr>
              <a:defRPr/>
            </a:lvl1pPr>
          </a:lstStyle>
          <a:p>
            <a:pPr>
              <a:defRPr/>
            </a:pPr>
            <a:r>
              <a:rPr lang="en-US"/>
              <a:t>2006-07 NDHS- MoHSS and Macro International</a:t>
            </a:r>
          </a:p>
        </p:txBody>
      </p:sp>
      <p:sp>
        <p:nvSpPr>
          <p:cNvPr id="9" name="Rectangle 6"/>
          <p:cNvSpPr>
            <a:spLocks noGrp="1" noChangeArrowheads="1"/>
          </p:cNvSpPr>
          <p:nvPr>
            <p:ph type="sldNum" sz="quarter" idx="12"/>
          </p:nvPr>
        </p:nvSpPr>
        <p:spPr/>
        <p:txBody>
          <a:bodyPr/>
          <a:lstStyle>
            <a:lvl1pPr>
              <a:defRPr/>
            </a:lvl1pPr>
          </a:lstStyle>
          <a:p>
            <a:pPr>
              <a:defRPr/>
            </a:pPr>
            <a:fld id="{FA857DBE-D1C0-4730-929F-48DA8D6B7B4D}"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p:txBody>
          <a:bodyPr/>
          <a:lstStyle>
            <a:lvl1pPr>
              <a:defRPr/>
            </a:lvl1pPr>
          </a:lstStyle>
          <a:p>
            <a:pPr>
              <a:defRPr/>
            </a:pPr>
            <a:fld id="{7ED63D97-02F5-4AD9-B3E5-4BF68C230EF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6AF934-F071-49BD-BC1A-8A27CFDC228F}"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E6AF934-F071-49BD-BC1A-8A27CFDC228F}"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E6AF934-F071-49BD-BC1A-8A27CFDC228F}" type="datetimeFigureOut">
              <a:rPr lang="en-US" smtClean="0"/>
              <a:pPr/>
              <a:t>6/15/2012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E6AF934-F071-49BD-BC1A-8A27CFDC228F}" type="datetimeFigureOut">
              <a:rPr lang="en-US" smtClean="0"/>
              <a:pPr/>
              <a:t>6/15/2012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1030" name="Picture 6"/>
          <p:cNvPicPr>
            <a:picLocks noChangeAspect="1" noChangeArrowheads="1"/>
          </p:cNvPicPr>
          <p:nvPr userDrawn="1"/>
        </p:nvPicPr>
        <p:blipFill>
          <a:blip r:embed="rId2" cstate="print"/>
          <a:srcRect/>
          <a:stretch>
            <a:fillRect/>
          </a:stretch>
        </p:blipFill>
        <p:spPr bwMode="auto">
          <a:xfrm>
            <a:off x="-57150" y="2400300"/>
            <a:ext cx="9258300" cy="2057400"/>
          </a:xfrm>
          <a:prstGeom prst="rect">
            <a:avLst/>
          </a:prstGeom>
          <a:noFill/>
          <a:ln w="9525">
            <a:noFill/>
            <a:miter lim="800000"/>
            <a:headEnd/>
            <a:tailEnd/>
          </a:ln>
        </p:spPr>
      </p:pic>
      <p:sp>
        <p:nvSpPr>
          <p:cNvPr id="10" name="Subtitle 2"/>
          <p:cNvSpPr txBox="1">
            <a:spLocks/>
          </p:cNvSpPr>
          <p:nvPr userDrawn="1"/>
        </p:nvSpPr>
        <p:spPr>
          <a:xfrm>
            <a:off x="0" y="5105400"/>
            <a:ext cx="9144000" cy="114300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600" b="0" i="0" u="none" strike="noStrike" kern="1200" cap="none" spc="0" normalizeH="0" baseline="0" noProof="0" dirty="0" smtClean="0">
                <a:ln>
                  <a:noFill/>
                </a:ln>
                <a:solidFill>
                  <a:schemeClr val="bg1"/>
                </a:solidFill>
                <a:effectLst/>
                <a:uLnTx/>
                <a:uFillTx/>
                <a:latin typeface="+mn-lt"/>
                <a:ea typeface="+mn-ea"/>
                <a:cs typeface="+mn-cs"/>
              </a:rPr>
              <a:t>2010 Tanzania Demographic and Health Survey</a:t>
            </a:r>
            <a:endParaRPr kumimoji="0" lang="en-US" sz="36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6AF934-F071-49BD-BC1A-8A27CFDC228F}"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6AF934-F071-49BD-BC1A-8A27CFDC228F}"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6AF934-F071-49BD-BC1A-8A27CFDC228F}" type="datetimeFigureOut">
              <a:rPr lang="en-US" smtClean="0"/>
              <a:pPr/>
              <a:t>6/15/2012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BAEAD5-5C66-4557-AF3A-48400E52F67A}"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609FEA-78FB-42AF-B120-4929E6CB2F7C}" type="datetimeFigureOut">
              <a:rPr lang="en-US" smtClean="0"/>
              <a:pPr/>
              <a:t>6/15/2012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AB2392-4483-49C1-815A-B998BBE39AC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ChangeArrowheads="1"/>
          </p:cNvSpPr>
          <p:nvPr/>
        </p:nvSpPr>
        <p:spPr bwMode="auto">
          <a:xfrm>
            <a:off x="0" y="685800"/>
            <a:ext cx="9144000" cy="1371600"/>
          </a:xfrm>
          <a:prstGeom prst="rect">
            <a:avLst/>
          </a:prstGeom>
          <a:noFill/>
          <a:ln w="9525">
            <a:noFill/>
            <a:miter lim="800000"/>
            <a:headEnd/>
            <a:tailEnd/>
          </a:ln>
        </p:spPr>
        <p:txBody>
          <a:bodyPr/>
          <a:lstStyle/>
          <a:p>
            <a:pPr algn="ctr">
              <a:spcBef>
                <a:spcPct val="20000"/>
              </a:spcBef>
            </a:pPr>
            <a:r>
              <a:rPr lang="en-US" sz="4400" b="1" dirty="0">
                <a:solidFill>
                  <a:schemeClr val="bg1"/>
                </a:solidFill>
                <a:latin typeface="Calibri" pitchFamily="34" charset="0"/>
              </a:rPr>
              <a:t>Methodology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3"/>
          <p:cNvSpPr>
            <a:spLocks noGrp="1"/>
          </p:cNvSpPr>
          <p:nvPr>
            <p:ph type="title"/>
          </p:nvPr>
        </p:nvSpPr>
        <p:spPr/>
        <p:txBody>
          <a:bodyPr/>
          <a:lstStyle/>
          <a:p>
            <a:r>
              <a:rPr lang="en-US" sz="4000" smtClean="0"/>
              <a:t>Fieldwork and Data Processing</a:t>
            </a:r>
          </a:p>
        </p:txBody>
      </p:sp>
      <p:sp>
        <p:nvSpPr>
          <p:cNvPr id="23555" name="Rectangle 2"/>
          <p:cNvSpPr>
            <a:spLocks noGrp="1" noChangeArrowheads="1"/>
          </p:cNvSpPr>
          <p:nvPr>
            <p:ph idx="1"/>
          </p:nvPr>
        </p:nvSpPr>
        <p:spPr/>
        <p:txBody>
          <a:bodyPr/>
          <a:lstStyle/>
          <a:p>
            <a:pPr eaLnBrk="1" hangingPunct="1">
              <a:spcAft>
                <a:spcPct val="70000"/>
              </a:spcAft>
            </a:pPr>
            <a:r>
              <a:rPr lang="en-US" sz="2800" dirty="0" smtClean="0"/>
              <a:t>Total of </a:t>
            </a:r>
            <a:r>
              <a:rPr lang="en-US" sz="2800" b="1" dirty="0" smtClean="0"/>
              <a:t>14 teams </a:t>
            </a:r>
            <a:r>
              <a:rPr lang="en-US" sz="2800" dirty="0" smtClean="0"/>
              <a:t>(team supervisor, 1 field editor, 4 female interviewers, 1 male interviewer, and a driver)</a:t>
            </a:r>
          </a:p>
          <a:p>
            <a:pPr eaLnBrk="1" hangingPunct="1">
              <a:spcAft>
                <a:spcPct val="70000"/>
              </a:spcAft>
            </a:pPr>
            <a:r>
              <a:rPr lang="en-US" sz="2900" dirty="0" smtClean="0"/>
              <a:t>Fieldwork conducted from </a:t>
            </a:r>
            <a:r>
              <a:rPr lang="en-US" sz="2900" b="1" dirty="0" smtClean="0"/>
              <a:t>December 2009 – May 2010.</a:t>
            </a:r>
          </a:p>
          <a:p>
            <a:pPr>
              <a:spcAft>
                <a:spcPct val="70000"/>
              </a:spcAft>
            </a:pPr>
            <a:r>
              <a:rPr lang="en-US" sz="2900" dirty="0" smtClean="0"/>
              <a:t>Data Processing: </a:t>
            </a:r>
            <a:r>
              <a:rPr lang="en-US" sz="2900" b="1" dirty="0" smtClean="0"/>
              <a:t>January 2010 – June 2010</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762000" y="152400"/>
            <a:ext cx="7620000" cy="1143000"/>
          </a:xfrm>
        </p:spPr>
        <p:txBody>
          <a:bodyPr>
            <a:normAutofit fontScale="90000"/>
          </a:bodyPr>
          <a:lstStyle/>
          <a:p>
            <a:pPr eaLnBrk="1" hangingPunct="1">
              <a:lnSpc>
                <a:spcPct val="80000"/>
              </a:lnSpc>
              <a:defRPr/>
            </a:pPr>
            <a:r>
              <a:rPr lang="en-US" sz="3600" dirty="0" smtClean="0">
                <a:solidFill>
                  <a:srgbClr val="000066"/>
                </a:solidFill>
                <a:latin typeface="Esprit Book" pitchFamily="18" charset="0"/>
              </a:rPr>
              <a:t>   </a:t>
            </a:r>
            <a:br>
              <a:rPr lang="en-US" sz="3600" dirty="0" smtClean="0">
                <a:solidFill>
                  <a:srgbClr val="000066"/>
                </a:solidFill>
                <a:latin typeface="Esprit Book" pitchFamily="18" charset="0"/>
              </a:rPr>
            </a:br>
            <a:r>
              <a:rPr lang="en-US" sz="3600" dirty="0" smtClean="0"/>
              <a:t>Results of the household </a:t>
            </a:r>
            <a:br>
              <a:rPr lang="en-US" sz="3600" dirty="0" smtClean="0"/>
            </a:br>
            <a:r>
              <a:rPr lang="en-US" sz="3600" dirty="0" smtClean="0"/>
              <a:t>and individual interviews </a:t>
            </a:r>
            <a:r>
              <a:rPr lang="en-GB" sz="3600" dirty="0" smtClean="0">
                <a:effectLst>
                  <a:outerShdw blurRad="38100" dist="38100" dir="2700000" algn="tl">
                    <a:srgbClr val="000000"/>
                  </a:outerShdw>
                </a:effectLst>
              </a:rPr>
              <a:t/>
            </a:r>
            <a:br>
              <a:rPr lang="en-GB" sz="3600" dirty="0" smtClean="0">
                <a:effectLst>
                  <a:outerShdw blurRad="38100" dist="38100" dir="2700000" algn="tl">
                    <a:srgbClr val="000000"/>
                  </a:outerShdw>
                </a:effectLst>
              </a:rPr>
            </a:br>
            <a:endParaRPr lang="en-US" sz="3600" dirty="0" smtClean="0">
              <a:effectLst>
                <a:outerShdw blurRad="38100" dist="38100" dir="2700000" algn="tl">
                  <a:srgbClr val="000000"/>
                </a:outerShdw>
              </a:effectLst>
            </a:endParaRPr>
          </a:p>
        </p:txBody>
      </p:sp>
      <p:grpSp>
        <p:nvGrpSpPr>
          <p:cNvPr id="2" name="Group 5"/>
          <p:cNvGrpSpPr>
            <a:grpSpLocks/>
          </p:cNvGrpSpPr>
          <p:nvPr/>
        </p:nvGrpSpPr>
        <p:grpSpPr bwMode="auto">
          <a:xfrm>
            <a:off x="1600200" y="1558925"/>
            <a:ext cx="6275388" cy="1947863"/>
            <a:chOff x="1334" y="1007"/>
            <a:chExt cx="3953" cy="1675"/>
          </a:xfrm>
        </p:grpSpPr>
        <p:sp>
          <p:nvSpPr>
            <p:cNvPr id="24586" name="Text Box 6"/>
            <p:cNvSpPr txBox="1">
              <a:spLocks noChangeArrowheads="1"/>
            </p:cNvSpPr>
            <p:nvPr/>
          </p:nvSpPr>
          <p:spPr bwMode="auto">
            <a:xfrm>
              <a:off x="1334" y="1007"/>
              <a:ext cx="2594" cy="1381"/>
            </a:xfrm>
            <a:prstGeom prst="rect">
              <a:avLst/>
            </a:prstGeom>
            <a:noFill/>
            <a:ln w="9525">
              <a:noFill/>
              <a:miter lim="800000"/>
              <a:headEnd/>
              <a:tailEnd/>
            </a:ln>
          </p:spPr>
          <p:txBody>
            <a:bodyPr wrap="square">
              <a:spAutoFit/>
            </a:bodyPr>
            <a:lstStyle/>
            <a:p>
              <a:pPr eaLnBrk="0" hangingPunct="0">
                <a:lnSpc>
                  <a:spcPct val="80000"/>
                </a:lnSpc>
              </a:pPr>
              <a:r>
                <a:rPr lang="en-US" sz="2400" dirty="0">
                  <a:latin typeface="Calibri" pitchFamily="34" charset="0"/>
                </a:rPr>
                <a:t>Households Selected</a:t>
              </a:r>
            </a:p>
            <a:p>
              <a:pPr eaLnBrk="0" hangingPunct="0">
                <a:lnSpc>
                  <a:spcPct val="90000"/>
                </a:lnSpc>
              </a:pPr>
              <a:r>
                <a:rPr lang="en-US" sz="2400" dirty="0">
                  <a:latin typeface="Calibri" pitchFamily="34" charset="0"/>
                </a:rPr>
                <a:t>Households Occupied</a:t>
              </a:r>
              <a:endParaRPr lang="en-GB" sz="2400" dirty="0">
                <a:latin typeface="Calibri" pitchFamily="34" charset="0"/>
              </a:endParaRPr>
            </a:p>
            <a:p>
              <a:pPr eaLnBrk="0" hangingPunct="0">
                <a:lnSpc>
                  <a:spcPct val="90000"/>
                </a:lnSpc>
              </a:pPr>
              <a:r>
                <a:rPr lang="en-GB" sz="2400" dirty="0">
                  <a:latin typeface="Calibri" pitchFamily="34" charset="0"/>
                </a:rPr>
                <a:t>Households Interviewed</a:t>
              </a:r>
            </a:p>
            <a:p>
              <a:pPr eaLnBrk="0" hangingPunct="0">
                <a:lnSpc>
                  <a:spcPct val="70000"/>
                </a:lnSpc>
              </a:pPr>
              <a:endParaRPr lang="en-GB" sz="2400" dirty="0"/>
            </a:p>
            <a:p>
              <a:pPr eaLnBrk="0" hangingPunct="0">
                <a:lnSpc>
                  <a:spcPct val="80000"/>
                </a:lnSpc>
              </a:pPr>
              <a:r>
                <a:rPr lang="en-GB" sz="2400" dirty="0"/>
                <a:t> 	</a:t>
              </a:r>
              <a:r>
                <a:rPr lang="en-GB" sz="2400" dirty="0">
                  <a:latin typeface="Calibri" pitchFamily="34" charset="0"/>
                </a:rPr>
                <a:t>Response </a:t>
              </a:r>
              <a:r>
                <a:rPr lang="en-US" sz="2400" dirty="0">
                  <a:latin typeface="Calibri" pitchFamily="34" charset="0"/>
                </a:rPr>
                <a:t>r</a:t>
              </a:r>
              <a:r>
                <a:rPr lang="en-GB" sz="2400" dirty="0">
                  <a:latin typeface="Calibri" pitchFamily="34" charset="0"/>
                </a:rPr>
                <a:t>ate (%)</a:t>
              </a:r>
            </a:p>
          </p:txBody>
        </p:sp>
        <p:sp>
          <p:nvSpPr>
            <p:cNvPr id="24587" name="Text Box 7"/>
            <p:cNvSpPr txBox="1">
              <a:spLocks noChangeArrowheads="1"/>
            </p:cNvSpPr>
            <p:nvPr/>
          </p:nvSpPr>
          <p:spPr bwMode="auto">
            <a:xfrm>
              <a:off x="4500" y="1015"/>
              <a:ext cx="787" cy="1667"/>
            </a:xfrm>
            <a:prstGeom prst="rect">
              <a:avLst/>
            </a:prstGeom>
            <a:noFill/>
            <a:ln w="9525">
              <a:noFill/>
              <a:miter lim="800000"/>
              <a:headEnd/>
              <a:tailEnd/>
            </a:ln>
          </p:spPr>
          <p:txBody>
            <a:bodyPr wrap="none">
              <a:spAutoFit/>
            </a:bodyPr>
            <a:lstStyle/>
            <a:p>
              <a:pPr eaLnBrk="0" hangingPunct="0">
                <a:lnSpc>
                  <a:spcPct val="90000"/>
                </a:lnSpc>
              </a:pPr>
              <a:r>
                <a:rPr lang="en-US" sz="2400" b="1" dirty="0" smtClean="0">
                  <a:latin typeface="Calibri" pitchFamily="34" charset="0"/>
                </a:rPr>
                <a:t>   10,300</a:t>
              </a:r>
              <a:endParaRPr lang="en-US" sz="2400" b="1" dirty="0">
                <a:latin typeface="Calibri" pitchFamily="34" charset="0"/>
              </a:endParaRPr>
            </a:p>
            <a:p>
              <a:pPr eaLnBrk="0" hangingPunct="0">
                <a:lnSpc>
                  <a:spcPct val="90000"/>
                </a:lnSpc>
              </a:pPr>
              <a:r>
                <a:rPr lang="en-US" sz="2400" b="1" dirty="0">
                  <a:latin typeface="Calibri" pitchFamily="34" charset="0"/>
                </a:rPr>
                <a:t> </a:t>
              </a:r>
              <a:r>
                <a:rPr lang="en-US" sz="2400" b="1" dirty="0" smtClean="0">
                  <a:latin typeface="Calibri" pitchFamily="34" charset="0"/>
                </a:rPr>
                <a:t>  9,741</a:t>
              </a:r>
              <a:endParaRPr lang="en-GB" sz="2400" b="1" dirty="0">
                <a:latin typeface="Calibri" pitchFamily="34" charset="0"/>
              </a:endParaRPr>
            </a:p>
            <a:p>
              <a:pPr eaLnBrk="0" hangingPunct="0">
                <a:lnSpc>
                  <a:spcPct val="90000"/>
                </a:lnSpc>
              </a:pPr>
              <a:r>
                <a:rPr lang="en-US" sz="2400" b="1" dirty="0" smtClean="0">
                  <a:latin typeface="Calibri" pitchFamily="34" charset="0"/>
                </a:rPr>
                <a:t>   9,623</a:t>
              </a:r>
              <a:endParaRPr lang="en-US" sz="2400" b="1" dirty="0">
                <a:latin typeface="Calibri" pitchFamily="34" charset="0"/>
              </a:endParaRPr>
            </a:p>
            <a:p>
              <a:pPr eaLnBrk="0" hangingPunct="0">
                <a:lnSpc>
                  <a:spcPct val="40000"/>
                </a:lnSpc>
              </a:pPr>
              <a:endParaRPr lang="en-US" sz="2400" b="1" dirty="0"/>
            </a:p>
            <a:p>
              <a:pPr eaLnBrk="0" hangingPunct="0">
                <a:lnSpc>
                  <a:spcPct val="90000"/>
                </a:lnSpc>
              </a:pPr>
              <a:r>
                <a:rPr lang="en-US" sz="2400" b="1" dirty="0"/>
                <a:t>  </a:t>
              </a:r>
              <a:r>
                <a:rPr lang="en-US" sz="2400" b="1" dirty="0" smtClean="0"/>
                <a:t>   </a:t>
              </a:r>
              <a:r>
                <a:rPr lang="en-US" sz="2400" b="1" dirty="0" smtClean="0">
                  <a:latin typeface="Calibri" pitchFamily="34" charset="0"/>
                </a:rPr>
                <a:t>99%</a:t>
              </a:r>
              <a:endParaRPr lang="en-US" sz="2400" b="1" dirty="0">
                <a:latin typeface="Calibri" pitchFamily="34" charset="0"/>
              </a:endParaRPr>
            </a:p>
            <a:p>
              <a:pPr eaLnBrk="0" hangingPunct="0"/>
              <a:endParaRPr lang="en-US" sz="2400" dirty="0"/>
            </a:p>
          </p:txBody>
        </p:sp>
      </p:grpSp>
      <p:grpSp>
        <p:nvGrpSpPr>
          <p:cNvPr id="3" name="Group 8"/>
          <p:cNvGrpSpPr>
            <a:grpSpLocks/>
          </p:cNvGrpSpPr>
          <p:nvPr/>
        </p:nvGrpSpPr>
        <p:grpSpPr bwMode="auto">
          <a:xfrm>
            <a:off x="1600200" y="3429000"/>
            <a:ext cx="6340476" cy="1311275"/>
            <a:chOff x="1286" y="2186"/>
            <a:chExt cx="3994" cy="826"/>
          </a:xfrm>
        </p:grpSpPr>
        <p:sp>
          <p:nvSpPr>
            <p:cNvPr id="24584" name="Text Box 9"/>
            <p:cNvSpPr txBox="1">
              <a:spLocks noChangeArrowheads="1"/>
            </p:cNvSpPr>
            <p:nvPr/>
          </p:nvSpPr>
          <p:spPr bwMode="auto">
            <a:xfrm>
              <a:off x="1286" y="2226"/>
              <a:ext cx="2549" cy="779"/>
            </a:xfrm>
            <a:prstGeom prst="rect">
              <a:avLst/>
            </a:prstGeom>
            <a:noFill/>
            <a:ln w="9525">
              <a:noFill/>
              <a:miter lim="800000"/>
              <a:headEnd/>
              <a:tailEnd/>
            </a:ln>
          </p:spPr>
          <p:txBody>
            <a:bodyPr wrap="square">
              <a:spAutoFit/>
            </a:bodyPr>
            <a:lstStyle/>
            <a:p>
              <a:pPr eaLnBrk="0" hangingPunct="0">
                <a:lnSpc>
                  <a:spcPct val="80000"/>
                </a:lnSpc>
              </a:pPr>
              <a:r>
                <a:rPr lang="en-GB" sz="2400" dirty="0">
                  <a:latin typeface="Calibri" pitchFamily="34" charset="0"/>
                </a:rPr>
                <a:t>Eligible Women</a:t>
              </a:r>
            </a:p>
            <a:p>
              <a:pPr eaLnBrk="0" hangingPunct="0">
                <a:lnSpc>
                  <a:spcPct val="80000"/>
                </a:lnSpc>
              </a:pPr>
              <a:r>
                <a:rPr lang="en-GB" sz="2400" dirty="0">
                  <a:latin typeface="Calibri" pitchFamily="34" charset="0"/>
                </a:rPr>
                <a:t>Women Interviewed</a:t>
              </a:r>
              <a:r>
                <a:rPr lang="en-GB" sz="2400" dirty="0"/>
                <a:t>		</a:t>
              </a:r>
            </a:p>
            <a:p>
              <a:pPr eaLnBrk="0" hangingPunct="0">
                <a:lnSpc>
                  <a:spcPct val="70000"/>
                </a:lnSpc>
              </a:pPr>
              <a:endParaRPr lang="en-GB" sz="2400" dirty="0">
                <a:latin typeface="Calibri" pitchFamily="34" charset="0"/>
              </a:endParaRPr>
            </a:p>
            <a:p>
              <a:pPr eaLnBrk="0" hangingPunct="0">
                <a:lnSpc>
                  <a:spcPct val="80000"/>
                </a:lnSpc>
              </a:pPr>
              <a:r>
                <a:rPr lang="en-GB" sz="2400" dirty="0">
                  <a:latin typeface="Calibri" pitchFamily="34" charset="0"/>
                </a:rPr>
                <a:t>  	Response </a:t>
              </a:r>
              <a:r>
                <a:rPr lang="en-US" sz="2400" dirty="0">
                  <a:latin typeface="Calibri" pitchFamily="34" charset="0"/>
                </a:rPr>
                <a:t>r</a:t>
              </a:r>
              <a:r>
                <a:rPr lang="en-GB" sz="2400" dirty="0">
                  <a:latin typeface="Calibri" pitchFamily="34" charset="0"/>
                </a:rPr>
                <a:t>ate (%)</a:t>
              </a:r>
            </a:p>
          </p:txBody>
        </p:sp>
        <p:sp>
          <p:nvSpPr>
            <p:cNvPr id="15371" name="Text Box 10"/>
            <p:cNvSpPr txBox="1">
              <a:spLocks noChangeArrowheads="1"/>
            </p:cNvSpPr>
            <p:nvPr/>
          </p:nvSpPr>
          <p:spPr bwMode="auto">
            <a:xfrm>
              <a:off x="4406" y="2186"/>
              <a:ext cx="874" cy="826"/>
            </a:xfrm>
            <a:prstGeom prst="rect">
              <a:avLst/>
            </a:prstGeom>
            <a:noFill/>
            <a:ln w="9525">
              <a:noFill/>
              <a:miter lim="800000"/>
              <a:headEnd/>
              <a:tailEnd/>
            </a:ln>
          </p:spPr>
          <p:txBody>
            <a:bodyPr wrap="none">
              <a:spAutoFit/>
            </a:bodyPr>
            <a:lstStyle/>
            <a:p>
              <a:pPr eaLnBrk="0" hangingPunct="0">
                <a:defRPr/>
              </a:pPr>
              <a:r>
                <a:rPr lang="en-US" sz="2400" b="1" dirty="0">
                  <a:latin typeface="+mn-lt"/>
                  <a:cs typeface="Arial" charset="0"/>
                </a:rPr>
                <a:t>   </a:t>
              </a:r>
              <a:r>
                <a:rPr lang="en-US" sz="2400" b="1" dirty="0" smtClean="0">
                  <a:latin typeface="+mn-lt"/>
                  <a:cs typeface="Arial" charset="0"/>
                </a:rPr>
                <a:t>  10,522</a:t>
              </a:r>
              <a:endParaRPr lang="en-US" sz="2400" b="1" dirty="0">
                <a:latin typeface="+mn-lt"/>
                <a:cs typeface="Arial" charset="0"/>
              </a:endParaRPr>
            </a:p>
            <a:p>
              <a:pPr eaLnBrk="0" hangingPunct="0">
                <a:defRPr/>
              </a:pPr>
              <a:r>
                <a:rPr lang="en-US" sz="2400" b="1" dirty="0">
                  <a:latin typeface="Calibri" pitchFamily="34" charset="0"/>
                  <a:cs typeface="Arial" charset="0"/>
                </a:rPr>
                <a:t>   </a:t>
              </a:r>
              <a:r>
                <a:rPr lang="en-US" sz="2400" b="1" dirty="0" smtClean="0">
                  <a:latin typeface="Calibri" pitchFamily="34" charset="0"/>
                  <a:cs typeface="Arial" charset="0"/>
                </a:rPr>
                <a:t>  10,139</a:t>
              </a:r>
              <a:endParaRPr lang="en-GB" sz="2400" b="1" dirty="0">
                <a:latin typeface="Calibri" pitchFamily="34" charset="0"/>
                <a:cs typeface="Arial" charset="0"/>
              </a:endParaRPr>
            </a:p>
            <a:p>
              <a:pPr eaLnBrk="0" hangingPunct="0">
                <a:lnSpc>
                  <a:spcPct val="130000"/>
                </a:lnSpc>
                <a:defRPr/>
              </a:pPr>
              <a:r>
                <a:rPr lang="en-US" sz="2400" b="1" dirty="0">
                  <a:latin typeface="Calibri" pitchFamily="34" charset="0"/>
                  <a:cs typeface="Arial" charset="0"/>
                </a:rPr>
                <a:t>     </a:t>
              </a:r>
              <a:r>
                <a:rPr lang="en-US" sz="2400" b="1" dirty="0" smtClean="0">
                  <a:latin typeface="Calibri" pitchFamily="34" charset="0"/>
                  <a:cs typeface="Arial" charset="0"/>
                </a:rPr>
                <a:t>  96%</a:t>
              </a:r>
              <a:endParaRPr lang="en-US" sz="2400" b="1" dirty="0">
                <a:latin typeface="Calibri" pitchFamily="34" charset="0"/>
                <a:cs typeface="Arial" charset="0"/>
              </a:endParaRPr>
            </a:p>
          </p:txBody>
        </p:sp>
      </p:grpSp>
      <p:grpSp>
        <p:nvGrpSpPr>
          <p:cNvPr id="4" name="Group 11"/>
          <p:cNvGrpSpPr>
            <a:grpSpLocks/>
          </p:cNvGrpSpPr>
          <p:nvPr/>
        </p:nvGrpSpPr>
        <p:grpSpPr bwMode="auto">
          <a:xfrm>
            <a:off x="1600200" y="5094288"/>
            <a:ext cx="6172199" cy="1617662"/>
            <a:chOff x="1265" y="3379"/>
            <a:chExt cx="3888" cy="1019"/>
          </a:xfrm>
        </p:grpSpPr>
        <p:sp>
          <p:nvSpPr>
            <p:cNvPr id="24582" name="Text Box 12"/>
            <p:cNvSpPr txBox="1">
              <a:spLocks noChangeArrowheads="1"/>
            </p:cNvSpPr>
            <p:nvPr/>
          </p:nvSpPr>
          <p:spPr bwMode="auto">
            <a:xfrm>
              <a:off x="1265" y="3379"/>
              <a:ext cx="2256" cy="755"/>
            </a:xfrm>
            <a:prstGeom prst="rect">
              <a:avLst/>
            </a:prstGeom>
            <a:noFill/>
            <a:ln w="9525">
              <a:noFill/>
              <a:miter lim="800000"/>
              <a:headEnd/>
              <a:tailEnd/>
            </a:ln>
          </p:spPr>
          <p:txBody>
            <a:bodyPr wrap="square">
              <a:spAutoFit/>
            </a:bodyPr>
            <a:lstStyle/>
            <a:p>
              <a:pPr eaLnBrk="0" hangingPunct="0">
                <a:lnSpc>
                  <a:spcPct val="80000"/>
                </a:lnSpc>
              </a:pPr>
              <a:r>
                <a:rPr lang="en-GB" sz="2400" dirty="0">
                  <a:latin typeface="Calibri" pitchFamily="34" charset="0"/>
                </a:rPr>
                <a:t>Eligible Men</a:t>
              </a:r>
            </a:p>
            <a:p>
              <a:pPr eaLnBrk="0" hangingPunct="0">
                <a:lnSpc>
                  <a:spcPct val="80000"/>
                </a:lnSpc>
              </a:pPr>
              <a:r>
                <a:rPr lang="en-GB" sz="2400" dirty="0">
                  <a:latin typeface="Calibri" pitchFamily="34" charset="0"/>
                </a:rPr>
                <a:t>Men Interviewed</a:t>
              </a:r>
            </a:p>
            <a:p>
              <a:pPr eaLnBrk="0" hangingPunct="0">
                <a:lnSpc>
                  <a:spcPct val="80000"/>
                </a:lnSpc>
              </a:pPr>
              <a:endParaRPr lang="en-GB" sz="2400" dirty="0">
                <a:latin typeface="Calibri" pitchFamily="34" charset="0"/>
              </a:endParaRPr>
            </a:p>
            <a:p>
              <a:pPr eaLnBrk="0" hangingPunct="0">
                <a:lnSpc>
                  <a:spcPct val="50000"/>
                </a:lnSpc>
              </a:pPr>
              <a:r>
                <a:rPr lang="en-GB" sz="2400" dirty="0">
                  <a:latin typeface="Calibri" pitchFamily="34" charset="0"/>
                </a:rPr>
                <a:t>  	Response rate (%)</a:t>
              </a:r>
            </a:p>
          </p:txBody>
        </p:sp>
        <p:sp>
          <p:nvSpPr>
            <p:cNvPr id="24583" name="Text Box 13"/>
            <p:cNvSpPr txBox="1">
              <a:spLocks noChangeArrowheads="1"/>
            </p:cNvSpPr>
            <p:nvPr/>
          </p:nvSpPr>
          <p:spPr bwMode="auto">
            <a:xfrm>
              <a:off x="4496" y="3386"/>
              <a:ext cx="657" cy="1012"/>
            </a:xfrm>
            <a:prstGeom prst="rect">
              <a:avLst/>
            </a:prstGeom>
            <a:noFill/>
            <a:ln w="9525">
              <a:noFill/>
              <a:miter lim="800000"/>
              <a:headEnd/>
              <a:tailEnd/>
            </a:ln>
          </p:spPr>
          <p:txBody>
            <a:bodyPr wrap="none">
              <a:spAutoFit/>
            </a:bodyPr>
            <a:lstStyle/>
            <a:p>
              <a:pPr algn="r" eaLnBrk="0" hangingPunct="0">
                <a:lnSpc>
                  <a:spcPct val="90000"/>
                </a:lnSpc>
              </a:pPr>
              <a:r>
                <a:rPr lang="en-US" sz="2400" b="1" dirty="0" smtClean="0">
                  <a:latin typeface="Calibri" pitchFamily="34" charset="0"/>
                </a:rPr>
                <a:t>2,770</a:t>
              </a:r>
              <a:endParaRPr lang="en-US" sz="2400" b="1" dirty="0">
                <a:latin typeface="Calibri" pitchFamily="34" charset="0"/>
              </a:endParaRPr>
            </a:p>
            <a:p>
              <a:pPr eaLnBrk="0" hangingPunct="0"/>
              <a:r>
                <a:rPr lang="en-US" sz="2400" b="1" dirty="0" smtClean="0">
                  <a:latin typeface="Calibri" pitchFamily="34" charset="0"/>
                </a:rPr>
                <a:t>  2,527</a:t>
              </a:r>
              <a:endParaRPr lang="en-US" sz="2400" b="1" dirty="0">
                <a:latin typeface="Calibri" pitchFamily="34" charset="0"/>
              </a:endParaRPr>
            </a:p>
            <a:p>
              <a:pPr algn="r" eaLnBrk="0" hangingPunct="0">
                <a:lnSpc>
                  <a:spcPct val="120000"/>
                </a:lnSpc>
              </a:pPr>
              <a:r>
                <a:rPr lang="en-US" sz="2400" b="1" smtClean="0"/>
                <a:t>91</a:t>
              </a:r>
              <a:r>
                <a:rPr lang="en-US" sz="2400" b="1" smtClean="0">
                  <a:latin typeface="Calibri" pitchFamily="34" charset="0"/>
                </a:rPr>
                <a:t>%</a:t>
              </a:r>
              <a:endParaRPr lang="en-GB" sz="2400" b="1" dirty="0">
                <a:latin typeface="Calibri" pitchFamily="34" charset="0"/>
              </a:endParaRPr>
            </a:p>
            <a:p>
              <a:pPr eaLnBrk="0" hangingPunct="0"/>
              <a:endParaRPr lang="en-US" sz="2400" dirty="0">
                <a:solidFill>
                  <a:schemeClr val="bg1"/>
                </a:solidFill>
              </a:endParaRPr>
            </a:p>
          </p:txBody>
        </p:sp>
      </p:gr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029200"/>
            <a:ext cx="9144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dirty="0">
              <a:solidFill>
                <a:schemeClr val="bg2"/>
              </a:solidFill>
            </a:endParaRPr>
          </a:p>
        </p:txBody>
      </p:sp>
      <p:sp>
        <p:nvSpPr>
          <p:cNvPr id="10" name="Rectangle 9"/>
          <p:cNvSpPr/>
          <p:nvPr/>
        </p:nvSpPr>
        <p:spPr>
          <a:xfrm>
            <a:off x="190500" y="304800"/>
            <a:ext cx="8763000" cy="4708981"/>
          </a:xfrm>
          <a:prstGeom prst="rect">
            <a:avLst/>
          </a:prstGeom>
        </p:spPr>
        <p:txBody>
          <a:bodyPr wrap="square">
            <a:spAutoFit/>
          </a:bodyPr>
          <a:lstStyle/>
          <a:p>
            <a:r>
              <a:rPr lang="en-US" sz="2000" dirty="0" smtClean="0"/>
              <a:t>The 2010 Tanzania Demographic and Health Survey (TDHS) was </a:t>
            </a:r>
            <a:r>
              <a:rPr lang="en-ZA" sz="2000" smtClean="0"/>
              <a:t>implemented </a:t>
            </a:r>
            <a:r>
              <a:rPr lang="en-ZA" sz="2000" dirty="0" smtClean="0"/>
              <a:t>by the National Bureau of Statistics (NBS) and Office of the Chief Government Statistician - Zanzibar (OCGS); in collaboration with the Ministry of Health and Social Welfare.</a:t>
            </a:r>
            <a:endParaRPr lang="en-US" sz="2000" dirty="0" smtClean="0"/>
          </a:p>
          <a:p>
            <a:endParaRPr lang="en-US" sz="2000" dirty="0" smtClean="0"/>
          </a:p>
          <a:p>
            <a:r>
              <a:rPr lang="en-ZA" sz="2000" dirty="0" smtClean="0"/>
              <a:t>ICF Macro provided technical assistance for the survey through the MEASURE DHS programme. United States Agency for International Development (USAID) funded the technical assistance.</a:t>
            </a:r>
            <a:endParaRPr lang="en-US" sz="2000" dirty="0" smtClean="0"/>
          </a:p>
          <a:p>
            <a:endParaRPr lang="en-US" sz="2000" dirty="0" smtClean="0"/>
          </a:p>
          <a:p>
            <a:r>
              <a:rPr lang="en-ZA" sz="2000" dirty="0" smtClean="0"/>
              <a:t>Funding for the survey was provided by the Tanzania government through the Ministry of Health and Social Welfare, Tanzania Food and Nutrition Centre (TFNC), Department for International Development (DFID), World Health Organization (WHO)/Zanzibar, United Nations Fund for Population Activities (UNFPA), United Nations Children’s Fund (UNICEF), World Food Programme (WFP), United Nations Development Programme (UNDP) and Irish Aid.</a:t>
            </a:r>
            <a:endParaRPr lang="en-GB" sz="2800" dirty="0" smtClean="0"/>
          </a:p>
        </p:txBody>
      </p:sp>
      <p:pic>
        <p:nvPicPr>
          <p:cNvPr id="3" name="Picture 2" descr="Tanzania_DHS_logos.jpg"/>
          <p:cNvPicPr>
            <a:picLocks noChangeAspect="1"/>
          </p:cNvPicPr>
          <p:nvPr/>
        </p:nvPicPr>
        <p:blipFill>
          <a:blip r:embed="rId3" cstate="print"/>
          <a:stretch>
            <a:fillRect/>
          </a:stretch>
        </p:blipFill>
        <p:spPr>
          <a:xfrm>
            <a:off x="1219200" y="5227320"/>
            <a:ext cx="7277100" cy="147828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4"/>
          <p:cNvSpPr>
            <a:spLocks noGrp="1"/>
          </p:cNvSpPr>
          <p:nvPr>
            <p:ph type="title"/>
          </p:nvPr>
        </p:nvSpPr>
        <p:spPr/>
        <p:txBody>
          <a:bodyPr/>
          <a:lstStyle/>
          <a:p>
            <a:r>
              <a:rPr lang="en-US" sz="4000" dirty="0" smtClean="0"/>
              <a:t>Objectives</a:t>
            </a:r>
          </a:p>
        </p:txBody>
      </p:sp>
      <p:sp>
        <p:nvSpPr>
          <p:cNvPr id="16387" name="Rectangle 2"/>
          <p:cNvSpPr>
            <a:spLocks noGrp="1" noChangeArrowheads="1"/>
          </p:cNvSpPr>
          <p:nvPr>
            <p:ph idx="1"/>
          </p:nvPr>
        </p:nvSpPr>
        <p:spPr/>
        <p:txBody>
          <a:bodyPr>
            <a:normAutofit lnSpcReduction="10000"/>
          </a:bodyPr>
          <a:lstStyle/>
          <a:p>
            <a:pPr>
              <a:buNone/>
            </a:pPr>
            <a:r>
              <a:rPr lang="en-ZA" sz="2800" dirty="0" smtClean="0"/>
              <a:t>The principal objective of the 2010 TDHS is to collect data on household characteristics, fertility levels and preferences, awareness and use of family planning methods, childhood and adult mortality, maternal and child health, breastfeeding practices, antenatal care, childhood immunisation and diseases, nutritional status of young children and women, malaria prevention and treatment, women’s status, female circumcision, sexual activity, knowledge and behaviour regarding HIV/AIDS, and prevalence of domestic violence. </a:t>
            </a:r>
            <a:endParaRPr lang="en-US" sz="2800"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z="4000" smtClean="0"/>
              <a:t>The Survey</a:t>
            </a:r>
          </a:p>
        </p:txBody>
      </p:sp>
      <p:sp>
        <p:nvSpPr>
          <p:cNvPr id="17411" name="Rectangle 3"/>
          <p:cNvSpPr>
            <a:spLocks noGrp="1" noChangeArrowheads="1"/>
          </p:cNvSpPr>
          <p:nvPr>
            <p:ph idx="1"/>
          </p:nvPr>
        </p:nvSpPr>
        <p:spPr>
          <a:xfrm>
            <a:off x="457200" y="1600200"/>
            <a:ext cx="8229600" cy="4572000"/>
          </a:xfrm>
        </p:spPr>
        <p:txBody>
          <a:bodyPr>
            <a:normAutofit fontScale="92500"/>
          </a:bodyPr>
          <a:lstStyle/>
          <a:p>
            <a:r>
              <a:rPr lang="en-ZA" sz="2800" dirty="0" smtClean="0"/>
              <a:t>The 2010 Tanzania Demographic and Health Survey (TDHS) is the eighth in a series of national sample surveys conducted in Tanzania to measure levels, patterns, and trends in demographic and health indicators. </a:t>
            </a:r>
          </a:p>
          <a:p>
            <a:r>
              <a:rPr lang="en-GB" sz="2800" dirty="0" smtClean="0"/>
              <a:t>The TDHS sample is a nationally representative sample.</a:t>
            </a:r>
          </a:p>
          <a:p>
            <a:r>
              <a:rPr lang="en-ZA" sz="2800" dirty="0" smtClean="0"/>
              <a:t>It was designed to provide estimates for the entire country, for urban and rural areas in </a:t>
            </a:r>
            <a:r>
              <a:rPr lang="en-ZA" sz="2800" smtClean="0"/>
              <a:t>the mainland</a:t>
            </a:r>
            <a:r>
              <a:rPr lang="en-ZA" sz="2800" dirty="0" smtClean="0"/>
              <a:t>, and for Zanzibar. For specific indicators such as contraceptive use, the sample design allowed the estimation of indicators for each of the 26 regions. </a:t>
            </a:r>
            <a:endParaRPr lang="en-US" sz="2800" dirty="0" smtClean="0"/>
          </a:p>
          <a:p>
            <a:pPr eaLnBrk="1" hangingPunct="1">
              <a:buFontTx/>
              <a:buNone/>
            </a:pPr>
            <a:endParaRPr lang="en-US" sz="2800" i="1"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Geographic Zones</a:t>
            </a:r>
            <a:endParaRPr lang="en-US" dirty="0"/>
          </a:p>
        </p:txBody>
      </p:sp>
      <p:sp>
        <p:nvSpPr>
          <p:cNvPr id="3" name="Content Placeholder 2"/>
          <p:cNvSpPr>
            <a:spLocks noGrp="1"/>
          </p:cNvSpPr>
          <p:nvPr>
            <p:ph idx="1"/>
          </p:nvPr>
        </p:nvSpPr>
        <p:spPr/>
        <p:txBody>
          <a:bodyPr>
            <a:normAutofit fontScale="92500" lnSpcReduction="10000"/>
          </a:bodyPr>
          <a:lstStyle/>
          <a:p>
            <a:pPr>
              <a:buFont typeface="Calibri" pitchFamily="34" charset="0"/>
              <a:buChar char="⁻"/>
            </a:pPr>
            <a:r>
              <a:rPr lang="es-ES" dirty="0" smtClean="0"/>
              <a:t>Western: Tabora, </a:t>
            </a:r>
            <a:r>
              <a:rPr lang="es-ES" dirty="0" err="1" smtClean="0"/>
              <a:t>Shinyanga</a:t>
            </a:r>
            <a:r>
              <a:rPr lang="es-ES" dirty="0" smtClean="0"/>
              <a:t>, </a:t>
            </a:r>
            <a:r>
              <a:rPr lang="es-ES" dirty="0" err="1" smtClean="0"/>
              <a:t>Kigoma</a:t>
            </a:r>
            <a:endParaRPr lang="en-US" dirty="0" smtClean="0"/>
          </a:p>
          <a:p>
            <a:pPr>
              <a:buFont typeface="Calibri" pitchFamily="34" charset="0"/>
              <a:buChar char="⁻"/>
            </a:pPr>
            <a:r>
              <a:rPr lang="es-ES" dirty="0" err="1" smtClean="0"/>
              <a:t>Northern</a:t>
            </a:r>
            <a:r>
              <a:rPr lang="es-ES" dirty="0" smtClean="0"/>
              <a:t>: Kilimanjaro, Tanga, </a:t>
            </a:r>
            <a:r>
              <a:rPr lang="es-ES" dirty="0" err="1" smtClean="0"/>
              <a:t>Arusha</a:t>
            </a:r>
            <a:r>
              <a:rPr lang="es-ES" dirty="0" smtClean="0"/>
              <a:t>, Manyara</a:t>
            </a:r>
            <a:endParaRPr lang="en-US" dirty="0" smtClean="0"/>
          </a:p>
          <a:p>
            <a:pPr>
              <a:buFont typeface="Calibri" pitchFamily="34" charset="0"/>
              <a:buChar char="⁻"/>
            </a:pPr>
            <a:r>
              <a:rPr lang="es-ES" dirty="0" smtClean="0"/>
              <a:t>Central: Dodoma, </a:t>
            </a:r>
            <a:r>
              <a:rPr lang="es-ES" dirty="0" err="1" smtClean="0"/>
              <a:t>Singida</a:t>
            </a:r>
            <a:endParaRPr lang="en-US" dirty="0" smtClean="0"/>
          </a:p>
          <a:p>
            <a:pPr>
              <a:buFont typeface="Calibri" pitchFamily="34" charset="0"/>
              <a:buChar char="⁻"/>
            </a:pPr>
            <a:r>
              <a:rPr lang="en-ZA" dirty="0" smtClean="0"/>
              <a:t>Southern Highlands: </a:t>
            </a:r>
            <a:r>
              <a:rPr lang="en-ZA" dirty="0" err="1" smtClean="0"/>
              <a:t>Mbeya</a:t>
            </a:r>
            <a:r>
              <a:rPr lang="en-ZA" dirty="0" smtClean="0"/>
              <a:t>, </a:t>
            </a:r>
            <a:r>
              <a:rPr lang="en-ZA" dirty="0" err="1" smtClean="0"/>
              <a:t>Iringa</a:t>
            </a:r>
            <a:r>
              <a:rPr lang="en-ZA" dirty="0" smtClean="0"/>
              <a:t>, </a:t>
            </a:r>
            <a:r>
              <a:rPr lang="en-ZA" dirty="0" err="1" smtClean="0"/>
              <a:t>Rukwa</a:t>
            </a:r>
            <a:endParaRPr lang="en-US" dirty="0" smtClean="0"/>
          </a:p>
          <a:p>
            <a:pPr>
              <a:buFont typeface="Calibri" pitchFamily="34" charset="0"/>
              <a:buChar char="⁻"/>
            </a:pPr>
            <a:r>
              <a:rPr lang="en-ZA" dirty="0" smtClean="0"/>
              <a:t>Lake: </a:t>
            </a:r>
            <a:r>
              <a:rPr lang="en-ZA" dirty="0" err="1" smtClean="0"/>
              <a:t>Kagera</a:t>
            </a:r>
            <a:r>
              <a:rPr lang="en-ZA" dirty="0" smtClean="0"/>
              <a:t>, </a:t>
            </a:r>
            <a:r>
              <a:rPr lang="en-ZA" dirty="0" err="1" smtClean="0"/>
              <a:t>Mwanza</a:t>
            </a:r>
            <a:r>
              <a:rPr lang="en-ZA" dirty="0" smtClean="0"/>
              <a:t>, Mara</a:t>
            </a:r>
            <a:endParaRPr lang="en-US" dirty="0" smtClean="0"/>
          </a:p>
          <a:p>
            <a:pPr>
              <a:buFont typeface="Calibri" pitchFamily="34" charset="0"/>
              <a:buChar char="⁻"/>
            </a:pPr>
            <a:r>
              <a:rPr lang="es-ES" dirty="0" smtClean="0"/>
              <a:t>Eastern: Dar es </a:t>
            </a:r>
            <a:r>
              <a:rPr lang="es-ES" dirty="0" err="1" smtClean="0"/>
              <a:t>Salaam</a:t>
            </a:r>
            <a:r>
              <a:rPr lang="es-ES" dirty="0" smtClean="0"/>
              <a:t>, </a:t>
            </a:r>
            <a:r>
              <a:rPr lang="es-ES" dirty="0" err="1" smtClean="0"/>
              <a:t>Pwani</a:t>
            </a:r>
            <a:r>
              <a:rPr lang="es-ES" dirty="0" smtClean="0"/>
              <a:t>, </a:t>
            </a:r>
            <a:r>
              <a:rPr lang="es-ES" dirty="0" err="1" smtClean="0"/>
              <a:t>Morogoro</a:t>
            </a:r>
            <a:endParaRPr lang="en-US" dirty="0" smtClean="0"/>
          </a:p>
          <a:p>
            <a:pPr>
              <a:buFont typeface="Calibri" pitchFamily="34" charset="0"/>
              <a:buChar char="⁻"/>
            </a:pPr>
            <a:r>
              <a:rPr lang="en-ZA" dirty="0" smtClean="0"/>
              <a:t>Southern: </a:t>
            </a:r>
            <a:r>
              <a:rPr lang="en-ZA" dirty="0" err="1" smtClean="0"/>
              <a:t>Lindi</a:t>
            </a:r>
            <a:r>
              <a:rPr lang="en-ZA" dirty="0" smtClean="0"/>
              <a:t>, </a:t>
            </a:r>
            <a:r>
              <a:rPr lang="en-ZA" dirty="0" err="1" smtClean="0"/>
              <a:t>Mtwara</a:t>
            </a:r>
            <a:r>
              <a:rPr lang="en-ZA" dirty="0" smtClean="0"/>
              <a:t>, Ruvuma</a:t>
            </a:r>
            <a:endParaRPr lang="en-US" dirty="0" smtClean="0"/>
          </a:p>
          <a:p>
            <a:pPr>
              <a:buFont typeface="Calibri" pitchFamily="34" charset="0"/>
              <a:buChar char="⁻"/>
            </a:pPr>
            <a:r>
              <a:rPr lang="en-ZA" dirty="0" smtClean="0"/>
              <a:t>Zanzibar: Zanzibar North, Zanzibar South, Town West, Pemba North, Pemba South </a:t>
            </a:r>
            <a:endParaRPr lang="en-US" dirty="0" smtClean="0"/>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4"/>
          <p:cNvSpPr>
            <a:spLocks noGrp="1"/>
          </p:cNvSpPr>
          <p:nvPr>
            <p:ph type="title"/>
          </p:nvPr>
        </p:nvSpPr>
        <p:spPr/>
        <p:txBody>
          <a:bodyPr/>
          <a:lstStyle/>
          <a:p>
            <a:r>
              <a:rPr lang="en-US" sz="4000" smtClean="0"/>
              <a:t>Sample Design</a:t>
            </a:r>
          </a:p>
        </p:txBody>
      </p:sp>
      <p:sp>
        <p:nvSpPr>
          <p:cNvPr id="18435" name="Rectangle 2"/>
          <p:cNvSpPr>
            <a:spLocks noGrp="1" noChangeArrowheads="1"/>
          </p:cNvSpPr>
          <p:nvPr>
            <p:ph idx="1"/>
          </p:nvPr>
        </p:nvSpPr>
        <p:spPr>
          <a:xfrm>
            <a:off x="304800" y="1524000"/>
            <a:ext cx="8610600" cy="4495800"/>
          </a:xfrm>
        </p:spPr>
        <p:txBody>
          <a:bodyPr>
            <a:normAutofit/>
          </a:bodyPr>
          <a:lstStyle/>
          <a:p>
            <a:pPr>
              <a:lnSpc>
                <a:spcPct val="75000"/>
              </a:lnSpc>
              <a:spcBef>
                <a:spcPct val="10000"/>
              </a:spcBef>
              <a:spcAft>
                <a:spcPct val="45000"/>
              </a:spcAft>
              <a:buNone/>
            </a:pPr>
            <a:r>
              <a:rPr lang="en-US" sz="2800" b="1" dirty="0" smtClean="0"/>
              <a:t>Sampling frame: </a:t>
            </a:r>
            <a:r>
              <a:rPr lang="en-ZA" sz="2800" dirty="0" smtClean="0"/>
              <a:t>2002 Population and Housing Census</a:t>
            </a:r>
            <a:endParaRPr lang="en-US" sz="2800" dirty="0" smtClean="0"/>
          </a:p>
          <a:p>
            <a:pPr eaLnBrk="1" hangingPunct="1">
              <a:lnSpc>
                <a:spcPct val="75000"/>
              </a:lnSpc>
              <a:spcBef>
                <a:spcPct val="10000"/>
              </a:spcBef>
              <a:spcAft>
                <a:spcPct val="45000"/>
              </a:spcAft>
              <a:buFontTx/>
              <a:buNone/>
            </a:pPr>
            <a:r>
              <a:rPr lang="en-US" sz="2800" b="1" dirty="0" smtClean="0"/>
              <a:t>First stage: </a:t>
            </a:r>
            <a:r>
              <a:rPr lang="en-US" sz="2800" dirty="0" smtClean="0"/>
              <a:t>475 clusters selected (25 in Dar </a:t>
            </a:r>
            <a:r>
              <a:rPr lang="en-US" sz="2800" dirty="0" err="1" smtClean="0"/>
              <a:t>es</a:t>
            </a:r>
            <a:r>
              <a:rPr lang="en-US" sz="2800" dirty="0" smtClean="0"/>
              <a:t> Salaam, 18 in each of the Mainland regions, 18 in each region in Zanzibar); </a:t>
            </a:r>
          </a:p>
          <a:p>
            <a:pPr eaLnBrk="1" hangingPunct="1">
              <a:lnSpc>
                <a:spcPct val="75000"/>
              </a:lnSpc>
              <a:spcBef>
                <a:spcPct val="10000"/>
              </a:spcBef>
              <a:spcAft>
                <a:spcPct val="45000"/>
              </a:spcAft>
              <a:buFontTx/>
              <a:buNone/>
            </a:pPr>
            <a:r>
              <a:rPr lang="en-US" sz="2800" b="1" dirty="0" smtClean="0"/>
              <a:t>Second stage: </a:t>
            </a:r>
            <a:r>
              <a:rPr lang="en-US" sz="2800" dirty="0" smtClean="0"/>
              <a:t>systematic sampling of households from each cluster selected; final sample of 10,300 households</a:t>
            </a:r>
          </a:p>
          <a:p>
            <a:pPr eaLnBrk="1" hangingPunct="1">
              <a:lnSpc>
                <a:spcPct val="75000"/>
              </a:lnSpc>
              <a:spcBef>
                <a:spcPct val="10000"/>
              </a:spcBef>
              <a:spcAft>
                <a:spcPct val="45000"/>
              </a:spcAft>
              <a:buFontTx/>
              <a:buNone/>
            </a:pPr>
            <a:r>
              <a:rPr lang="en-US" sz="2800" dirty="0" smtClean="0"/>
              <a:t>Selected households were visited and interviewed; eligible women age 15-49 were interviewed, and eligible men age 15-49 were interviewed in one-third of the households</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3"/>
          <p:cNvSpPr>
            <a:spLocks noGrp="1"/>
          </p:cNvSpPr>
          <p:nvPr>
            <p:ph type="title"/>
          </p:nvPr>
        </p:nvSpPr>
        <p:spPr>
          <a:xfrm>
            <a:off x="457200" y="228600"/>
            <a:ext cx="8229600" cy="1143000"/>
          </a:xfrm>
        </p:spPr>
        <p:txBody>
          <a:bodyPr/>
          <a:lstStyle/>
          <a:p>
            <a:r>
              <a:rPr lang="en-US" sz="3600" dirty="0" smtClean="0"/>
              <a:t>Questionnaires</a:t>
            </a:r>
          </a:p>
        </p:txBody>
      </p:sp>
      <p:sp>
        <p:nvSpPr>
          <p:cNvPr id="19459" name="Rectangle 2"/>
          <p:cNvSpPr>
            <a:spLocks noGrp="1" noChangeArrowheads="1"/>
          </p:cNvSpPr>
          <p:nvPr>
            <p:ph idx="1"/>
          </p:nvPr>
        </p:nvSpPr>
        <p:spPr>
          <a:xfrm>
            <a:off x="304800" y="1524000"/>
            <a:ext cx="8229600" cy="4495800"/>
          </a:xfrm>
        </p:spPr>
        <p:txBody>
          <a:bodyPr/>
          <a:lstStyle/>
          <a:p>
            <a:pPr eaLnBrk="1" hangingPunct="1">
              <a:lnSpc>
                <a:spcPct val="80000"/>
              </a:lnSpc>
              <a:spcBef>
                <a:spcPct val="0"/>
              </a:spcBef>
              <a:spcAft>
                <a:spcPts val="1200"/>
              </a:spcAft>
            </a:pPr>
            <a:r>
              <a:rPr lang="en-US" dirty="0" smtClean="0"/>
              <a:t>3 questionnaires:</a:t>
            </a:r>
          </a:p>
          <a:p>
            <a:pPr marL="914400" lvl="1" indent="-457200" eaLnBrk="1" hangingPunct="1">
              <a:lnSpc>
                <a:spcPct val="80000"/>
              </a:lnSpc>
              <a:spcBef>
                <a:spcPct val="0"/>
              </a:spcBef>
              <a:spcAft>
                <a:spcPts val="1200"/>
              </a:spcAft>
              <a:buFont typeface="Wingdings" pitchFamily="2" charset="2"/>
              <a:buChar char="Ø"/>
            </a:pPr>
            <a:r>
              <a:rPr lang="en-US" dirty="0" smtClean="0"/>
              <a:t>Household</a:t>
            </a:r>
          </a:p>
          <a:p>
            <a:pPr marL="914400" lvl="1" indent="-457200" eaLnBrk="1" hangingPunct="1">
              <a:lnSpc>
                <a:spcPct val="80000"/>
              </a:lnSpc>
              <a:spcBef>
                <a:spcPct val="0"/>
              </a:spcBef>
              <a:spcAft>
                <a:spcPts val="1200"/>
              </a:spcAft>
              <a:buFont typeface="Wingdings" pitchFamily="2" charset="2"/>
              <a:buChar char="Ø"/>
            </a:pPr>
            <a:r>
              <a:rPr lang="en-US" dirty="0" smtClean="0"/>
              <a:t>Woman’s</a:t>
            </a:r>
          </a:p>
          <a:p>
            <a:pPr marL="914400" lvl="1" indent="-457200" eaLnBrk="1" hangingPunct="1">
              <a:lnSpc>
                <a:spcPct val="80000"/>
              </a:lnSpc>
              <a:spcBef>
                <a:spcPct val="0"/>
              </a:spcBef>
              <a:spcAft>
                <a:spcPts val="1200"/>
              </a:spcAft>
              <a:buFont typeface="Wingdings" pitchFamily="2" charset="2"/>
              <a:buChar char="Ø"/>
            </a:pPr>
            <a:r>
              <a:rPr lang="en-US" dirty="0" smtClean="0"/>
              <a:t>Man’s</a:t>
            </a:r>
          </a:p>
          <a:p>
            <a:pPr marL="514350" indent="-457200">
              <a:lnSpc>
                <a:spcPct val="80000"/>
              </a:lnSpc>
              <a:spcBef>
                <a:spcPct val="0"/>
              </a:spcBef>
              <a:spcAft>
                <a:spcPts val="1200"/>
              </a:spcAft>
            </a:pPr>
            <a:r>
              <a:rPr lang="en-US" dirty="0" smtClean="0"/>
              <a:t>All questionnaires were available in English and </a:t>
            </a:r>
            <a:r>
              <a:rPr lang="en-ZA" dirty="0" smtClean="0"/>
              <a:t>Kiswahili</a:t>
            </a:r>
            <a:endParaRPr lang="en-US" dirty="0" smtClean="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Biomarker Testing</a:t>
            </a:r>
            <a:endParaRPr lang="en-US" dirty="0"/>
          </a:p>
        </p:txBody>
      </p:sp>
      <p:sp>
        <p:nvSpPr>
          <p:cNvPr id="3" name="Content Placeholder 2"/>
          <p:cNvSpPr>
            <a:spLocks noGrp="1"/>
          </p:cNvSpPr>
          <p:nvPr>
            <p:ph idx="1"/>
          </p:nvPr>
        </p:nvSpPr>
        <p:spPr/>
        <p:txBody>
          <a:bodyPr/>
          <a:lstStyle/>
          <a:p>
            <a:r>
              <a:rPr lang="en-US" dirty="0" smtClean="0"/>
              <a:t>Height and weight</a:t>
            </a:r>
          </a:p>
          <a:p>
            <a:r>
              <a:rPr lang="en-US" dirty="0" err="1" smtClean="0"/>
              <a:t>Anaemia</a:t>
            </a:r>
            <a:endParaRPr lang="en-US" dirty="0" smtClean="0"/>
          </a:p>
          <a:p>
            <a:pPr lvl="1"/>
            <a:r>
              <a:rPr lang="en-US" dirty="0" smtClean="0"/>
              <a:t>Children 6-59 months</a:t>
            </a:r>
          </a:p>
          <a:p>
            <a:pPr lvl="1"/>
            <a:r>
              <a:rPr lang="en-US" dirty="0" smtClean="0"/>
              <a:t>Women age 15-49</a:t>
            </a:r>
          </a:p>
          <a:p>
            <a:pPr>
              <a:buNone/>
            </a:pP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6"/>
          <p:cNvSpPr>
            <a:spLocks noGrp="1"/>
          </p:cNvSpPr>
          <p:nvPr>
            <p:ph type="title"/>
          </p:nvPr>
        </p:nvSpPr>
        <p:spPr/>
        <p:txBody>
          <a:bodyPr/>
          <a:lstStyle/>
          <a:p>
            <a:r>
              <a:rPr lang="en-US" sz="4000" smtClean="0"/>
              <a:t>Survey Timeline</a:t>
            </a:r>
          </a:p>
        </p:txBody>
      </p:sp>
      <p:sp>
        <p:nvSpPr>
          <p:cNvPr id="22531" name="Rectangle 2"/>
          <p:cNvSpPr>
            <a:spLocks noGrp="1" noChangeArrowheads="1"/>
          </p:cNvSpPr>
          <p:nvPr>
            <p:ph idx="1"/>
          </p:nvPr>
        </p:nvSpPr>
        <p:spPr/>
        <p:txBody>
          <a:bodyPr/>
          <a:lstStyle/>
          <a:p>
            <a:r>
              <a:rPr lang="en-US" sz="2800" dirty="0" smtClean="0"/>
              <a:t>Pilot test: August 2009.</a:t>
            </a:r>
          </a:p>
          <a:p>
            <a:r>
              <a:rPr lang="en-US" sz="2800" dirty="0" smtClean="0"/>
              <a:t>Training of field staff: </a:t>
            </a:r>
            <a:r>
              <a:rPr lang="en-US" sz="2800" b="1" dirty="0" smtClean="0"/>
              <a:t>November 9 – December 5, 2009.</a:t>
            </a:r>
            <a:endParaRPr lang="en-US" sz="2800" dirty="0" smtClean="0">
              <a:solidFill>
                <a:schemeClr val="bg2"/>
              </a:solidFill>
            </a:endParaRPr>
          </a:p>
          <a:p>
            <a:r>
              <a:rPr lang="en-US" sz="2800" b="1" dirty="0" smtClean="0"/>
              <a:t>59 </a:t>
            </a:r>
            <a:r>
              <a:rPr lang="en-US" sz="2800" dirty="0" smtClean="0"/>
              <a:t>female nurses,</a:t>
            </a:r>
            <a:r>
              <a:rPr lang="en-US" sz="2800" b="1" dirty="0" smtClean="0"/>
              <a:t> 15</a:t>
            </a:r>
            <a:r>
              <a:rPr lang="en-US" sz="2800" dirty="0" smtClean="0"/>
              <a:t> male nurses,</a:t>
            </a:r>
            <a:r>
              <a:rPr lang="en-US" sz="2800" b="1" dirty="0" smtClean="0"/>
              <a:t> 17 </a:t>
            </a:r>
            <a:r>
              <a:rPr lang="en-US" sz="2800" dirty="0" smtClean="0"/>
              <a:t>field editors, and</a:t>
            </a:r>
            <a:r>
              <a:rPr lang="en-US" sz="2800" b="1" dirty="0" smtClean="0"/>
              <a:t> 14 </a:t>
            </a:r>
            <a:r>
              <a:rPr lang="en-US" sz="2800" dirty="0" smtClean="0"/>
              <a:t>supervisors were trained as field staff.</a:t>
            </a:r>
          </a:p>
          <a:p>
            <a:endParaRPr lang="en-US" sz="2800" dirty="0" smtClean="0"/>
          </a:p>
          <a:p>
            <a:endParaRPr lang="en-US" sz="2800" dirty="0" smtClean="0"/>
          </a:p>
          <a:p>
            <a:endParaRPr lang="en-US" sz="2800" dirty="0" smtClean="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Tanz 2010">
      <a:dk1>
        <a:srgbClr val="000000"/>
      </a:dk1>
      <a:lt1>
        <a:sysClr val="window" lastClr="FFFFFF"/>
      </a:lt1>
      <a:dk2>
        <a:srgbClr val="EFC378"/>
      </a:dk2>
      <a:lt2>
        <a:srgbClr val="538490"/>
      </a:lt2>
      <a:accent1>
        <a:srgbClr val="C09C64"/>
      </a:accent1>
      <a:accent2>
        <a:srgbClr val="6E8781"/>
      </a:accent2>
      <a:accent3>
        <a:srgbClr val="434244"/>
      </a:accent3>
      <a:accent4>
        <a:srgbClr val="165E67"/>
      </a:accent4>
      <a:accent5>
        <a:srgbClr val="FFDFB4"/>
      </a:accent5>
      <a:accent6>
        <a:srgbClr val="0033CC"/>
      </a:accent6>
      <a:hlink>
        <a:srgbClr val="00808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Tanz 2010">
      <a:dk1>
        <a:srgbClr val="000000"/>
      </a:dk1>
      <a:lt1>
        <a:sysClr val="window" lastClr="FFFFFF"/>
      </a:lt1>
      <a:dk2>
        <a:srgbClr val="EFC378"/>
      </a:dk2>
      <a:lt2>
        <a:srgbClr val="538490"/>
      </a:lt2>
      <a:accent1>
        <a:srgbClr val="C09C64"/>
      </a:accent1>
      <a:accent2>
        <a:srgbClr val="6E8781"/>
      </a:accent2>
      <a:accent3>
        <a:srgbClr val="434244"/>
      </a:accent3>
      <a:accent4>
        <a:srgbClr val="165E67"/>
      </a:accent4>
      <a:accent5>
        <a:srgbClr val="FFDFB4"/>
      </a:accent5>
      <a:accent6>
        <a:srgbClr val="0033CC"/>
      </a:accent6>
      <a:hlink>
        <a:srgbClr val="00808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1289</TotalTime>
  <Words>747</Words>
  <Application>Microsoft Office PowerPoint</Application>
  <PresentationFormat>On-screen Show (4:3)</PresentationFormat>
  <Paragraphs>81</Paragraphs>
  <Slides>11</Slides>
  <Notes>9</Notes>
  <HiddenSlides>0</HiddenSlides>
  <MMClips>0</MMClips>
  <ScaleCrop>false</ScaleCrop>
  <HeadingPairs>
    <vt:vector size="4" baseType="variant">
      <vt:variant>
        <vt:lpstr>Theme</vt:lpstr>
      </vt:variant>
      <vt:variant>
        <vt:i4>2</vt:i4>
      </vt:variant>
      <vt:variant>
        <vt:lpstr>Slide Titles</vt:lpstr>
      </vt:variant>
      <vt:variant>
        <vt:i4>11</vt:i4>
      </vt:variant>
    </vt:vector>
  </HeadingPairs>
  <TitlesOfParts>
    <vt:vector size="13" baseType="lpstr">
      <vt:lpstr>Office Theme</vt:lpstr>
      <vt:lpstr>Custom Design</vt:lpstr>
      <vt:lpstr>Slide 1</vt:lpstr>
      <vt:lpstr>Slide 2</vt:lpstr>
      <vt:lpstr>Objectives</vt:lpstr>
      <vt:lpstr>The Survey</vt:lpstr>
      <vt:lpstr>Geographic Zones</vt:lpstr>
      <vt:lpstr>Sample Design</vt:lpstr>
      <vt:lpstr>Questionnaires</vt:lpstr>
      <vt:lpstr>Biomarker Testing</vt:lpstr>
      <vt:lpstr>Survey Timeline</vt:lpstr>
      <vt:lpstr>Fieldwork and Data Processing</vt:lpstr>
      <vt:lpstr>    Results of the household  and individual interviews  </vt:lpstr>
    </vt:vector>
  </TitlesOfParts>
  <Company>Macro International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Characteristics of Respondents and Households</dc:title>
  <dc:creator>Hannah Guedenet</dc:creator>
  <cp:lastModifiedBy>Administrator</cp:lastModifiedBy>
  <cp:revision>162</cp:revision>
  <dcterms:created xsi:type="dcterms:W3CDTF">2009-06-23T14:41:13Z</dcterms:created>
  <dcterms:modified xsi:type="dcterms:W3CDTF">2012-06-15T17:47:05Z</dcterms:modified>
</cp:coreProperties>
</file>