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4"/>
  </p:notesMasterIdLst>
  <p:handoutMasterIdLst>
    <p:handoutMasterId r:id="rId25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5" r:id="rId23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85052" autoAdjust="0"/>
  </p:normalViewPr>
  <p:slideViewPr>
    <p:cSldViewPr>
      <p:cViewPr>
        <p:scale>
          <a:sx n="80" d="100"/>
          <a:sy n="80" d="100"/>
        </p:scale>
        <p:origin x="-23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662E-2"/>
          <c:y val="0.18451122998575109"/>
          <c:w val="0.96604938271604934"/>
          <c:h val="0.6760967776360621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Girls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81</c:v>
                </c:pt>
                <c:pt idx="1">
                  <c:v>25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80</c:v>
                </c:pt>
                <c:pt idx="1">
                  <c:v>25</c:v>
                </c:pt>
              </c:numCache>
            </c:numRef>
          </c:val>
        </c:ser>
        <c:dLbls>
          <c:showVal val="1"/>
        </c:dLbls>
        <c:gapWidth val="75"/>
        <c:overlap val="-5"/>
        <c:axId val="88371584"/>
        <c:axId val="88373120"/>
      </c:barChart>
      <c:catAx>
        <c:axId val="8837158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8373120"/>
        <c:crosses val="autoZero"/>
        <c:auto val="1"/>
        <c:lblAlgn val="ctr"/>
        <c:lblOffset val="100"/>
      </c:catAx>
      <c:valAx>
        <c:axId val="88373120"/>
        <c:scaling>
          <c:orientation val="minMax"/>
        </c:scaling>
        <c:delete val="1"/>
        <c:axPos val="l"/>
        <c:numFmt formatCode="General" sourceLinked="1"/>
        <c:tickLblPos val="none"/>
        <c:crossAx val="8837158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</c:v>
                </c:pt>
                <c:pt idx="1">
                  <c:v>1</c:v>
                </c:pt>
                <c:pt idx="2">
                  <c:v>4</c:v>
                </c:pt>
                <c:pt idx="3">
                  <c:v>5</c:v>
                </c:pt>
                <c:pt idx="4">
                  <c:v>17</c:v>
                </c:pt>
                <c:pt idx="5">
                  <c:v>3</c:v>
                </c:pt>
                <c:pt idx="6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5</c:v>
                </c:pt>
                <c:pt idx="1">
                  <c:v>0</c:v>
                </c:pt>
                <c:pt idx="2">
                  <c:v>5</c:v>
                </c:pt>
                <c:pt idx="3">
                  <c:v>13</c:v>
                </c:pt>
                <c:pt idx="4">
                  <c:v>13</c:v>
                </c:pt>
                <c:pt idx="5">
                  <c:v>1</c:v>
                </c:pt>
                <c:pt idx="6">
                  <c:v>62</c:v>
                </c:pt>
              </c:numCache>
            </c:numRef>
          </c:val>
        </c:ser>
        <c:dLbls>
          <c:showVal val="1"/>
        </c:dLbls>
        <c:gapWidth val="75"/>
        <c:overlap val="-5"/>
        <c:axId val="91112576"/>
        <c:axId val="91114112"/>
      </c:barChart>
      <c:catAx>
        <c:axId val="9111257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600"/>
            </a:pPr>
            <a:endParaRPr lang="en-US"/>
          </a:p>
        </c:txPr>
        <c:crossAx val="91114112"/>
        <c:crosses val="autoZero"/>
        <c:auto val="1"/>
        <c:lblAlgn val="ctr"/>
        <c:lblOffset val="100"/>
      </c:catAx>
      <c:valAx>
        <c:axId val="91114112"/>
        <c:scaling>
          <c:orientation val="minMax"/>
        </c:scaling>
        <c:delete val="1"/>
        <c:axPos val="l"/>
        <c:numFmt formatCode="0" sourceLinked="1"/>
        <c:tickLblPos val="none"/>
        <c:crossAx val="9111257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Agricultural work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</c:v>
                </c:pt>
                <c:pt idx="1">
                  <c:v>17</c:v>
                </c:pt>
                <c:pt idx="2">
                  <c:v>2</c:v>
                </c:pt>
                <c:pt idx="3">
                  <c:v>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Non-agricultural work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87</c:v>
                </c:pt>
                <c:pt idx="1">
                  <c:v>7</c:v>
                </c:pt>
                <c:pt idx="2">
                  <c:v>1</c:v>
                </c:pt>
                <c:pt idx="3">
                  <c:v>6</c:v>
                </c:pt>
              </c:numCache>
            </c:numRef>
          </c:val>
        </c:ser>
        <c:dLbls>
          <c:showVal val="1"/>
        </c:dLbls>
        <c:gapWidth val="100"/>
        <c:overlap val="-10"/>
        <c:axId val="91078656"/>
        <c:axId val="91080192"/>
      </c:barChart>
      <c:catAx>
        <c:axId val="910786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1080192"/>
        <c:crosses val="autoZero"/>
        <c:auto val="1"/>
        <c:lblAlgn val="ctr"/>
        <c:lblOffset val="100"/>
      </c:catAx>
      <c:valAx>
        <c:axId val="91080192"/>
        <c:scaling>
          <c:orientation val="minMax"/>
        </c:scaling>
        <c:delete val="1"/>
        <c:axPos val="l"/>
        <c:numFmt formatCode="0" sourceLinked="1"/>
        <c:tickLblPos val="none"/>
        <c:crossAx val="9107865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0555555555555579E-2"/>
          <c:y val="0.2284727909011374"/>
          <c:w val="0.96944444444444511"/>
          <c:h val="0.484639545056867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Social security</c:v>
                </c:pt>
                <c:pt idx="1">
                  <c:v>Employer based insurance</c:v>
                </c:pt>
                <c:pt idx="2">
                  <c:v>Mutual health organisation/community based insurance</c:v>
                </c:pt>
                <c:pt idx="3">
                  <c:v>None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2</c:v>
                </c:pt>
                <c:pt idx="3">
                  <c:v>94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Social security</c:v>
                </c:pt>
                <c:pt idx="1">
                  <c:v>Employer based insurance</c:v>
                </c:pt>
                <c:pt idx="2">
                  <c:v>Mutual health organisation/community based insurance</c:v>
                </c:pt>
                <c:pt idx="3">
                  <c:v>None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3</c:v>
                </c:pt>
                <c:pt idx="3">
                  <c:v>93</c:v>
                </c:pt>
              </c:numCache>
            </c:numRef>
          </c:val>
        </c:ser>
        <c:dLbls>
          <c:showVal val="1"/>
        </c:dLbls>
        <c:overlap val="-25"/>
        <c:axId val="91183744"/>
        <c:axId val="91185536"/>
      </c:barChart>
      <c:catAx>
        <c:axId val="9118374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91185536"/>
        <c:crosses val="autoZero"/>
        <c:auto val="1"/>
        <c:lblAlgn val="ctr"/>
        <c:lblOffset val="100"/>
      </c:catAx>
      <c:valAx>
        <c:axId val="91185536"/>
        <c:scaling>
          <c:orientation val="minMax"/>
        </c:scaling>
        <c:delete val="1"/>
        <c:axPos val="l"/>
        <c:numFmt formatCode="General" sourceLinked="1"/>
        <c:tickLblPos val="none"/>
        <c:crossAx val="911837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992541557305338"/>
          <c:y val="0.13333333333333341"/>
          <c:w val="0.21815824584426974"/>
          <c:h val="6.1678215223097056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smtClean="0"/>
                      <a:t>&lt;1</a:t>
                    </a:r>
                    <a:endParaRPr lang="en-US" b="1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smtClean="0"/>
                      <a:t>&lt;1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Cigarettes</c:v>
                </c:pt>
                <c:pt idx="1">
                  <c:v>Pipe</c:v>
                </c:pt>
                <c:pt idx="2">
                  <c:v>Other tobacco</c:v>
                </c:pt>
                <c:pt idx="3">
                  <c:v>Does not use tobacco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smtClean="0"/>
                      <a:t>&lt;1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Cigarettes</c:v>
                </c:pt>
                <c:pt idx="1">
                  <c:v>Pipe</c:v>
                </c:pt>
                <c:pt idx="2">
                  <c:v>Other tobacco</c:v>
                </c:pt>
                <c:pt idx="3">
                  <c:v>Does not use tobacco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19</c:v>
                </c:pt>
                <c:pt idx="1">
                  <c:v>0</c:v>
                </c:pt>
                <c:pt idx="2">
                  <c:v>4</c:v>
                </c:pt>
                <c:pt idx="3">
                  <c:v>79</c:v>
                </c:pt>
              </c:numCache>
            </c:numRef>
          </c:val>
        </c:ser>
        <c:dLbls>
          <c:showVal val="1"/>
        </c:dLbls>
        <c:overlap val="-25"/>
        <c:axId val="91357952"/>
        <c:axId val="91359488"/>
      </c:barChart>
      <c:catAx>
        <c:axId val="91357952"/>
        <c:scaling>
          <c:orientation val="minMax"/>
        </c:scaling>
        <c:axPos val="b"/>
        <c:majorTickMark val="none"/>
        <c:tickLblPos val="nextTo"/>
        <c:crossAx val="91359488"/>
        <c:crosses val="autoZero"/>
        <c:auto val="1"/>
        <c:lblAlgn val="ctr"/>
        <c:lblOffset val="100"/>
      </c:catAx>
      <c:valAx>
        <c:axId val="91359488"/>
        <c:scaling>
          <c:orientation val="minMax"/>
        </c:scaling>
        <c:delete val="1"/>
        <c:axPos val="l"/>
        <c:numFmt formatCode="General" sourceLinked="1"/>
        <c:tickLblPos val="none"/>
        <c:crossAx val="9135795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/>
                      <a:t>Non-improved source</a:t>
                    </a:r>
                    <a:r>
                      <a:rPr lang="en-US"/>
                      <a:t>
</a:t>
                    </a:r>
                    <a:r>
                      <a:rPr lang="en-US" smtClean="0"/>
                      <a:t>43%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Piped water into dwelling/yard/plot</c:v>
                </c:pt>
                <c:pt idx="1">
                  <c:v>Shared tap/standpipe</c:v>
                </c:pt>
                <c:pt idx="2">
                  <c:v>Public tap/standpipe</c:v>
                </c:pt>
                <c:pt idx="3">
                  <c:v>Tube well or borehole</c:v>
                </c:pt>
                <c:pt idx="4">
                  <c:v>Protected dug well/spring</c:v>
                </c:pt>
                <c:pt idx="5">
                  <c:v>Rainwater</c:v>
                </c:pt>
                <c:pt idx="6">
                  <c:v>Non-improved source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</c:v>
                </c:pt>
                <c:pt idx="1">
                  <c:v>10</c:v>
                </c:pt>
                <c:pt idx="2">
                  <c:v>15</c:v>
                </c:pt>
                <c:pt idx="3">
                  <c:v>2</c:v>
                </c:pt>
                <c:pt idx="4">
                  <c:v>20</c:v>
                </c:pt>
                <c:pt idx="5">
                  <c:v>1</c:v>
                </c:pt>
                <c:pt idx="6">
                  <c:v>43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3"/>
              <c:layout>
                <c:manualLayout>
                  <c:x val="-0.18375249343832101"/>
                  <c:y val="0.1232496133295839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Flush/pour flush to piped sewer system, septic tank,  or pit latrine</c:v>
                </c:pt>
                <c:pt idx="1">
                  <c:v>VIP latrine</c:v>
                </c:pt>
                <c:pt idx="2">
                  <c:v>Pit latrine with slab</c:v>
                </c:pt>
                <c:pt idx="3">
                  <c:v>Shared facility</c:v>
                </c:pt>
                <c:pt idx="4">
                  <c:v>Flush/pour flush not to sewer, septic tank, or pit latrine</c:v>
                </c:pt>
                <c:pt idx="5">
                  <c:v>Pit latrine without slab/open pit</c:v>
                </c:pt>
                <c:pt idx="6">
                  <c:v>No facility/bush/ field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5</c:v>
                </c:pt>
                <c:pt idx="1">
                  <c:v>1</c:v>
                </c:pt>
                <c:pt idx="2">
                  <c:v>6</c:v>
                </c:pt>
                <c:pt idx="3">
                  <c:v>8</c:v>
                </c:pt>
                <c:pt idx="4">
                  <c:v>1</c:v>
                </c:pt>
                <c:pt idx="5">
                  <c:v>65</c:v>
                </c:pt>
                <c:pt idx="6">
                  <c:v>14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61E-2"/>
          <c:y val="0.1515257636883024"/>
          <c:w val="0.96604938271604934"/>
          <c:h val="0.709082243933501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4"/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Zanzibar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45</c:v>
                </c:pt>
                <c:pt idx="2">
                  <c:v>3</c:v>
                </c:pt>
                <c:pt idx="3">
                  <c:v>35</c:v>
                </c:pt>
              </c:numCache>
            </c:numRef>
          </c:val>
        </c:ser>
        <c:dLbls>
          <c:showVal val="1"/>
        </c:dLbls>
        <c:gapWidth val="75"/>
        <c:overlap val="-5"/>
        <c:axId val="102529664"/>
        <c:axId val="102531456"/>
      </c:barChart>
      <c:catAx>
        <c:axId val="10252966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2531456"/>
        <c:crosses val="autoZero"/>
        <c:auto val="1"/>
        <c:lblAlgn val="ctr"/>
        <c:lblOffset val="100"/>
      </c:catAx>
      <c:valAx>
        <c:axId val="102531456"/>
        <c:scaling>
          <c:orientation val="minMax"/>
        </c:scaling>
        <c:delete val="1"/>
        <c:axPos val="l"/>
        <c:numFmt formatCode="General" sourceLinked="1"/>
        <c:tickLblPos val="none"/>
        <c:crossAx val="1025296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Zanzibar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51</c:v>
                </c:pt>
                <c:pt idx="2">
                  <c:v>70</c:v>
                </c:pt>
                <c:pt idx="3">
                  <c:v>29</c:v>
                </c:pt>
                <c:pt idx="4">
                  <c:v>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Mainland Rural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</c:v>
                </c:pt>
                <c:pt idx="1">
                  <c:v>47</c:v>
                </c:pt>
                <c:pt idx="2">
                  <c:v>34</c:v>
                </c:pt>
                <c:pt idx="3">
                  <c:v>3</c:v>
                </c:pt>
                <c:pt idx="4">
                  <c:v>55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Mainland Urban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5</c:v>
                </c:pt>
                <c:pt idx="1">
                  <c:v>33</c:v>
                </c:pt>
                <c:pt idx="2">
                  <c:v>78</c:v>
                </c:pt>
                <c:pt idx="3">
                  <c:v>40</c:v>
                </c:pt>
                <c:pt idx="4">
                  <c:v>74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Sheet1!$E$2:$E$6</c:f>
              <c:numCache>
                <c:formatCode>0</c:formatCode>
                <c:ptCount val="5"/>
                <c:pt idx="0">
                  <c:v>2</c:v>
                </c:pt>
                <c:pt idx="1">
                  <c:v>43</c:v>
                </c:pt>
                <c:pt idx="2">
                  <c:v>46</c:v>
                </c:pt>
                <c:pt idx="3">
                  <c:v>13</c:v>
                </c:pt>
                <c:pt idx="4">
                  <c:v>60</c:v>
                </c:pt>
              </c:numCache>
            </c:numRef>
          </c:val>
        </c:ser>
        <c:dLbls>
          <c:showVal val="1"/>
        </c:dLbls>
        <c:overlap val="-25"/>
        <c:axId val="109554304"/>
        <c:axId val="109572480"/>
      </c:barChart>
      <c:catAx>
        <c:axId val="109554304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9572480"/>
        <c:crosses val="autoZero"/>
        <c:auto val="1"/>
        <c:lblAlgn val="ctr"/>
        <c:lblOffset val="100"/>
      </c:catAx>
      <c:valAx>
        <c:axId val="10957248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0955430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10</c:v>
                </c:pt>
                <c:pt idx="1">
                  <c:v>19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Some primary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18</c:v>
                </c:pt>
                <c:pt idx="1">
                  <c:v>15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Completed primary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49</c:v>
                </c:pt>
                <c:pt idx="1">
                  <c:v>50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Secondary +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Sheet1!$B$5:$C$5</c:f>
              <c:numCache>
                <c:formatCode>0</c:formatCode>
                <c:ptCount val="2"/>
                <c:pt idx="0">
                  <c:v>23</c:v>
                </c:pt>
                <c:pt idx="1">
                  <c:v>16</c:v>
                </c:pt>
              </c:numCache>
            </c:numRef>
          </c:val>
        </c:ser>
        <c:dLbls>
          <c:showVal val="1"/>
        </c:dLbls>
        <c:gapWidth val="95"/>
        <c:overlap val="100"/>
        <c:axId val="90763264"/>
        <c:axId val="90764800"/>
      </c:barChart>
      <c:catAx>
        <c:axId val="90763264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0764800"/>
        <c:crosses val="autoZero"/>
        <c:auto val="1"/>
        <c:lblAlgn val="ctr"/>
        <c:lblOffset val="100"/>
      </c:catAx>
      <c:valAx>
        <c:axId val="90764800"/>
        <c:scaling>
          <c:orientation val="minMax"/>
        </c:scaling>
        <c:delete val="1"/>
        <c:axPos val="b"/>
        <c:numFmt formatCode="0" sourceLinked="1"/>
        <c:tickLblPos val="none"/>
        <c:crossAx val="907632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72</c:v>
                </c:pt>
                <c:pt idx="1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Mainland Urban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87</c:v>
                </c:pt>
                <c:pt idx="1">
                  <c:v>94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Mainland Rural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66</c:v>
                </c:pt>
                <c:pt idx="1">
                  <c:v>78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Zanzibar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Sheet1!$B$5:$C$5</c:f>
              <c:numCache>
                <c:formatCode>0</c:formatCode>
                <c:ptCount val="2"/>
                <c:pt idx="0">
                  <c:v>81</c:v>
                </c:pt>
                <c:pt idx="1">
                  <c:v>91</c:v>
                </c:pt>
              </c:numCache>
            </c:numRef>
          </c:val>
        </c:ser>
        <c:dLbls>
          <c:showVal val="1"/>
        </c:dLbls>
        <c:overlap val="-25"/>
        <c:axId val="90903296"/>
        <c:axId val="90904832"/>
      </c:barChart>
      <c:catAx>
        <c:axId val="909032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0904832"/>
        <c:crosses val="autoZero"/>
        <c:auto val="1"/>
        <c:lblAlgn val="ctr"/>
        <c:lblOffset val="100"/>
      </c:catAx>
      <c:valAx>
        <c:axId val="90904832"/>
        <c:scaling>
          <c:orientation val="minMax"/>
          <c:min val="0"/>
        </c:scaling>
        <c:delete val="1"/>
        <c:axPos val="l"/>
        <c:numFmt formatCode="0" sourceLinked="1"/>
        <c:tickLblPos val="none"/>
        <c:crossAx val="9090329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61E-2"/>
          <c:y val="0.13783383807793473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19</c:v>
                </c:pt>
                <c:pt idx="1">
                  <c:v>24</c:v>
                </c:pt>
                <c:pt idx="2">
                  <c:v>58</c:v>
                </c:pt>
                <c:pt idx="3">
                  <c:v>9</c:v>
                </c:pt>
                <c:pt idx="4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30</c:v>
                </c:pt>
                <c:pt idx="1">
                  <c:v>40</c:v>
                </c:pt>
                <c:pt idx="2">
                  <c:v>77</c:v>
                </c:pt>
                <c:pt idx="3">
                  <c:v>20</c:v>
                </c:pt>
                <c:pt idx="4">
                  <c:v>19</c:v>
                </c:pt>
              </c:numCache>
            </c:numRef>
          </c:val>
        </c:ser>
        <c:dLbls>
          <c:showVal val="1"/>
        </c:dLbls>
        <c:gapWidth val="75"/>
        <c:overlap val="-5"/>
        <c:axId val="90934656"/>
        <c:axId val="90940544"/>
      </c:barChart>
      <c:catAx>
        <c:axId val="909346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0940544"/>
        <c:crosses val="autoZero"/>
        <c:auto val="1"/>
        <c:lblAlgn val="ctr"/>
        <c:lblOffset val="100"/>
      </c:catAx>
      <c:valAx>
        <c:axId val="90940544"/>
        <c:scaling>
          <c:orientation val="minMax"/>
        </c:scaling>
        <c:delete val="1"/>
        <c:axPos val="l"/>
        <c:numFmt formatCode="0" sourceLinked="1"/>
        <c:tickLblPos val="none"/>
        <c:crossAx val="9093465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4188034188034191E-2"/>
          <c:y val="0.11839999166770757"/>
          <c:w val="0.95014245014245013"/>
          <c:h val="0.7098979294254927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Mainland Urban</c:v>
                </c:pt>
                <c:pt idx="2">
                  <c:v>Mainland Rural</c:v>
                </c:pt>
                <c:pt idx="3">
                  <c:v>Zanzibar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78</c:v>
                </c:pt>
                <c:pt idx="1">
                  <c:v>67</c:v>
                </c:pt>
                <c:pt idx="2">
                  <c:v>83</c:v>
                </c:pt>
                <c:pt idx="3" formatCode="General">
                  <c:v>57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Mainland Urban</c:v>
                </c:pt>
                <c:pt idx="2">
                  <c:v>Mainland Rural</c:v>
                </c:pt>
                <c:pt idx="3">
                  <c:v>Zanzibar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84</c:v>
                </c:pt>
                <c:pt idx="1">
                  <c:v>79</c:v>
                </c:pt>
                <c:pt idx="2">
                  <c:v>86</c:v>
                </c:pt>
                <c:pt idx="3" formatCode="General">
                  <c:v>73</c:v>
                </c:pt>
              </c:numCache>
            </c:numRef>
          </c:val>
        </c:ser>
        <c:dLbls>
          <c:showVal val="1"/>
        </c:dLbls>
        <c:gapWidth val="75"/>
        <c:overlap val="-5"/>
        <c:axId val="90986752"/>
        <c:axId val="90992640"/>
      </c:barChart>
      <c:catAx>
        <c:axId val="909867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800"/>
            </a:pPr>
            <a:endParaRPr lang="en-US"/>
          </a:p>
        </c:txPr>
        <c:crossAx val="90992640"/>
        <c:crosses val="autoZero"/>
        <c:auto val="1"/>
        <c:lblAlgn val="ctr"/>
        <c:lblOffset val="100"/>
      </c:catAx>
      <c:valAx>
        <c:axId val="90992640"/>
        <c:scaling>
          <c:orientation val="minMax"/>
        </c:scaling>
        <c:delete val="1"/>
        <c:axPos val="l"/>
        <c:numFmt formatCode="0" sourceLinked="1"/>
        <c:tickLblPos val="none"/>
        <c:crossAx val="9098675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E7B0B-A4E6-4FE2-8283-B9B4B907BE2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D10D9-0F67-44E1-BE0F-F4E9820043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0E474-422A-4C05-8188-EE94C438BEC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82B86-7681-4ABD-A9EB-4A4F68298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2400300"/>
            <a:ext cx="92583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82575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Characteristics of Respondents and Households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Wealth Index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Wealth is determined by scoring households based on a set of characteristics, including access to electricity and ownership of various consumer goods.</a:t>
            </a:r>
          </a:p>
          <a:p>
            <a:r>
              <a:rPr lang="en-US" dirty="0" smtClean="0"/>
              <a:t>Households are then ranked, from lowest score to highest score.</a:t>
            </a:r>
          </a:p>
          <a:p>
            <a:r>
              <a:rPr lang="en-US" dirty="0" smtClean="0"/>
              <a:t>This list is then separated into 5 equal pieces (or quintiles) each representing 20% of the population.</a:t>
            </a:r>
          </a:p>
          <a:p>
            <a:r>
              <a:rPr lang="en-US" dirty="0" smtClean="0"/>
              <a:t>Households in the highest quintile may not be “rich,” but they are of higher socioeconomic status than the other 80% of households in the country.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Wealth Index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r>
                        <a:rPr lang="en-US" sz="2400" baseline="30000" dirty="0" smtClean="0"/>
                        <a:t>nd</a:t>
                      </a:r>
                      <a:r>
                        <a:rPr lang="en-US" sz="2400" dirty="0" smtClean="0"/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r>
                        <a:rPr lang="en-US" sz="2400" baseline="30000" dirty="0" smtClean="0"/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24%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64%</a:t>
                      </a:r>
                      <a:endParaRPr 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24%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27%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18%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25908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Most households with high socio-economic status are in urban areas, while those with low are more often in rural areas.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The highest proportion of households with low socio-economic status are in the Central region (36% in the lowest quintile), and the largest proportion of wealthy households are in the Eastern region (45% in the highest quintile).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1"/>
          </p:nvPr>
        </p:nvSpPr>
        <p:spPr>
          <a:xfrm>
            <a:off x="304800" y="419100"/>
            <a:ext cx="4038600" cy="6019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Drinking Water, Sanitation, and Electricity</a:t>
            </a:r>
          </a:p>
          <a:p>
            <a:pPr lvl="1"/>
            <a:r>
              <a:rPr lang="en-US" dirty="0" smtClean="0"/>
              <a:t>Ownership of Goods</a:t>
            </a:r>
          </a:p>
          <a:p>
            <a:pPr lvl="1"/>
            <a:r>
              <a:rPr lang="en-US" dirty="0" smtClean="0"/>
              <a:t>Wealth</a:t>
            </a:r>
          </a:p>
          <a:p>
            <a:r>
              <a:rPr lang="en-US" sz="2400" b="1" dirty="0" smtClean="0"/>
              <a:t>Respondent Characteristics</a:t>
            </a:r>
          </a:p>
          <a:p>
            <a:pPr lvl="1"/>
            <a:r>
              <a:rPr lang="en-US" b="1" dirty="0" smtClean="0"/>
              <a:t>Education and Literacy</a:t>
            </a:r>
          </a:p>
          <a:p>
            <a:pPr lvl="1"/>
            <a:r>
              <a:rPr lang="en-US" b="1" dirty="0" smtClean="0"/>
              <a:t>Mass Media</a:t>
            </a:r>
          </a:p>
          <a:p>
            <a:pPr lvl="1"/>
            <a:r>
              <a:rPr lang="en-US" b="1" dirty="0" smtClean="0"/>
              <a:t>Employment</a:t>
            </a:r>
          </a:p>
          <a:p>
            <a:pPr lvl="1"/>
            <a:r>
              <a:rPr lang="en-US" b="1" dirty="0" smtClean="0"/>
              <a:t>Health Insurance Coverage</a:t>
            </a:r>
          </a:p>
          <a:p>
            <a:pPr lvl="1"/>
            <a:r>
              <a:rPr lang="en-US" b="1" dirty="0" smtClean="0"/>
              <a:t>Tobacco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Educational Level of Respondents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52600" y="3733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No education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17322" y="3669475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Some primary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69823" y="3640777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Completed primary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5200" y="37199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Secondary +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rot="16200000" flipV="1">
            <a:off x="7436450" y="3155350"/>
            <a:ext cx="748100" cy="381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7620000" y="4343400"/>
            <a:ext cx="457200" cy="7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Literacy of Respondents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46237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7620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are literate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Weekly Exposure to Mass Media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600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*At least once a week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Employment by Residence and Education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905000"/>
          <a:ext cx="8915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13716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who worked in the last 7 days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Occupation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752600"/>
          <a:ext cx="8839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employed in the last 12 months by occupation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Type of Employment and Payment: Women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8305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9906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age 15-49 employed in the 12 months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Health Insurance Coverage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295400"/>
          <a:ext cx="91440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and men age 15-49 with specific types of health insurance coverage</a:t>
            </a:r>
            <a:endParaRPr lang="en-US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419100"/>
            <a:ext cx="4038600" cy="601980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Household Characteristics</a:t>
            </a:r>
          </a:p>
          <a:p>
            <a:pPr lvl="1"/>
            <a:r>
              <a:rPr lang="en-US" b="1" dirty="0" smtClean="0"/>
              <a:t>Education</a:t>
            </a:r>
          </a:p>
          <a:p>
            <a:pPr lvl="1"/>
            <a:r>
              <a:rPr lang="en-US" b="1" dirty="0" smtClean="0"/>
              <a:t>Drinking Water, Sanitation, and Electricity</a:t>
            </a:r>
          </a:p>
          <a:p>
            <a:pPr lvl="1"/>
            <a:r>
              <a:rPr lang="en-US" b="1" dirty="0" smtClean="0"/>
              <a:t>Ownership of Goods</a:t>
            </a:r>
          </a:p>
          <a:p>
            <a:pPr lvl="1"/>
            <a:r>
              <a:rPr lang="en-US" b="1" dirty="0" smtClean="0"/>
              <a:t>Wealth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dirty="0" smtClean="0"/>
              <a:t>Education and Literacy</a:t>
            </a:r>
          </a:p>
          <a:p>
            <a:pPr lvl="1"/>
            <a:r>
              <a:rPr lang="en-US" dirty="0" smtClean="0"/>
              <a:t>Mass Media</a:t>
            </a:r>
          </a:p>
          <a:p>
            <a:pPr lvl="1"/>
            <a:r>
              <a:rPr lang="en-US" dirty="0" smtClean="0"/>
              <a:t>Employment</a:t>
            </a:r>
          </a:p>
          <a:p>
            <a:pPr lvl="1"/>
            <a:r>
              <a:rPr lang="en-US" dirty="0" smtClean="0"/>
              <a:t>Health Insurance Coverage</a:t>
            </a:r>
          </a:p>
          <a:p>
            <a:pPr lvl="1"/>
            <a:r>
              <a:rPr lang="en-US" dirty="0" smtClean="0"/>
              <a:t>Tobacco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Use of Tobacco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332037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and men age 15-49 who smoke cigarettes or a pipe or use other tobacco products</a:t>
            </a:r>
            <a:endParaRPr lang="en-US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600" b="1" dirty="0" smtClean="0"/>
              <a:t>57% </a:t>
            </a:r>
            <a:r>
              <a:rPr lang="en-US" sz="2600" dirty="0" smtClean="0"/>
              <a:t>of households use an </a:t>
            </a:r>
            <a:r>
              <a:rPr lang="en-US" sz="2600" b="1" dirty="0" smtClean="0"/>
              <a:t>improved source of drinking water.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87% </a:t>
            </a:r>
            <a:r>
              <a:rPr lang="en-US" sz="2600" dirty="0" smtClean="0"/>
              <a:t>of households use a </a:t>
            </a:r>
            <a:r>
              <a:rPr lang="en-US" sz="2600" b="1" dirty="0" err="1" smtClean="0"/>
              <a:t>nonimproved</a:t>
            </a:r>
            <a:r>
              <a:rPr lang="en-US" sz="2600" b="1" dirty="0" smtClean="0"/>
              <a:t> toilet facility</a:t>
            </a:r>
            <a:r>
              <a:rPr lang="en-US" sz="2600" dirty="0" smtClean="0"/>
              <a:t>. </a:t>
            </a:r>
            <a:r>
              <a:rPr lang="en-US" sz="2600" b="1" dirty="0" smtClean="0"/>
              <a:t>14%</a:t>
            </a:r>
            <a:r>
              <a:rPr lang="en-US" sz="2600" dirty="0" smtClean="0"/>
              <a:t> of rural households have </a:t>
            </a:r>
            <a:r>
              <a:rPr lang="en-US" sz="2600" b="1" dirty="0" smtClean="0"/>
              <a:t>no facility </a:t>
            </a:r>
            <a:r>
              <a:rPr lang="en-US" sz="2600" dirty="0" smtClean="0"/>
              <a:t>or use the </a:t>
            </a:r>
            <a:r>
              <a:rPr lang="en-US" sz="2600" b="1" dirty="0" smtClean="0"/>
              <a:t>bush/field</a:t>
            </a:r>
            <a:r>
              <a:rPr lang="en-US" sz="2600" dirty="0" smtClean="0"/>
              <a:t>.</a:t>
            </a:r>
            <a:r>
              <a:rPr lang="en-US" sz="2600" b="1" dirty="0" smtClean="0"/>
              <a:t> 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15%</a:t>
            </a:r>
            <a:r>
              <a:rPr lang="en-US" sz="2600" dirty="0" smtClean="0"/>
              <a:t> of households have </a:t>
            </a:r>
            <a:r>
              <a:rPr lang="en-US" sz="2600" b="1" dirty="0" smtClean="0"/>
              <a:t>electricity.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19%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10%</a:t>
            </a:r>
            <a:r>
              <a:rPr lang="en-US" sz="2600" dirty="0" smtClean="0"/>
              <a:t> of male respondents have received </a:t>
            </a:r>
            <a:r>
              <a:rPr lang="en-US" sz="2600" b="1" dirty="0" smtClean="0"/>
              <a:t>no formal education.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72%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82%</a:t>
            </a:r>
            <a:r>
              <a:rPr lang="en-US" sz="2600" dirty="0" smtClean="0"/>
              <a:t> of male respondents are </a:t>
            </a:r>
            <a:r>
              <a:rPr lang="en-US" sz="2600" b="1" dirty="0" smtClean="0"/>
              <a:t>literate.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78% </a:t>
            </a:r>
            <a:r>
              <a:rPr lang="en-US" sz="2600" dirty="0" smtClean="0"/>
              <a:t>of women and </a:t>
            </a:r>
            <a:r>
              <a:rPr lang="en-US" sz="2600" b="1" dirty="0" smtClean="0"/>
              <a:t>84%</a:t>
            </a:r>
            <a:r>
              <a:rPr lang="en-US" sz="2600" dirty="0" smtClean="0"/>
              <a:t> of men are </a:t>
            </a:r>
            <a:r>
              <a:rPr lang="en-US" sz="2600" b="1" dirty="0" smtClean="0"/>
              <a:t>currently employed.</a:t>
            </a:r>
            <a:endParaRPr 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Tanzania’s Households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24% </a:t>
            </a:r>
            <a:r>
              <a:rPr lang="en-US" dirty="0" smtClean="0"/>
              <a:t>of households are headed by women</a:t>
            </a:r>
          </a:p>
          <a:p>
            <a:r>
              <a:rPr lang="en-US" dirty="0" smtClean="0"/>
              <a:t>Average household size: </a:t>
            </a:r>
            <a:r>
              <a:rPr lang="en-US" b="1" dirty="0" smtClean="0"/>
              <a:t>5.0</a:t>
            </a:r>
            <a:r>
              <a:rPr lang="en-US" dirty="0" smtClean="0"/>
              <a:t> members</a:t>
            </a:r>
          </a:p>
          <a:p>
            <a:r>
              <a:rPr lang="en-US" b="1" dirty="0" smtClean="0"/>
              <a:t>47%</a:t>
            </a:r>
            <a:r>
              <a:rPr lang="en-US" dirty="0" smtClean="0"/>
              <a:t> of the population is under 15 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School Attendance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1920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Net attendance ratio: percent of school-age children attending at that level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</a:rPr>
              <a:t>Drinking Water</a:t>
            </a:r>
            <a:endParaRPr lang="en-US" sz="3600" dirty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295400"/>
            <a:ext cx="3276600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57%</a:t>
            </a:r>
            <a:r>
              <a:rPr lang="en-US" sz="2400" dirty="0" smtClean="0">
                <a:solidFill>
                  <a:schemeClr val="bg1"/>
                </a:solidFill>
              </a:rPr>
              <a:t> of households use an improved source of drinking water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990600" y="990600"/>
          <a:ext cx="91440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Distance to Drinking Water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only </a:t>
            </a:r>
            <a:r>
              <a:rPr lang="en-US" b="1" dirty="0" smtClean="0"/>
              <a:t>9%</a:t>
            </a:r>
            <a:r>
              <a:rPr lang="en-US" dirty="0" smtClean="0"/>
              <a:t> of households have water on premises.</a:t>
            </a:r>
          </a:p>
          <a:p>
            <a:r>
              <a:rPr lang="en-US" b="1" dirty="0" smtClean="0"/>
              <a:t>45%</a:t>
            </a:r>
            <a:r>
              <a:rPr lang="en-US" dirty="0" smtClean="0"/>
              <a:t> of households require </a:t>
            </a:r>
            <a:r>
              <a:rPr lang="en-US" b="1" dirty="0" smtClean="0"/>
              <a:t>30 minutes or longer</a:t>
            </a:r>
            <a:r>
              <a:rPr lang="en-US" dirty="0" smtClean="0"/>
              <a:t> (roundtrip) to obtain drinking water.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Sanitation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10540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households by type of toilet/latrine facilities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5029200"/>
            <a:ext cx="2743200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87% of households use a </a:t>
            </a:r>
            <a:r>
              <a:rPr lang="en-US" sz="2400" dirty="0" err="1" smtClean="0">
                <a:solidFill>
                  <a:schemeClr val="bg1"/>
                </a:solidFill>
              </a:rPr>
              <a:t>nonimproved</a:t>
            </a:r>
            <a:r>
              <a:rPr lang="en-US" sz="2400" dirty="0" smtClean="0">
                <a:solidFill>
                  <a:schemeClr val="bg1"/>
                </a:solidFill>
              </a:rPr>
              <a:t> toilet facility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1524000" y="914400"/>
          <a:ext cx="7620000" cy="568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Access to Electricity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6002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households with electricity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Household Durable Goods and Possessions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838200"/>
          <a:ext cx="80772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096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1329</TotalTime>
  <Words>599</Words>
  <Application>Microsoft Office PowerPoint</Application>
  <PresentationFormat>On-screen Show (4:3)</PresentationFormat>
  <Paragraphs>103</Paragraphs>
  <Slides>21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Custom Design</vt:lpstr>
      <vt:lpstr>1_Custom Design</vt:lpstr>
      <vt:lpstr>Characteristics of Respondents and Households</vt:lpstr>
      <vt:lpstr>Slide 2</vt:lpstr>
      <vt:lpstr>Tanzania’s Households</vt:lpstr>
      <vt:lpstr>School Attendance</vt:lpstr>
      <vt:lpstr>Drinking Water</vt:lpstr>
      <vt:lpstr>Distance to Drinking Water</vt:lpstr>
      <vt:lpstr>Sanitation</vt:lpstr>
      <vt:lpstr>Access to Electricity</vt:lpstr>
      <vt:lpstr>Household Durable Goods and Possessions</vt:lpstr>
      <vt:lpstr>Wealth Index</vt:lpstr>
      <vt:lpstr>Wealth Index</vt:lpstr>
      <vt:lpstr>Slide 12</vt:lpstr>
      <vt:lpstr>Educational Level of Respondents</vt:lpstr>
      <vt:lpstr>Literacy of Respondents</vt:lpstr>
      <vt:lpstr>Weekly Exposure to Mass Media</vt:lpstr>
      <vt:lpstr>Employment by Residence and Education</vt:lpstr>
      <vt:lpstr>Occupation</vt:lpstr>
      <vt:lpstr>Type of Employment and Payment: Women</vt:lpstr>
      <vt:lpstr>Health Insurance Coverage</vt:lpstr>
      <vt:lpstr>Use of Tobacco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Respondents and Households</dc:title>
  <dc:creator>Hannah Guedenet</dc:creator>
  <cp:lastModifiedBy>Administrator</cp:lastModifiedBy>
  <cp:revision>203</cp:revision>
  <dcterms:created xsi:type="dcterms:W3CDTF">2009-06-23T14:41:13Z</dcterms:created>
  <dcterms:modified xsi:type="dcterms:W3CDTF">2012-05-09T21:05:39Z</dcterms:modified>
</cp:coreProperties>
</file>