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Override5.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 id="279" r:id="rId24"/>
    <p:sldId id="280" r:id="rId25"/>
    <p:sldId id="281" r:id="rId26"/>
    <p:sldId id="282" r:id="rId27"/>
    <p:sldId id="275" r:id="rId28"/>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010" autoAdjust="0"/>
  </p:normalViewPr>
  <p:slideViewPr>
    <p:cSldViewPr>
      <p:cViewPr varScale="1">
        <p:scale>
          <a:sx n="72" d="100"/>
          <a:sy n="72" d="100"/>
        </p:scale>
        <p:origin x="-466"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6"/>
  <c:clrMapOvr bg1="lt1" tx1="dk1" bg2="lt2" tx2="dk2" accent1="accent1" accent2="accent2" accent3="accent3" accent4="accent4" accent5="accent5" accent6="accent6" hlink="hlink" folHlink="folHlink"/>
  <c:chart>
    <c:title>
      <c:layout/>
    </c:title>
    <c:plotArea>
      <c:layout>
        <c:manualLayout>
          <c:layoutTarget val="inner"/>
          <c:xMode val="edge"/>
          <c:yMode val="edge"/>
          <c:x val="0.12078327545301436"/>
          <c:y val="0.13881439820022551"/>
          <c:w val="0.7147655560522187"/>
          <c:h val="0.77943482064741954"/>
        </c:manualLayout>
      </c:layout>
      <c:pieChart>
        <c:varyColors val="1"/>
        <c:ser>
          <c:idx val="0"/>
          <c:order val="0"/>
          <c:tx>
            <c:strRef>
              <c:f>Sheet1!$B$1</c:f>
              <c:strCache>
                <c:ptCount val="1"/>
                <c:pt idx="0">
                  <c:v>Urban</c:v>
                </c:pt>
              </c:strCache>
            </c:strRef>
          </c:tx>
          <c:dLbls>
            <c:dLbl>
              <c:idx val="0"/>
              <c:layout/>
              <c:tx>
                <c:rich>
                  <a:bodyPr/>
                  <a:lstStyle/>
                  <a:p>
                    <a:r>
                      <a:rPr lang="en-US" sz="1600">
                        <a:solidFill>
                          <a:schemeClr val="bg2"/>
                        </a:solidFill>
                      </a:rPr>
                      <a:t>Piped water
20%</a:t>
                    </a:r>
                  </a:p>
                </c:rich>
              </c:tx>
              <c:showCatName val="1"/>
              <c:showPercent val="1"/>
            </c:dLbl>
            <c:dLbl>
              <c:idx val="2"/>
              <c:layout>
                <c:manualLayout>
                  <c:x val="-1.0389959116745643E-2"/>
                  <c:y val="2.1909699489811058E-2"/>
                </c:manualLayout>
              </c:layout>
              <c:spPr/>
              <c:txPr>
                <a:bodyPr/>
                <a:lstStyle/>
                <a:p>
                  <a:pPr>
                    <a:defRPr sz="1600">
                      <a:solidFill>
                        <a:schemeClr val="tx1"/>
                      </a:solidFill>
                    </a:defRPr>
                  </a:pPr>
                  <a:endParaRPr lang="en-US"/>
                </a:p>
              </c:txPr>
              <c:showCatName val="1"/>
              <c:showPercent val="1"/>
            </c:dLbl>
            <c:txPr>
              <a:bodyPr/>
              <a:lstStyle/>
              <a:p>
                <a:pPr>
                  <a:defRPr sz="1600">
                    <a:solidFill>
                      <a:schemeClr val="bg2"/>
                    </a:solidFill>
                  </a:defRPr>
                </a:pPr>
                <a:endParaRPr lang="en-US"/>
              </a:p>
            </c:txPr>
            <c:showCatName val="1"/>
            <c:showPercent val="1"/>
            <c:showLeaderLines val="1"/>
          </c:dLbls>
          <c:cat>
            <c:strRef>
              <c:f>Sheet1!$A$2:$A$6</c:f>
              <c:strCache>
                <c:ptCount val="5"/>
                <c:pt idx="0">
                  <c:v>Piped water</c:v>
                </c:pt>
                <c:pt idx="1">
                  <c:v>Public tap/standpipe</c:v>
                </c:pt>
                <c:pt idx="2">
                  <c:v>Tube well or borehole</c:v>
                </c:pt>
                <c:pt idx="3">
                  <c:v>Protected well or spring</c:v>
                </c:pt>
                <c:pt idx="4">
                  <c:v>Non-improved source</c:v>
                </c:pt>
              </c:strCache>
            </c:strRef>
          </c:cat>
          <c:val>
            <c:numRef>
              <c:f>Sheet1!$B$2:$B$6</c:f>
              <c:numCache>
                <c:formatCode>0</c:formatCode>
                <c:ptCount val="5"/>
                <c:pt idx="0">
                  <c:v>20.399999999999999</c:v>
                </c:pt>
                <c:pt idx="1">
                  <c:v>26.5</c:v>
                </c:pt>
                <c:pt idx="2">
                  <c:v>6.3</c:v>
                </c:pt>
                <c:pt idx="3">
                  <c:v>29.6</c:v>
                </c:pt>
                <c:pt idx="4">
                  <c:v>16.100000000000001</c:v>
                </c:pt>
              </c:numCache>
            </c:numRef>
          </c:val>
        </c:ser>
        <c:dLbls>
          <c:showCatName val="1"/>
          <c:showPercent val="1"/>
        </c:dLbls>
        <c:firstSliceAng val="300"/>
      </c:pieChart>
    </c:plotArea>
    <c:plotVisOnly val="1"/>
  </c:chart>
  <c:spPr>
    <a:noFill/>
    <a:ln>
      <a:noFill/>
    </a:ln>
  </c:sp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lrMapOvr bg1="lt1" tx1="dk1" bg2="lt2" tx2="dk2" accent1="accent1" accent2="accent2" accent3="accent3" accent4="accent4" accent5="accent5" accent6="accent6" hlink="hlink" folHlink="folHlink"/>
  <c:chart>
    <c:title>
      <c:layout>
        <c:manualLayout>
          <c:xMode val="edge"/>
          <c:yMode val="edge"/>
          <c:x val="0.32080780295476347"/>
          <c:y val="2.6431718061674214E-2"/>
        </c:manualLayout>
      </c:layout>
    </c:title>
    <c:plotArea>
      <c:layout>
        <c:manualLayout>
          <c:layoutTarget val="inner"/>
          <c:xMode val="edge"/>
          <c:yMode val="edge"/>
          <c:x val="1.4446698529496038E-2"/>
          <c:y val="0.17970816423277491"/>
          <c:w val="0.74554229847906561"/>
          <c:h val="0.75211095309121589"/>
        </c:manualLayout>
      </c:layout>
      <c:pieChart>
        <c:varyColors val="1"/>
        <c:ser>
          <c:idx val="0"/>
          <c:order val="0"/>
          <c:tx>
            <c:strRef>
              <c:f>Sheet1!$C$1</c:f>
              <c:strCache>
                <c:ptCount val="1"/>
                <c:pt idx="0">
                  <c:v>Rural</c:v>
                </c:pt>
              </c:strCache>
            </c:strRef>
          </c:tx>
          <c:dLbls>
            <c:dLbl>
              <c:idx val="0"/>
              <c:layout>
                <c:manualLayout>
                  <c:x val="-2.9064314447543142E-2"/>
                  <c:y val="-4.8011839929700591E-3"/>
                </c:manualLayout>
              </c:layout>
              <c:spPr/>
              <c:txPr>
                <a:bodyPr/>
                <a:lstStyle/>
                <a:p>
                  <a:pPr>
                    <a:defRPr sz="1600"/>
                  </a:pPr>
                  <a:endParaRPr lang="en-US"/>
                </a:p>
              </c:txPr>
              <c:showCatName val="1"/>
              <c:showPercent val="1"/>
            </c:dLbl>
            <c:dLbl>
              <c:idx val="1"/>
              <c:layout>
                <c:manualLayout>
                  <c:x val="6.7350779257471363E-2"/>
                  <c:y val="3.4477089042283811E-2"/>
                </c:manualLayout>
              </c:layout>
              <c:tx>
                <c:rich>
                  <a:bodyPr/>
                  <a:lstStyle/>
                  <a:p>
                    <a:r>
                      <a:rPr lang="en-US" sz="1600"/>
                      <a:t>Public tap/</a:t>
                    </a:r>
                  </a:p>
                  <a:p>
                    <a:r>
                      <a:rPr lang="en-US" sz="1600"/>
                      <a:t>stand-pipe
7%</a:t>
                    </a:r>
                  </a:p>
                </c:rich>
              </c:tx>
              <c:showCatName val="1"/>
              <c:showPercent val="1"/>
            </c:dLbl>
            <c:dLbl>
              <c:idx val="2"/>
              <c:layout>
                <c:manualLayout>
                  <c:x val="7.4371052963357774E-3"/>
                  <c:y val="0.12411483806814896"/>
                </c:manualLayout>
              </c:layout>
              <c:spPr/>
              <c:txPr>
                <a:bodyPr/>
                <a:lstStyle/>
                <a:p>
                  <a:pPr>
                    <a:defRPr sz="1600"/>
                  </a:pPr>
                  <a:endParaRPr lang="en-US"/>
                </a:p>
              </c:txPr>
              <c:showCatName val="1"/>
              <c:showPercent val="1"/>
            </c:dLbl>
            <c:dLbl>
              <c:idx val="3"/>
              <c:layout/>
              <c:tx>
                <c:rich>
                  <a:bodyPr/>
                  <a:lstStyle/>
                  <a:p>
                    <a:pPr>
                      <a:defRPr sz="1600">
                        <a:solidFill>
                          <a:schemeClr val="bg2"/>
                        </a:solidFill>
                      </a:defRPr>
                    </a:pPr>
                    <a:r>
                      <a:rPr lang="en-US" sz="1600">
                        <a:solidFill>
                          <a:schemeClr val="bg2"/>
                        </a:solidFill>
                      </a:rPr>
                      <a:t>Protect-ed well or spring
20%</a:t>
                    </a:r>
                  </a:p>
                </c:rich>
              </c:tx>
              <c:spPr/>
              <c:showCatName val="1"/>
              <c:showPercent val="1"/>
            </c:dLbl>
            <c:dLbl>
              <c:idx val="4"/>
              <c:layout>
                <c:manualLayout>
                  <c:x val="0.12853543992635091"/>
                  <c:y val="5.6821950119671172E-2"/>
                </c:manualLayout>
              </c:layout>
              <c:spPr/>
              <c:txPr>
                <a:bodyPr/>
                <a:lstStyle/>
                <a:p>
                  <a:pPr>
                    <a:defRPr sz="1600">
                      <a:solidFill>
                        <a:schemeClr val="bg2"/>
                      </a:solidFill>
                    </a:defRPr>
                  </a:pPr>
                  <a:endParaRPr lang="en-US"/>
                </a:p>
              </c:txPr>
              <c:showCatName val="1"/>
              <c:showPercent val="1"/>
            </c:dLbl>
            <c:showCatName val="1"/>
            <c:showPercent val="1"/>
            <c:showLeaderLines val="1"/>
          </c:dLbls>
          <c:cat>
            <c:strRef>
              <c:f>Sheet1!$A$2:$A$6</c:f>
              <c:strCache>
                <c:ptCount val="5"/>
                <c:pt idx="0">
                  <c:v>Piped water</c:v>
                </c:pt>
                <c:pt idx="1">
                  <c:v>Public tap/standpipe</c:v>
                </c:pt>
                <c:pt idx="2">
                  <c:v>Tube well or borehole</c:v>
                </c:pt>
                <c:pt idx="3">
                  <c:v>Protected well or spring</c:v>
                </c:pt>
                <c:pt idx="4">
                  <c:v>Non-improved source</c:v>
                </c:pt>
              </c:strCache>
            </c:strRef>
          </c:cat>
          <c:val>
            <c:numRef>
              <c:f>Sheet1!$C$2:$C$6</c:f>
              <c:numCache>
                <c:formatCode>0</c:formatCode>
                <c:ptCount val="5"/>
                <c:pt idx="0">
                  <c:v>1</c:v>
                </c:pt>
                <c:pt idx="1">
                  <c:v>7.1</c:v>
                </c:pt>
                <c:pt idx="2">
                  <c:v>6.4</c:v>
                </c:pt>
                <c:pt idx="3">
                  <c:v>19.7</c:v>
                </c:pt>
                <c:pt idx="4">
                  <c:v>65.5</c:v>
                </c:pt>
              </c:numCache>
            </c:numRef>
          </c:val>
        </c:ser>
        <c:dLbls>
          <c:showCatName val="1"/>
          <c:showPercent val="1"/>
        </c:dLbls>
        <c:firstSliceAng val="39"/>
      </c:pieChart>
    </c:plotArea>
    <c:plotVisOnly val="1"/>
  </c:chart>
  <c:spPr>
    <a:noFill/>
    <a:ln>
      <a:noFill/>
    </a:ln>
  </c:sp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6"/>
  <c:clrMapOvr bg1="lt1" tx1="dk1" bg2="lt2" tx2="dk2" accent1="accent1" accent2="accent2" accent3="accent3" accent4="accent4" accent5="accent5" accent6="accent6" hlink="hlink" folHlink="folHlink"/>
  <c:chart>
    <c:title>
      <c:layout/>
    </c:title>
    <c:plotArea>
      <c:layout>
        <c:manualLayout>
          <c:layoutTarget val="inner"/>
          <c:xMode val="edge"/>
          <c:yMode val="edge"/>
          <c:x val="0.12499998535339504"/>
          <c:y val="0.16973584551931059"/>
          <c:w val="0.84226192324452565"/>
          <c:h val="0.75808792650918944"/>
        </c:manualLayout>
      </c:layout>
      <c:ofPieChart>
        <c:ofPieType val="bar"/>
        <c:varyColors val="1"/>
        <c:ser>
          <c:idx val="0"/>
          <c:order val="0"/>
          <c:tx>
            <c:strRef>
              <c:f>Sheet2!$B$1</c:f>
              <c:strCache>
                <c:ptCount val="1"/>
              </c:strCache>
            </c:strRef>
          </c:tx>
          <c:dLbls>
            <c:dLbl>
              <c:idx val="0"/>
              <c:layout>
                <c:manualLayout>
                  <c:x val="1.3961840628507371E-2"/>
                  <c:y val="0.12188635479474488"/>
                </c:manualLayout>
              </c:layout>
              <c:dLblPos val="bestFit"/>
              <c:showCatName val="1"/>
              <c:showPercent val="1"/>
            </c:dLbl>
            <c:dLbl>
              <c:idx val="1"/>
              <c:layout>
                <c:manualLayout>
                  <c:x val="-1.033619955754689E-2"/>
                  <c:y val="-1.6236470860016623E-2"/>
                </c:manualLayout>
              </c:layout>
              <c:dLblPos val="bestFit"/>
              <c:showCatName val="1"/>
              <c:showPercent val="1"/>
            </c:dLbl>
            <c:dLbl>
              <c:idx val="2"/>
              <c:layout>
                <c:manualLayout>
                  <c:x val="6.6179219842142569E-4"/>
                  <c:y val="-0.11143363329583801"/>
                </c:manualLayout>
              </c:layout>
              <c:dLblPos val="bestFit"/>
              <c:showCatName val="1"/>
              <c:showPercent val="1"/>
            </c:dLbl>
            <c:dLbl>
              <c:idx val="4"/>
              <c:layout>
                <c:manualLayout>
                  <c:x val="-8.8666093847711208E-2"/>
                  <c:y val="4.7617172853393498E-3"/>
                </c:manualLayout>
              </c:layout>
              <c:tx>
                <c:rich>
                  <a:bodyPr/>
                  <a:lstStyle/>
                  <a:p>
                    <a:pPr>
                      <a:defRPr sz="1600">
                        <a:solidFill>
                          <a:schemeClr val="bg2"/>
                        </a:solidFill>
                      </a:defRPr>
                    </a:pPr>
                    <a:r>
                      <a:rPr lang="en-US" dirty="0" smtClean="0"/>
                      <a:t>Shared </a:t>
                    </a:r>
                    <a:r>
                      <a:rPr lang="en-US" dirty="0"/>
                      <a:t>facility
</a:t>
                    </a:r>
                    <a:r>
                      <a:rPr lang="en-US" dirty="0" smtClean="0"/>
                      <a:t>32%</a:t>
                    </a:r>
                    <a:endParaRPr lang="en-US" dirty="0"/>
                  </a:p>
                </c:rich>
              </c:tx>
              <c:spPr/>
              <c:dLblPos val="bestFit"/>
              <c:showCatName val="1"/>
              <c:showPercent val="1"/>
            </c:dLbl>
            <c:dLbl>
              <c:idx val="5"/>
              <c:layout>
                <c:manualLayout>
                  <c:x val="-9.4601835559403075E-2"/>
                  <c:y val="0"/>
                </c:manualLayout>
              </c:layout>
              <c:tx>
                <c:rich>
                  <a:bodyPr/>
                  <a:lstStyle/>
                  <a:p>
                    <a:pPr>
                      <a:defRPr sz="1600">
                        <a:solidFill>
                          <a:schemeClr val="bg2"/>
                        </a:solidFill>
                      </a:defRPr>
                    </a:pPr>
                    <a:r>
                      <a:rPr lang="en-US" dirty="0">
                        <a:solidFill>
                          <a:schemeClr val="bg2"/>
                        </a:solidFill>
                      </a:rPr>
                      <a:t>Pit latrine </a:t>
                    </a:r>
                  </a:p>
                  <a:p>
                    <a:pPr>
                      <a:defRPr sz="1600">
                        <a:solidFill>
                          <a:schemeClr val="bg2"/>
                        </a:solidFill>
                      </a:defRPr>
                    </a:pPr>
                    <a:r>
                      <a:rPr lang="en-US" dirty="0">
                        <a:solidFill>
                          <a:schemeClr val="bg2"/>
                        </a:solidFill>
                      </a:rPr>
                      <a:t>without slab
</a:t>
                    </a:r>
                    <a:r>
                      <a:rPr lang="en-US" dirty="0" smtClean="0">
                        <a:solidFill>
                          <a:schemeClr val="bg2"/>
                        </a:solidFill>
                      </a:rPr>
                      <a:t>29%</a:t>
                    </a:r>
                    <a:endParaRPr lang="en-US" dirty="0">
                      <a:solidFill>
                        <a:schemeClr val="bg2"/>
                      </a:solidFill>
                    </a:endParaRPr>
                  </a:p>
                </c:rich>
              </c:tx>
              <c:spPr/>
              <c:dLblPos val="bestFit"/>
              <c:showCatName val="1"/>
              <c:showPercent val="1"/>
            </c:dLbl>
            <c:dLbl>
              <c:idx val="6"/>
              <c:layout>
                <c:manualLayout>
                  <c:x val="-0.10047067157964572"/>
                  <c:y val="5.4533183352081177E-3"/>
                </c:manualLayout>
              </c:layout>
              <c:tx>
                <c:rich>
                  <a:bodyPr/>
                  <a:lstStyle/>
                  <a:p>
                    <a:pPr>
                      <a:defRPr sz="1600">
                        <a:solidFill>
                          <a:schemeClr val="bg2"/>
                        </a:solidFill>
                      </a:defRPr>
                    </a:pPr>
                    <a:r>
                      <a:rPr lang="en-US" dirty="0">
                        <a:solidFill>
                          <a:schemeClr val="bg2"/>
                        </a:solidFill>
                      </a:rPr>
                      <a:t>No facility/</a:t>
                    </a:r>
                  </a:p>
                  <a:p>
                    <a:pPr>
                      <a:defRPr sz="1600">
                        <a:solidFill>
                          <a:schemeClr val="bg2"/>
                        </a:solidFill>
                      </a:defRPr>
                    </a:pPr>
                    <a:r>
                      <a:rPr lang="en-US" dirty="0">
                        <a:solidFill>
                          <a:schemeClr val="bg2"/>
                        </a:solidFill>
                      </a:rPr>
                      <a:t>bush/field
</a:t>
                    </a:r>
                    <a:r>
                      <a:rPr lang="en-US" dirty="0" smtClean="0">
                        <a:solidFill>
                          <a:schemeClr val="bg2"/>
                        </a:solidFill>
                      </a:rPr>
                      <a:t>24%</a:t>
                    </a:r>
                    <a:endParaRPr lang="en-US" dirty="0">
                      <a:solidFill>
                        <a:schemeClr val="bg2"/>
                      </a:solidFill>
                    </a:endParaRPr>
                  </a:p>
                </c:rich>
              </c:tx>
              <c:spPr/>
              <c:dLblPos val="bestFit"/>
              <c:showCatName val="1"/>
              <c:showPercent val="1"/>
            </c:dLbl>
            <c:dLbl>
              <c:idx val="7"/>
              <c:layout>
                <c:manualLayout>
                  <c:x val="-0.17754624106330225"/>
                  <c:y val="-4.2737611760593989E-3"/>
                </c:manualLayout>
              </c:layout>
              <c:tx>
                <c:rich>
                  <a:bodyPr/>
                  <a:lstStyle/>
                  <a:p>
                    <a:pPr>
                      <a:defRPr sz="1600">
                        <a:solidFill>
                          <a:schemeClr val="bg1"/>
                        </a:solidFill>
                      </a:defRPr>
                    </a:pPr>
                    <a:r>
                      <a:rPr lang="en-US">
                        <a:solidFill>
                          <a:schemeClr val="bg1"/>
                        </a:solidFill>
                      </a:rPr>
                      <a:t>Non-improved</a:t>
                    </a:r>
                    <a:r>
                      <a:rPr lang="en-US" baseline="0">
                        <a:solidFill>
                          <a:schemeClr val="bg1"/>
                        </a:solidFill>
                      </a:rPr>
                      <a:t> source</a:t>
                    </a:r>
                    <a:r>
                      <a:rPr lang="en-US">
                        <a:solidFill>
                          <a:schemeClr val="bg1"/>
                        </a:solidFill>
                      </a:rPr>
                      <a:t>
89%</a:t>
                    </a:r>
                  </a:p>
                </c:rich>
              </c:tx>
              <c:spPr/>
              <c:dLblPos val="bestFit"/>
              <c:showCatName val="1"/>
              <c:showPercent val="1"/>
            </c:dLbl>
            <c:txPr>
              <a:bodyPr/>
              <a:lstStyle/>
              <a:p>
                <a:pPr>
                  <a:defRPr sz="1600"/>
                </a:pPr>
                <a:endParaRPr lang="en-US"/>
              </a:p>
            </c:txPr>
            <c:dLblPos val="bestFit"/>
            <c:showCatName val="1"/>
            <c:showPercent val="1"/>
            <c:showLeaderLines val="1"/>
          </c:dLbls>
          <c:cat>
            <c:strRef>
              <c:f>Sheet2!$A$2:$A$8</c:f>
              <c:strCache>
                <c:ptCount val="7"/>
                <c:pt idx="0">
                  <c:v>Flush/pour flush</c:v>
                </c:pt>
                <c:pt idx="1">
                  <c:v>Ventilated improved pit latrine</c:v>
                </c:pt>
                <c:pt idx="2">
                  <c:v>Pit latrine with slab</c:v>
                </c:pt>
                <c:pt idx="4">
                  <c:v>Shared facility</c:v>
                </c:pt>
                <c:pt idx="5">
                  <c:v>Pit latrine without slab</c:v>
                </c:pt>
                <c:pt idx="6">
                  <c:v>No facility/bush/field</c:v>
                </c:pt>
              </c:strCache>
            </c:strRef>
          </c:cat>
          <c:val>
            <c:numRef>
              <c:f>Sheet2!$B$2:$B$8</c:f>
              <c:numCache>
                <c:formatCode>General</c:formatCode>
                <c:ptCount val="7"/>
                <c:pt idx="0">
                  <c:v>3</c:v>
                </c:pt>
                <c:pt idx="1">
                  <c:v>3</c:v>
                </c:pt>
                <c:pt idx="2">
                  <c:v>5</c:v>
                </c:pt>
                <c:pt idx="4">
                  <c:v>32</c:v>
                </c:pt>
                <c:pt idx="5">
                  <c:v>29</c:v>
                </c:pt>
                <c:pt idx="6">
                  <c:v>24</c:v>
                </c:pt>
              </c:numCache>
            </c:numRef>
          </c:val>
        </c:ser>
        <c:dLbls>
          <c:showCatName val="1"/>
          <c:showPercent val="1"/>
        </c:dLbls>
        <c:gapWidth val="100"/>
        <c:secondPieSize val="75"/>
        <c:serLines/>
      </c:ofPieChart>
    </c:plotArea>
    <c:plotVisOnly val="1"/>
  </c:chart>
  <c:spPr>
    <a:noFill/>
    <a:ln>
      <a:noFill/>
    </a:ln>
  </c:sp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lrMapOvr bg1="lt1" tx1="dk1" bg2="lt2" tx2="dk2" accent1="accent1" accent2="accent2" accent3="accent3" accent4="accent4" accent5="accent5" accent6="accent6" hlink="hlink" folHlink="folHlink"/>
  <c:chart>
    <c:title/>
    <c:plotArea>
      <c:layout>
        <c:manualLayout>
          <c:layoutTarget val="inner"/>
          <c:xMode val="edge"/>
          <c:yMode val="edge"/>
          <c:x val="5.9920915999037434E-2"/>
          <c:y val="0.18134038039765638"/>
          <c:w val="0.69384107554241536"/>
          <c:h val="0.72552331643476164"/>
        </c:manualLayout>
      </c:layout>
      <c:pieChart>
        <c:varyColors val="1"/>
        <c:ser>
          <c:idx val="0"/>
          <c:order val="0"/>
          <c:tx>
            <c:strRef>
              <c:f>Sheet3!$B$1</c:f>
              <c:strCache>
                <c:ptCount val="1"/>
                <c:pt idx="0">
                  <c:v>Agricultural</c:v>
                </c:pt>
              </c:strCache>
            </c:strRef>
          </c:tx>
          <c:dLbls>
            <c:dLbl>
              <c:idx val="0"/>
              <c:layout>
                <c:manualLayout>
                  <c:x val="-4.9566184139646736E-3"/>
                  <c:y val="-4.8797324991910557E-2"/>
                </c:manualLayout>
              </c:layout>
              <c:tx>
                <c:rich>
                  <a:bodyPr/>
                  <a:lstStyle/>
                  <a:p>
                    <a:r>
                      <a:rPr lang="en-US"/>
                      <a:t>Cash only
5%</a:t>
                    </a:r>
                  </a:p>
                </c:rich>
              </c:tx>
              <c:showCatName val="1"/>
              <c:showPercent val="1"/>
            </c:dLbl>
            <c:dLbl>
              <c:idx val="1"/>
              <c:layout>
                <c:manualLayout>
                  <c:x val="3.4958566860365191E-3"/>
                  <c:y val="6.1611476647610904E-3"/>
                </c:manualLayout>
              </c:layout>
              <c:showCatName val="1"/>
              <c:showPercent val="1"/>
            </c:dLbl>
            <c:dLbl>
              <c:idx val="2"/>
              <c:layout>
                <c:manualLayout>
                  <c:x val="7.5952732982613276E-3"/>
                  <c:y val="8.8760172101775267E-2"/>
                </c:manualLayout>
              </c:layout>
              <c:showCatName val="1"/>
              <c:showPercent val="1"/>
            </c:dLbl>
            <c:dLbl>
              <c:idx val="3"/>
              <c:layout>
                <c:manualLayout>
                  <c:x val="0.12279475982532774"/>
                  <c:y val="-2.0528529824182823E-2"/>
                </c:manualLayout>
              </c:layout>
              <c:tx>
                <c:rich>
                  <a:bodyPr/>
                  <a:lstStyle/>
                  <a:p>
                    <a:pPr>
                      <a:defRPr sz="1600">
                        <a:solidFill>
                          <a:schemeClr val="bg2"/>
                        </a:solidFill>
                      </a:defRPr>
                    </a:pPr>
                    <a:r>
                      <a:rPr lang="en-US">
                        <a:solidFill>
                          <a:schemeClr val="bg2"/>
                        </a:solidFill>
                      </a:rPr>
                      <a:t>Not paid
83%</a:t>
                    </a:r>
                  </a:p>
                </c:rich>
              </c:tx>
              <c:spPr/>
              <c:showCatName val="1"/>
              <c:showPercent val="1"/>
            </c:dLbl>
            <c:txPr>
              <a:bodyPr/>
              <a:lstStyle/>
              <a:p>
                <a:pPr>
                  <a:defRPr sz="1600"/>
                </a:pPr>
                <a:endParaRPr lang="en-US"/>
              </a:p>
            </c:txPr>
            <c:showCatName val="1"/>
            <c:showPercent val="1"/>
            <c:showLeaderLines val="1"/>
          </c:dLbls>
          <c:cat>
            <c:strRef>
              <c:f>Sheet3!$A$2:$A$5</c:f>
              <c:strCache>
                <c:ptCount val="4"/>
                <c:pt idx="0">
                  <c:v>Cash only</c:v>
                </c:pt>
                <c:pt idx="1">
                  <c:v>Cash and in-kind</c:v>
                </c:pt>
                <c:pt idx="2">
                  <c:v>In-kind only</c:v>
                </c:pt>
                <c:pt idx="3">
                  <c:v>Not paid</c:v>
                </c:pt>
              </c:strCache>
            </c:strRef>
          </c:cat>
          <c:val>
            <c:numRef>
              <c:f>Sheet3!$B$2:$B$5</c:f>
              <c:numCache>
                <c:formatCode>0</c:formatCode>
                <c:ptCount val="4"/>
                <c:pt idx="0">
                  <c:v>4.5</c:v>
                </c:pt>
                <c:pt idx="1">
                  <c:v>5.6</c:v>
                </c:pt>
                <c:pt idx="2">
                  <c:v>5.9</c:v>
                </c:pt>
                <c:pt idx="3">
                  <c:v>83.4</c:v>
                </c:pt>
              </c:numCache>
            </c:numRef>
          </c:val>
        </c:ser>
        <c:dLbls>
          <c:showCatName val="1"/>
          <c:showPercent val="1"/>
        </c:dLbls>
        <c:firstSliceAng val="62"/>
      </c:pieChart>
    </c:plotArea>
    <c:plotVisOnly val="1"/>
  </c:chart>
  <c:spPr>
    <a:noFill/>
    <a:ln>
      <a:noFill/>
    </a:ln>
  </c:spPr>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lrMapOvr bg1="lt1" tx1="dk1" bg2="lt2" tx2="dk2" accent1="accent1" accent2="accent2" accent3="accent3" accent4="accent4" accent5="accent5" accent6="accent6" hlink="hlink" folHlink="folHlink"/>
  <c:chart>
    <c:title/>
    <c:plotArea>
      <c:layout>
        <c:manualLayout>
          <c:layoutTarget val="inner"/>
          <c:xMode val="edge"/>
          <c:yMode val="edge"/>
          <c:x val="0.1466807631010052"/>
          <c:y val="0.20346732800200368"/>
          <c:w val="0.6425100068904217"/>
          <c:h val="0.75261167242411087"/>
        </c:manualLayout>
      </c:layout>
      <c:pieChart>
        <c:varyColors val="1"/>
        <c:ser>
          <c:idx val="0"/>
          <c:order val="0"/>
          <c:tx>
            <c:strRef>
              <c:f>Sheet3!$C$1</c:f>
              <c:strCache>
                <c:ptCount val="1"/>
                <c:pt idx="0">
                  <c:v>Non-agricultural</c:v>
                </c:pt>
              </c:strCache>
            </c:strRef>
          </c:tx>
          <c:dLbls>
            <c:dLbl>
              <c:idx val="0"/>
              <c:spPr/>
              <c:txPr>
                <a:bodyPr/>
                <a:lstStyle/>
                <a:p>
                  <a:pPr>
                    <a:defRPr sz="1600">
                      <a:solidFill>
                        <a:schemeClr val="bg2"/>
                      </a:solidFill>
                    </a:defRPr>
                  </a:pPr>
                  <a:endParaRPr lang="en-US"/>
                </a:p>
              </c:txPr>
            </c:dLbl>
            <c:dLbl>
              <c:idx val="1"/>
              <c:layout>
                <c:manualLayout>
                  <c:x val="4.0290134073922117E-2"/>
                  <c:y val="-9.9728931704048368E-2"/>
                </c:manualLayout>
              </c:layout>
              <c:showCatName val="1"/>
              <c:showPercent val="1"/>
            </c:dLbl>
            <c:dLbl>
              <c:idx val="2"/>
              <c:layout>
                <c:manualLayout>
                  <c:x val="1.5778117915621268E-2"/>
                  <c:y val="0"/>
                </c:manualLayout>
              </c:layout>
              <c:showCatName val="1"/>
              <c:showPercent val="1"/>
            </c:dLbl>
            <c:dLbl>
              <c:idx val="3"/>
              <c:layout>
                <c:manualLayout>
                  <c:x val="0.21691382765531109"/>
                  <c:y val="-8.2002657203715162E-2"/>
                </c:manualLayout>
              </c:layout>
              <c:tx>
                <c:rich>
                  <a:bodyPr/>
                  <a:lstStyle/>
                  <a:p>
                    <a:pPr>
                      <a:defRPr sz="1600">
                        <a:solidFill>
                          <a:schemeClr val="bg2"/>
                        </a:solidFill>
                      </a:defRPr>
                    </a:pPr>
                    <a:r>
                      <a:rPr lang="en-US">
                        <a:solidFill>
                          <a:schemeClr val="bg2"/>
                        </a:solidFill>
                      </a:rPr>
                      <a:t>Not paid
54%</a:t>
                    </a:r>
                  </a:p>
                </c:rich>
              </c:tx>
              <c:spPr/>
              <c:showCatName val="1"/>
              <c:showPercent val="1"/>
            </c:dLbl>
            <c:txPr>
              <a:bodyPr/>
              <a:lstStyle/>
              <a:p>
                <a:pPr>
                  <a:defRPr sz="1600"/>
                </a:pPr>
                <a:endParaRPr lang="en-US"/>
              </a:p>
            </c:txPr>
            <c:showCatName val="1"/>
            <c:showPercent val="1"/>
            <c:showLeaderLines val="1"/>
          </c:dLbls>
          <c:cat>
            <c:strRef>
              <c:f>Sheet3!$A$2:$A$5</c:f>
              <c:strCache>
                <c:ptCount val="4"/>
                <c:pt idx="0">
                  <c:v>Cash only</c:v>
                </c:pt>
                <c:pt idx="1">
                  <c:v>Cash and in-kind</c:v>
                </c:pt>
                <c:pt idx="2">
                  <c:v>In-kind only</c:v>
                </c:pt>
                <c:pt idx="3">
                  <c:v>Not paid</c:v>
                </c:pt>
              </c:strCache>
            </c:strRef>
          </c:cat>
          <c:val>
            <c:numRef>
              <c:f>Sheet3!$C$2:$C$5</c:f>
              <c:numCache>
                <c:formatCode>0</c:formatCode>
                <c:ptCount val="4"/>
                <c:pt idx="0">
                  <c:v>36.800000000000004</c:v>
                </c:pt>
                <c:pt idx="1">
                  <c:v>5</c:v>
                </c:pt>
                <c:pt idx="2">
                  <c:v>2.9</c:v>
                </c:pt>
                <c:pt idx="3">
                  <c:v>54.2</c:v>
                </c:pt>
              </c:numCache>
            </c:numRef>
          </c:val>
        </c:ser>
        <c:dLbls>
          <c:showCatName val="1"/>
          <c:showPercent val="1"/>
        </c:dLbls>
        <c:firstSliceAng val="342"/>
      </c:pieChart>
    </c:plotArea>
    <c:plotVisOnly val="1"/>
  </c:chart>
  <c:spPr>
    <a:noFill/>
    <a:ln>
      <a:noFill/>
    </a:ln>
  </c:spPr>
  <c:externalData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BBF6DDD-CA03-4D2B-88A5-E355C4CF2A98}" type="datetimeFigureOut">
              <a:rPr lang="en-US"/>
              <a:pPr>
                <a:defRPr/>
              </a:pPr>
              <a:t>5/10/2012</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6C0C1C3-0CDC-4E8B-B5C3-1DFAE62465F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pPr>
              <a:defRPr/>
            </a:pPr>
            <a:endParaRPr lang="en-GB"/>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pPr>
              <a:defRPr/>
            </a:pPr>
            <a:fld id="{BC4BD609-5FC7-4B3C-BAD0-54E0C1DD4DB3}" type="datetimeFigureOut">
              <a:rPr lang="en-US"/>
              <a:pPr>
                <a:defRPr/>
              </a:pPr>
              <a:t>5/10/2012</a:t>
            </a:fld>
            <a:endParaRPr lang="en-GB"/>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pPr>
              <a:defRPr/>
            </a:pPr>
            <a:endParaRPr lang="en-GB"/>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pPr>
              <a:defRPr/>
            </a:pPr>
            <a:fld id="{FF012B63-B2DE-469D-8265-9BBBEAD2B753}"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Job security</a:t>
            </a:r>
          </a:p>
          <a:p>
            <a:pPr eaLnBrk="1" hangingPunct="1">
              <a:spcBef>
                <a:spcPct val="0"/>
              </a:spcBef>
            </a:pPr>
            <a:r>
              <a:rPr lang="en-US" smtClean="0"/>
              <a:t>Employed all year ( 44% agricultural vs 71% non-agricultural)</a:t>
            </a:r>
          </a:p>
          <a:p>
            <a:pPr eaLnBrk="1" hangingPunct="1">
              <a:spcBef>
                <a:spcPct val="0"/>
              </a:spcBef>
            </a:pPr>
            <a:r>
              <a:rPr lang="en-US" smtClean="0"/>
              <a:t>Seasonal 53% agricultural vs 18% non-agricultural)</a:t>
            </a:r>
            <a:endParaRPr lang="en-GB" smtClean="0"/>
          </a:p>
          <a:p>
            <a:pPr eaLnBrk="1" hangingPunct="1">
              <a:spcBef>
                <a:spcPct val="0"/>
              </a:spcBef>
            </a:pPr>
            <a:endParaRPr lang="en-GB" smtClean="0"/>
          </a:p>
        </p:txBody>
      </p:sp>
      <p:sp>
        <p:nvSpPr>
          <p:cNvPr id="307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A4C9D06-5B33-4B18-B88E-1D73D7ABDE9E}" type="slidenum">
              <a:rPr lang="en-GB" smtClean="0"/>
              <a:pPr/>
              <a:t>19</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317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B7A210-075B-4518-8674-65DE8A78A46C}" type="slidenum">
              <a:rPr lang="en-GB" smtClean="0"/>
              <a:pPr/>
              <a:t>21</a:t>
            </a:fld>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4C1F5B-B61B-4711-B325-6E9578CEF175}" type="slidenum">
              <a:rPr lang="en-GB" smtClean="0"/>
              <a:pPr/>
              <a:t>25</a:t>
            </a:fld>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83331EC-F1E6-4C67-B570-5FD2F0894C20}" type="slidenum">
              <a:rPr lang="en-GB" smtClean="0"/>
              <a:pPr/>
              <a:t>26</a:t>
            </a:fld>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41DC5EF-5614-4F98-828C-58BA0AD3D2DA}"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F52392E-22FB-4C3D-B7F4-97C8BEE36A7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27A8565-7369-48E3-A236-45D9B234BE3C}"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E90F7AB-5A37-4E86-9344-D6420100B92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6A11FFF-F428-4E32-983E-5739E32B8419}"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468DC5F-B549-42A2-8D75-A5074CC8ED8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0960710-3BAA-4787-98E1-3F5D7B6AA85B}"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D2142F3-413E-44A2-BE14-6148104BE4E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488232F-C418-46A6-A82D-FBD0EA37B839}"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09B8D5-BB56-42FD-8744-5E298940781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35A582F-7773-458C-880F-688FC238D1BC}" type="datetimeFigureOut">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F69A50A-044A-4A54-9809-D715D299E53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641C011-4339-4C4D-AD09-68A49EFA3002}" type="datetimeFigureOut">
              <a:rPr lang="en-US"/>
              <a:pPr>
                <a:defRPr/>
              </a:pPr>
              <a:t>5/10/2012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A842C7E8-8F2A-43BE-BBA4-C0FD91B2CE4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5AFB354-E232-4BA6-9790-1E776C2D1A20}" type="datetimeFigureOut">
              <a:rPr lang="en-US"/>
              <a:pPr>
                <a:defRPr/>
              </a:pPr>
              <a:t>5/10/2012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AA90D3C-3F24-4D30-A0CD-2B1D905D440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EECC258-B40D-4C88-82F4-B91C5A5C8F43}" type="datetimeFigureOut">
              <a:rPr lang="en-US"/>
              <a:pPr>
                <a:defRPr/>
              </a:pPr>
              <a:t>5/10/2012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C4215F6-AC06-4147-89EC-1FF46E54DB3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DFDC668-441D-4C44-B026-8AF0768FB680}" type="datetimeFigureOut">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C150E2D-11E2-46C6-B250-CF89614080B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46A2B67-BF61-4B83-8334-C26D34184BC3}" type="datetimeFigureOut">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589B10F-4C01-49E5-8D64-670EEFDA099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78C31457-9FC1-4313-B131-6C5852DB4C05}" type="datetimeFigureOut">
              <a:rPr lang="en-US"/>
              <a:pPr>
                <a:defRPr/>
              </a:pPr>
              <a:t>5/10/2012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E39D938B-03A7-41CC-8533-25EF2748898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Microsoft_Office_Excel_97-2003_Worksheet4.xls"/><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Microsoft_Office_Excel_97-2003_Worksheet5.xls"/><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Office_Excel_97-2003_Worksheet6.xls"/><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Microsoft_Office_Excel_97-2003_Worksheet7.xls"/><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8.xml.rels><?xml version="1.0" encoding="UTF-8" standalone="yes"?>
<Relationships xmlns="http://schemas.openxmlformats.org/package/2006/relationships"><Relationship Id="rId3" Type="http://schemas.openxmlformats.org/officeDocument/2006/relationships/oleObject" Target="../embeddings/Microsoft_Office_Excel_97-2003_Worksheet8.xls"/><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1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Microsoft_Office_Excel_97-2003_Worksheet9.xls"/></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Office_Excel_97-2003_Worksheet10.xls"/><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23.xml.rels><?xml version="1.0" encoding="UTF-8" standalone="yes"?>
<Relationships xmlns="http://schemas.openxmlformats.org/package/2006/relationships"><Relationship Id="rId3" Type="http://schemas.openxmlformats.org/officeDocument/2006/relationships/oleObject" Target="../embeddings/Microsoft_Office_Excel_97-2003_Worksheet11.xls"/><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Microsoft_Office_Excel_97-2003_Worksheet12.xls"/><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Microsoft_Office_Excel_97-2003_Worksheet13.xls"/></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oleObject" Target="../embeddings/Microsoft_Office_Excel_97-2003_Worksheet14.xls"/></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Microsoft_Office_Excel_97-2003_Worksheet2.xls"/><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9.xml.rels><?xml version="1.0" encoding="UTF-8" standalone="yes"?>
<Relationships xmlns="http://schemas.openxmlformats.org/package/2006/relationships"><Relationship Id="rId3" Type="http://schemas.openxmlformats.org/officeDocument/2006/relationships/oleObject" Target="../embeddings/Microsoft_Office_Excel_97-2003_Worksheet3.xls"/><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82575"/>
            <a:ext cx="7772400" cy="1470025"/>
          </a:xfrm>
        </p:spPr>
        <p:txBody>
          <a:bodyPr/>
          <a:lstStyle/>
          <a:p>
            <a:pPr eaLnBrk="1" hangingPunct="1"/>
            <a:r>
              <a:rPr lang="en-US" sz="4000" b="1" smtClean="0"/>
              <a:t>Characteristics of Respondents and Households</a:t>
            </a:r>
          </a:p>
        </p:txBody>
      </p:sp>
      <p:sp>
        <p:nvSpPr>
          <p:cNvPr id="2051" name="Subtitle 2"/>
          <p:cNvSpPr>
            <a:spLocks noGrp="1"/>
          </p:cNvSpPr>
          <p:nvPr>
            <p:ph type="subTitle" idx="1"/>
          </p:nvPr>
        </p:nvSpPr>
        <p:spPr>
          <a:xfrm>
            <a:off x="1371600" y="4724400"/>
            <a:ext cx="6400800" cy="1752600"/>
          </a:xfrm>
        </p:spPr>
        <p:txBody>
          <a:bodyPr/>
          <a:lstStyle/>
          <a:p>
            <a:pPr eaLnBrk="1" hangingPunct="1"/>
            <a:r>
              <a:rPr lang="en-US" smtClean="0">
                <a:solidFill>
                  <a:schemeClr val="tx1"/>
                </a:solidFill>
              </a:rPr>
              <a:t>2008 Sierra Leone Demographic and Health Survey</a:t>
            </a:r>
          </a:p>
        </p:txBody>
      </p:sp>
      <p:pic>
        <p:nvPicPr>
          <p:cNvPr id="14" name="Picture 13" descr="Sierra-Leone-motif.jpg"/>
          <p:cNvPicPr>
            <a:picLocks noChangeAspect="1"/>
          </p:cNvPicPr>
          <p:nvPr/>
        </p:nvPicPr>
        <p:blipFill>
          <a:blip r:embed="rId2" cstate="print"/>
          <a:stretch>
            <a:fillRect/>
          </a:stretch>
        </p:blipFill>
        <p:spPr>
          <a:xfrm>
            <a:off x="0" y="2209800"/>
            <a:ext cx="9144000" cy="208026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sz="3600" smtClean="0"/>
              <a:t>Wealth Index</a:t>
            </a:r>
          </a:p>
        </p:txBody>
      </p:sp>
      <p:sp>
        <p:nvSpPr>
          <p:cNvPr id="3" name="Content Placeholder 2"/>
          <p:cNvSpPr>
            <a:spLocks noGrp="1"/>
          </p:cNvSpPr>
          <p:nvPr>
            <p:ph idx="1"/>
          </p:nvPr>
        </p:nvSpPr>
        <p:spPr/>
        <p:txBody>
          <a:bodyPr rtlCol="0">
            <a:normAutofit fontScale="85000" lnSpcReduction="10000"/>
          </a:bodyPr>
          <a:lstStyle/>
          <a:p>
            <a:pPr eaLnBrk="1" fontAlgn="auto" hangingPunct="1">
              <a:spcAft>
                <a:spcPts val="0"/>
              </a:spcAft>
              <a:buFont typeface="Arial" pitchFamily="34" charset="0"/>
              <a:buChar char="•"/>
              <a:defRPr/>
            </a:pPr>
            <a:r>
              <a:rPr lang="en-US" dirty="0" smtClean="0"/>
              <a:t>Wealth is determined by scoring households based on a set of characteristics, including access to electricity and ownership of various consumer goods.</a:t>
            </a:r>
          </a:p>
          <a:p>
            <a:pPr eaLnBrk="1" fontAlgn="auto" hangingPunct="1">
              <a:spcAft>
                <a:spcPts val="0"/>
              </a:spcAft>
              <a:buFont typeface="Arial" pitchFamily="34" charset="0"/>
              <a:buChar char="•"/>
              <a:defRPr/>
            </a:pPr>
            <a:r>
              <a:rPr lang="en-US" dirty="0" smtClean="0"/>
              <a:t>Households are then ranked, from lowest score to highest score.</a:t>
            </a:r>
          </a:p>
          <a:p>
            <a:pPr eaLnBrk="1" fontAlgn="auto" hangingPunct="1">
              <a:spcAft>
                <a:spcPts val="0"/>
              </a:spcAft>
              <a:buFont typeface="Arial" pitchFamily="34" charset="0"/>
              <a:buChar char="•"/>
              <a:defRPr/>
            </a:pPr>
            <a:r>
              <a:rPr lang="en-US" dirty="0" smtClean="0"/>
              <a:t>This list is then separated into 5 equal pieces (or quintiles) each representing 20% of the population.</a:t>
            </a:r>
          </a:p>
          <a:p>
            <a:pPr eaLnBrk="1" fontAlgn="auto" hangingPunct="1">
              <a:spcAft>
                <a:spcPts val="0"/>
              </a:spcAft>
              <a:buFont typeface="Arial" pitchFamily="34" charset="0"/>
              <a:buChar char="•"/>
              <a:defRPr/>
            </a:pPr>
            <a:r>
              <a:rPr lang="en-US" dirty="0" smtClean="0"/>
              <a:t>Households in the highest quintile may not be “rich,” but they are of higher socioeconomic status than the other 80% of households in the country.</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sz="3600" smtClean="0"/>
              <a:t>Wealth Index</a:t>
            </a:r>
          </a:p>
        </p:txBody>
      </p:sp>
      <p:graphicFrame>
        <p:nvGraphicFramePr>
          <p:cNvPr id="4" name="Content Placeholder 3"/>
          <p:cNvGraphicFramePr>
            <a:graphicFrameLocks noGrp="1"/>
          </p:cNvGraphicFramePr>
          <p:nvPr>
            <p:ph idx="1"/>
          </p:nvPr>
        </p:nvGraphicFramePr>
        <p:xfrm>
          <a:off x="381000" y="1447800"/>
          <a:ext cx="8229600" cy="1371600"/>
        </p:xfrm>
        <a:graphic>
          <a:graphicData uri="http://schemas.openxmlformats.org/drawingml/2006/table">
            <a:tbl>
              <a:tblPr firstRow="1" bandRow="1">
                <a:tableStyleId>{72833802-FEF1-4C79-8D5D-14CF1EAF98D9}</a:tableStyleId>
              </a:tblPr>
              <a:tblGrid>
                <a:gridCol w="1371600"/>
                <a:gridCol w="1371600"/>
                <a:gridCol w="1371600"/>
                <a:gridCol w="1371600"/>
                <a:gridCol w="1371600"/>
                <a:gridCol w="1371600"/>
              </a:tblGrid>
              <a:tr h="370840">
                <a:tc>
                  <a:txBody>
                    <a:bodyPr/>
                    <a:lstStyle/>
                    <a:p>
                      <a:pPr algn="ctr"/>
                      <a:endParaRPr lang="en-US" sz="2400" dirty="0"/>
                    </a:p>
                  </a:txBody>
                  <a:tcPr/>
                </a:tc>
                <a:tc>
                  <a:txBody>
                    <a:bodyPr/>
                    <a:lstStyle/>
                    <a:p>
                      <a:pPr algn="ctr"/>
                      <a:r>
                        <a:rPr lang="en-US" sz="2400" dirty="0" smtClean="0"/>
                        <a:t>Lowest</a:t>
                      </a:r>
                      <a:endParaRPr lang="en-US" sz="2400" dirty="0"/>
                    </a:p>
                  </a:txBody>
                  <a:tcPr/>
                </a:tc>
                <a:tc>
                  <a:txBody>
                    <a:bodyPr/>
                    <a:lstStyle/>
                    <a:p>
                      <a:pPr algn="ctr"/>
                      <a:r>
                        <a:rPr lang="en-US" sz="2400" dirty="0" smtClean="0"/>
                        <a:t>2</a:t>
                      </a:r>
                      <a:r>
                        <a:rPr lang="en-US" sz="2400" baseline="30000" dirty="0" smtClean="0"/>
                        <a:t>nd</a:t>
                      </a:r>
                      <a:r>
                        <a:rPr lang="en-US" sz="2400" dirty="0" smtClean="0"/>
                        <a:t> </a:t>
                      </a:r>
                      <a:endParaRPr lang="en-US" sz="2400" dirty="0"/>
                    </a:p>
                  </a:txBody>
                  <a:tcPr/>
                </a:tc>
                <a:tc>
                  <a:txBody>
                    <a:bodyPr/>
                    <a:lstStyle/>
                    <a:p>
                      <a:pPr algn="ctr"/>
                      <a:r>
                        <a:rPr lang="en-US" sz="2400" dirty="0" smtClean="0"/>
                        <a:t>Middle</a:t>
                      </a:r>
                      <a:endParaRPr lang="en-US" sz="2400" dirty="0"/>
                    </a:p>
                  </a:txBody>
                  <a:tcPr/>
                </a:tc>
                <a:tc>
                  <a:txBody>
                    <a:bodyPr/>
                    <a:lstStyle/>
                    <a:p>
                      <a:pPr algn="ctr"/>
                      <a:r>
                        <a:rPr lang="en-US" sz="2400" dirty="0" smtClean="0"/>
                        <a:t>4</a:t>
                      </a:r>
                      <a:r>
                        <a:rPr lang="en-US" sz="2400" baseline="30000" dirty="0" smtClean="0"/>
                        <a:t>th</a:t>
                      </a:r>
                      <a:endParaRPr lang="en-US" sz="2400" dirty="0"/>
                    </a:p>
                  </a:txBody>
                  <a:tcPr/>
                </a:tc>
                <a:tc>
                  <a:txBody>
                    <a:bodyPr/>
                    <a:lstStyle/>
                    <a:p>
                      <a:pPr algn="ctr"/>
                      <a:r>
                        <a:rPr lang="en-US" sz="2400" dirty="0" smtClean="0"/>
                        <a:t>Highest</a:t>
                      </a:r>
                      <a:endParaRPr lang="en-US" sz="2400" dirty="0"/>
                    </a:p>
                  </a:txBody>
                  <a:tcPr/>
                </a:tc>
              </a:tr>
              <a:tr h="370840">
                <a:tc>
                  <a:txBody>
                    <a:bodyPr/>
                    <a:lstStyle/>
                    <a:p>
                      <a:r>
                        <a:rPr lang="en-US" sz="2400" b="1" dirty="0" smtClean="0"/>
                        <a:t>Urban</a:t>
                      </a:r>
                    </a:p>
                  </a:txBody>
                  <a:tcPr/>
                </a:tc>
                <a:tc>
                  <a:txBody>
                    <a:bodyPr/>
                    <a:lstStyle/>
                    <a:p>
                      <a:pPr algn="ctr"/>
                      <a:r>
                        <a:rPr lang="en-US" sz="2400" dirty="0" smtClean="0"/>
                        <a:t>2%</a:t>
                      </a:r>
                      <a:endParaRPr lang="en-US" sz="2400" dirty="0"/>
                    </a:p>
                  </a:txBody>
                  <a:tcPr/>
                </a:tc>
                <a:tc>
                  <a:txBody>
                    <a:bodyPr/>
                    <a:lstStyle/>
                    <a:p>
                      <a:pPr algn="ctr"/>
                      <a:r>
                        <a:rPr lang="en-US" sz="2400" dirty="0" smtClean="0"/>
                        <a:t>4%</a:t>
                      </a:r>
                      <a:endParaRPr lang="en-US" sz="2400" dirty="0"/>
                    </a:p>
                  </a:txBody>
                  <a:tcPr/>
                </a:tc>
                <a:tc>
                  <a:txBody>
                    <a:bodyPr/>
                    <a:lstStyle/>
                    <a:p>
                      <a:pPr algn="ctr"/>
                      <a:r>
                        <a:rPr lang="en-US" sz="2400" dirty="0" smtClean="0"/>
                        <a:t>9%</a:t>
                      </a:r>
                      <a:endParaRPr lang="en-US" sz="2400" dirty="0"/>
                    </a:p>
                  </a:txBody>
                  <a:tcPr/>
                </a:tc>
                <a:tc>
                  <a:txBody>
                    <a:bodyPr/>
                    <a:lstStyle/>
                    <a:p>
                      <a:pPr algn="ctr"/>
                      <a:r>
                        <a:rPr lang="en-US" sz="2400" dirty="0" smtClean="0"/>
                        <a:t>28%</a:t>
                      </a:r>
                      <a:endParaRPr lang="en-US" sz="2400" dirty="0"/>
                    </a:p>
                  </a:txBody>
                  <a:tcPr/>
                </a:tc>
                <a:tc>
                  <a:txBody>
                    <a:bodyPr/>
                    <a:lstStyle/>
                    <a:p>
                      <a:pPr algn="ctr"/>
                      <a:r>
                        <a:rPr lang="en-US" sz="2400" dirty="0" smtClean="0"/>
                        <a:t>56%</a:t>
                      </a:r>
                      <a:endParaRPr lang="en-US" sz="2400" dirty="0"/>
                    </a:p>
                  </a:txBody>
                  <a:tcPr/>
                </a:tc>
              </a:tr>
              <a:tr h="370840">
                <a:tc>
                  <a:txBody>
                    <a:bodyPr/>
                    <a:lstStyle/>
                    <a:p>
                      <a:r>
                        <a:rPr lang="en-US" sz="2400" b="1" dirty="0" smtClean="0"/>
                        <a:t>Rural</a:t>
                      </a:r>
                      <a:endParaRPr lang="en-US" sz="2400" b="1" dirty="0"/>
                    </a:p>
                  </a:txBody>
                  <a:tcPr/>
                </a:tc>
                <a:tc>
                  <a:txBody>
                    <a:bodyPr/>
                    <a:lstStyle/>
                    <a:p>
                      <a:pPr algn="ctr"/>
                      <a:r>
                        <a:rPr lang="en-US" sz="2400" dirty="0" smtClean="0"/>
                        <a:t>29%</a:t>
                      </a:r>
                      <a:endParaRPr lang="en-US" sz="2400" dirty="0"/>
                    </a:p>
                  </a:txBody>
                  <a:tcPr/>
                </a:tc>
                <a:tc>
                  <a:txBody>
                    <a:bodyPr/>
                    <a:lstStyle/>
                    <a:p>
                      <a:pPr algn="ctr"/>
                      <a:r>
                        <a:rPr lang="en-US" sz="2400" dirty="0" smtClean="0"/>
                        <a:t>28%</a:t>
                      </a:r>
                      <a:endParaRPr lang="en-US" sz="2400" dirty="0"/>
                    </a:p>
                  </a:txBody>
                  <a:tcPr/>
                </a:tc>
                <a:tc>
                  <a:txBody>
                    <a:bodyPr/>
                    <a:lstStyle/>
                    <a:p>
                      <a:pPr algn="ctr"/>
                      <a:r>
                        <a:rPr lang="en-US" sz="2400" dirty="0" smtClean="0"/>
                        <a:t>25%</a:t>
                      </a:r>
                      <a:endParaRPr lang="en-US" sz="2400" dirty="0"/>
                    </a:p>
                  </a:txBody>
                  <a:tcPr/>
                </a:tc>
                <a:tc>
                  <a:txBody>
                    <a:bodyPr/>
                    <a:lstStyle/>
                    <a:p>
                      <a:pPr algn="ctr"/>
                      <a:r>
                        <a:rPr lang="en-US" sz="2400" dirty="0" smtClean="0"/>
                        <a:t>16%</a:t>
                      </a:r>
                      <a:endParaRPr lang="en-US" sz="2400" dirty="0"/>
                    </a:p>
                  </a:txBody>
                  <a:tcPr/>
                </a:tc>
                <a:tc>
                  <a:txBody>
                    <a:bodyPr/>
                    <a:lstStyle/>
                    <a:p>
                      <a:pPr algn="ctr"/>
                      <a:r>
                        <a:rPr lang="en-US" sz="2400" dirty="0" smtClean="0"/>
                        <a:t>2%</a:t>
                      </a:r>
                      <a:endParaRPr lang="en-US" sz="2400" dirty="0"/>
                    </a:p>
                  </a:txBody>
                  <a:tcPr/>
                </a:tc>
              </a:tr>
            </a:tbl>
          </a:graphicData>
        </a:graphic>
      </p:graphicFrame>
      <p:sp>
        <p:nvSpPr>
          <p:cNvPr id="12316" name="TextBox 4"/>
          <p:cNvSpPr txBox="1">
            <a:spLocks noChangeArrowheads="1"/>
          </p:cNvSpPr>
          <p:nvPr/>
        </p:nvSpPr>
        <p:spPr bwMode="auto">
          <a:xfrm>
            <a:off x="800100" y="3200400"/>
            <a:ext cx="7391400" cy="2678113"/>
          </a:xfrm>
          <a:prstGeom prst="rect">
            <a:avLst/>
          </a:prstGeom>
          <a:noFill/>
          <a:ln w="9525">
            <a:noFill/>
            <a:miter lim="800000"/>
            <a:headEnd/>
            <a:tailEnd/>
          </a:ln>
        </p:spPr>
        <p:txBody>
          <a:bodyPr>
            <a:spAutoFit/>
          </a:bodyPr>
          <a:lstStyle/>
          <a:p>
            <a:pPr algn="ctr"/>
            <a:r>
              <a:rPr lang="en-US" sz="2400">
                <a:latin typeface="Calibri" pitchFamily="34" charset="0"/>
              </a:rPr>
              <a:t>Most rich households are in urban areas, while the poorest households are more often in rural areas.</a:t>
            </a:r>
          </a:p>
          <a:p>
            <a:pPr algn="ctr"/>
            <a:endParaRPr lang="en-US" sz="2400">
              <a:latin typeface="Calibri" pitchFamily="34" charset="0"/>
            </a:endParaRPr>
          </a:p>
          <a:p>
            <a:pPr algn="ctr"/>
            <a:r>
              <a:rPr lang="en-US" sz="2400">
                <a:latin typeface="Calibri" pitchFamily="34" charset="0"/>
              </a:rPr>
              <a:t>The highest proportion of the poorest households are in the Southern Region (35% in the lowest quintile), and the largest proportion of wealthy households are in the Western Region (75% in the highest quintile).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z="3600" smtClean="0"/>
              <a:t>Child Labour</a:t>
            </a:r>
          </a:p>
        </p:txBody>
      </p:sp>
      <p:sp>
        <p:nvSpPr>
          <p:cNvPr id="13315" name="Content Placeholder 2"/>
          <p:cNvSpPr>
            <a:spLocks noGrp="1"/>
          </p:cNvSpPr>
          <p:nvPr>
            <p:ph idx="1"/>
          </p:nvPr>
        </p:nvSpPr>
        <p:spPr/>
        <p:txBody>
          <a:bodyPr/>
          <a:lstStyle/>
          <a:p>
            <a:pPr eaLnBrk="1" hangingPunct="1"/>
            <a:r>
              <a:rPr lang="en-US" b="1" smtClean="0"/>
              <a:t>43%</a:t>
            </a:r>
            <a:r>
              <a:rPr lang="en-US" smtClean="0"/>
              <a:t> of children 5-11 years did </a:t>
            </a:r>
            <a:r>
              <a:rPr lang="en-US" b="1" smtClean="0"/>
              <a:t>at least one hour of economic activity</a:t>
            </a:r>
            <a:r>
              <a:rPr lang="en-US" smtClean="0"/>
              <a:t> or </a:t>
            </a:r>
            <a:r>
              <a:rPr lang="en-US" b="1" smtClean="0"/>
              <a:t>at least 28 hours of domestic chores</a:t>
            </a:r>
            <a:r>
              <a:rPr lang="en-US" smtClean="0"/>
              <a:t> in the week before the survey</a:t>
            </a:r>
          </a:p>
          <a:p>
            <a:pPr eaLnBrk="1" hangingPunct="1"/>
            <a:r>
              <a:rPr lang="en-US" b="1" smtClean="0"/>
              <a:t>6%</a:t>
            </a:r>
            <a:r>
              <a:rPr lang="en-US" smtClean="0"/>
              <a:t> of children 12-14 years did </a:t>
            </a:r>
            <a:r>
              <a:rPr lang="en-US" b="1" smtClean="0"/>
              <a:t>at least 14 hours of economic activity</a:t>
            </a:r>
            <a:r>
              <a:rPr lang="en-US" smtClean="0"/>
              <a:t> or </a:t>
            </a:r>
            <a:r>
              <a:rPr lang="en-US" b="1" smtClean="0"/>
              <a:t>at least 28 hours of domestic chores</a:t>
            </a:r>
            <a:r>
              <a:rPr lang="en-US" smtClean="0"/>
              <a:t> in the week before the survey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3"/>
          <p:cNvSpPr>
            <a:spLocks noGrp="1"/>
          </p:cNvSpPr>
          <p:nvPr>
            <p:ph sz="half" idx="1"/>
          </p:nvPr>
        </p:nvSpPr>
        <p:spPr>
          <a:xfrm>
            <a:off x="457200" y="1066800"/>
            <a:ext cx="4038600" cy="4525963"/>
          </a:xfrm>
        </p:spPr>
        <p:txBody>
          <a:bodyPr/>
          <a:lstStyle/>
          <a:p>
            <a:pPr eaLnBrk="1" hangingPunct="1"/>
            <a:r>
              <a:rPr lang="en-US" sz="2200" smtClean="0"/>
              <a:t>Household Characteristics</a:t>
            </a:r>
          </a:p>
          <a:p>
            <a:pPr lvl="1" eaLnBrk="1" hangingPunct="1"/>
            <a:r>
              <a:rPr lang="en-US" sz="2000" smtClean="0"/>
              <a:t>Education</a:t>
            </a:r>
          </a:p>
          <a:p>
            <a:pPr lvl="1" eaLnBrk="1" hangingPunct="1"/>
            <a:r>
              <a:rPr lang="en-US" sz="2000" smtClean="0"/>
              <a:t>Drinking Water, Sanitation, and Electricity</a:t>
            </a:r>
          </a:p>
          <a:p>
            <a:pPr lvl="1" eaLnBrk="1" hangingPunct="1"/>
            <a:r>
              <a:rPr lang="en-US" sz="2000" smtClean="0"/>
              <a:t>Ownership of Goods</a:t>
            </a:r>
          </a:p>
          <a:p>
            <a:pPr lvl="1" eaLnBrk="1" hangingPunct="1"/>
            <a:r>
              <a:rPr lang="en-US" sz="2000" smtClean="0"/>
              <a:t>Wealth</a:t>
            </a:r>
          </a:p>
          <a:p>
            <a:pPr lvl="1" eaLnBrk="1" hangingPunct="1"/>
            <a:r>
              <a:rPr lang="en-US" sz="2000" smtClean="0"/>
              <a:t>Child Labour</a:t>
            </a:r>
          </a:p>
          <a:p>
            <a:pPr eaLnBrk="1" hangingPunct="1"/>
            <a:r>
              <a:rPr lang="en-US" sz="2200" b="1" smtClean="0"/>
              <a:t>Respondent Characteristics</a:t>
            </a:r>
          </a:p>
          <a:p>
            <a:pPr lvl="1" eaLnBrk="1" hangingPunct="1"/>
            <a:r>
              <a:rPr lang="en-US" sz="2000" b="1" smtClean="0"/>
              <a:t>Education and Literacy</a:t>
            </a:r>
          </a:p>
          <a:p>
            <a:pPr lvl="1" eaLnBrk="1" hangingPunct="1"/>
            <a:r>
              <a:rPr lang="en-US" sz="2000" b="1" smtClean="0"/>
              <a:t>Mass Media</a:t>
            </a:r>
          </a:p>
          <a:p>
            <a:pPr lvl="1" eaLnBrk="1" hangingPunct="1"/>
            <a:r>
              <a:rPr lang="en-US" sz="2000" b="1" smtClean="0"/>
              <a:t>Employment</a:t>
            </a:r>
          </a:p>
          <a:p>
            <a:pPr lvl="1" eaLnBrk="1" hangingPunct="1"/>
            <a:r>
              <a:rPr lang="en-US" sz="2000" b="1" smtClean="0"/>
              <a:t>Earnings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4"/>
          <p:cNvSpPr>
            <a:spLocks noGrp="1"/>
          </p:cNvSpPr>
          <p:nvPr>
            <p:ph type="title"/>
          </p:nvPr>
        </p:nvSpPr>
        <p:spPr/>
        <p:txBody>
          <a:bodyPr/>
          <a:lstStyle/>
          <a:p>
            <a:pPr eaLnBrk="1" hangingPunct="1"/>
            <a:r>
              <a:rPr lang="en-US" sz="3600" smtClean="0"/>
              <a:t>Educational Level of Respondents</a:t>
            </a:r>
          </a:p>
        </p:txBody>
      </p:sp>
      <p:graphicFrame>
        <p:nvGraphicFramePr>
          <p:cNvPr id="15363" name="Content Placeholder 6"/>
          <p:cNvGraphicFramePr>
            <a:graphicFrameLocks noGrp="1"/>
          </p:cNvGraphicFramePr>
          <p:nvPr>
            <p:ph idx="1"/>
          </p:nvPr>
        </p:nvGraphicFramePr>
        <p:xfrm>
          <a:off x="152400" y="1752600"/>
          <a:ext cx="8686800" cy="4525963"/>
        </p:xfrm>
        <a:graphic>
          <a:graphicData uri="http://schemas.openxmlformats.org/presentationml/2006/ole">
            <p:oleObj spid="_x0000_s15363" r:id="rId3" imgW="8687553" imgH="4523624" progId="Excel.Sheet.8">
              <p:embed/>
            </p:oleObj>
          </a:graphicData>
        </a:graphic>
      </p:graphicFrame>
      <p:sp>
        <p:nvSpPr>
          <p:cNvPr id="15364" name="TextBox 7"/>
          <p:cNvSpPr txBox="1">
            <a:spLocks noChangeArrowheads="1"/>
          </p:cNvSpPr>
          <p:nvPr/>
        </p:nvSpPr>
        <p:spPr bwMode="auto">
          <a:xfrm>
            <a:off x="2667000" y="3719513"/>
            <a:ext cx="1143000" cy="646112"/>
          </a:xfrm>
          <a:prstGeom prst="rect">
            <a:avLst/>
          </a:prstGeom>
          <a:noFill/>
          <a:ln w="9525">
            <a:noFill/>
            <a:miter lim="800000"/>
            <a:headEnd/>
            <a:tailEnd/>
          </a:ln>
        </p:spPr>
        <p:txBody>
          <a:bodyPr>
            <a:spAutoFit/>
          </a:bodyPr>
          <a:lstStyle/>
          <a:p>
            <a:pPr algn="ctr"/>
            <a:r>
              <a:rPr lang="en-US">
                <a:latin typeface="Calibri" pitchFamily="34" charset="0"/>
              </a:rPr>
              <a:t>No education</a:t>
            </a:r>
          </a:p>
        </p:txBody>
      </p:sp>
      <p:sp>
        <p:nvSpPr>
          <p:cNvPr id="15365" name="TextBox 8"/>
          <p:cNvSpPr txBox="1">
            <a:spLocks noChangeArrowheads="1"/>
          </p:cNvSpPr>
          <p:nvPr/>
        </p:nvSpPr>
        <p:spPr bwMode="auto">
          <a:xfrm>
            <a:off x="4724400" y="3581400"/>
            <a:ext cx="1447800" cy="923925"/>
          </a:xfrm>
          <a:prstGeom prst="rect">
            <a:avLst/>
          </a:prstGeom>
          <a:noFill/>
          <a:ln w="9525">
            <a:noFill/>
            <a:miter lim="800000"/>
            <a:headEnd/>
            <a:tailEnd/>
          </a:ln>
        </p:spPr>
        <p:txBody>
          <a:bodyPr>
            <a:spAutoFit/>
          </a:bodyPr>
          <a:lstStyle/>
          <a:p>
            <a:pPr algn="ctr"/>
            <a:r>
              <a:rPr lang="en-US">
                <a:latin typeface="Calibri" pitchFamily="34" charset="0"/>
              </a:rPr>
              <a:t>Incomplete or complete primary</a:t>
            </a:r>
          </a:p>
        </p:txBody>
      </p:sp>
      <p:sp>
        <p:nvSpPr>
          <p:cNvPr id="15366" name="TextBox 9"/>
          <p:cNvSpPr txBox="1">
            <a:spLocks noChangeArrowheads="1"/>
          </p:cNvSpPr>
          <p:nvPr/>
        </p:nvSpPr>
        <p:spPr bwMode="auto">
          <a:xfrm>
            <a:off x="6096000" y="3581400"/>
            <a:ext cx="1447800" cy="923925"/>
          </a:xfrm>
          <a:prstGeom prst="rect">
            <a:avLst/>
          </a:prstGeom>
          <a:noFill/>
          <a:ln w="9525">
            <a:noFill/>
            <a:miter lim="800000"/>
            <a:headEnd/>
            <a:tailEnd/>
          </a:ln>
        </p:spPr>
        <p:txBody>
          <a:bodyPr>
            <a:spAutoFit/>
          </a:bodyPr>
          <a:lstStyle/>
          <a:p>
            <a:pPr algn="ctr"/>
            <a:r>
              <a:rPr lang="en-US">
                <a:latin typeface="Calibri" pitchFamily="34" charset="0"/>
              </a:rPr>
              <a:t>Incomplete or complete secondary</a:t>
            </a:r>
          </a:p>
        </p:txBody>
      </p:sp>
      <p:sp>
        <p:nvSpPr>
          <p:cNvPr id="15367" name="TextBox 10"/>
          <p:cNvSpPr txBox="1">
            <a:spLocks noChangeArrowheads="1"/>
          </p:cNvSpPr>
          <p:nvPr/>
        </p:nvSpPr>
        <p:spPr bwMode="auto">
          <a:xfrm>
            <a:off x="7315200" y="3719513"/>
            <a:ext cx="1371600" cy="646112"/>
          </a:xfrm>
          <a:prstGeom prst="rect">
            <a:avLst/>
          </a:prstGeom>
          <a:noFill/>
          <a:ln w="9525">
            <a:noFill/>
            <a:miter lim="800000"/>
            <a:headEnd/>
            <a:tailEnd/>
          </a:ln>
        </p:spPr>
        <p:txBody>
          <a:bodyPr>
            <a:spAutoFit/>
          </a:bodyPr>
          <a:lstStyle/>
          <a:p>
            <a:pPr algn="ctr"/>
            <a:r>
              <a:rPr lang="en-US">
                <a:latin typeface="Calibri" pitchFamily="34" charset="0"/>
              </a:rPr>
              <a:t>More than secondary</a:t>
            </a:r>
          </a:p>
        </p:txBody>
      </p:sp>
      <p:cxnSp>
        <p:nvCxnSpPr>
          <p:cNvPr id="13" name="Straight Connector 12"/>
          <p:cNvCxnSpPr>
            <a:stCxn id="15367" idx="0"/>
          </p:cNvCxnSpPr>
          <p:nvPr/>
        </p:nvCxnSpPr>
        <p:spPr>
          <a:xfrm rot="16200000" flipV="1">
            <a:off x="7474743" y="3193257"/>
            <a:ext cx="595313" cy="457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15367" idx="2"/>
          </p:cNvCxnSpPr>
          <p:nvPr/>
        </p:nvCxnSpPr>
        <p:spPr>
          <a:xfrm rot="5400000">
            <a:off x="7516812" y="4468813"/>
            <a:ext cx="587375" cy="381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z="3600" smtClean="0"/>
              <a:t>Literacy of Respondents</a:t>
            </a:r>
          </a:p>
        </p:txBody>
      </p:sp>
      <p:graphicFrame>
        <p:nvGraphicFramePr>
          <p:cNvPr id="16387" name="Content Placeholder 3"/>
          <p:cNvGraphicFramePr>
            <a:graphicFrameLocks noGrp="1"/>
          </p:cNvGraphicFramePr>
          <p:nvPr>
            <p:ph idx="1"/>
          </p:nvPr>
        </p:nvGraphicFramePr>
        <p:xfrm>
          <a:off x="457200" y="1981200"/>
          <a:ext cx="8229600" cy="4525963"/>
        </p:xfrm>
        <a:graphic>
          <a:graphicData uri="http://schemas.openxmlformats.org/presentationml/2006/ole">
            <p:oleObj spid="_x0000_s16387" r:id="rId3" imgW="8230313" imgH="4523624" progId="Excel.Sheet.8">
              <p:embed/>
            </p:oleObj>
          </a:graphicData>
        </a:graphic>
      </p:graphicFrame>
      <p:sp>
        <p:nvSpPr>
          <p:cNvPr id="16388" name="TextBox 4"/>
          <p:cNvSpPr txBox="1">
            <a:spLocks noChangeArrowheads="1"/>
          </p:cNvSpPr>
          <p:nvPr/>
        </p:nvSpPr>
        <p:spPr bwMode="auto">
          <a:xfrm>
            <a:off x="152400" y="1676400"/>
            <a:ext cx="2362200" cy="923925"/>
          </a:xfrm>
          <a:prstGeom prst="rect">
            <a:avLst/>
          </a:prstGeom>
          <a:noFill/>
          <a:ln w="9525">
            <a:noFill/>
            <a:miter lim="800000"/>
            <a:headEnd/>
            <a:tailEnd/>
          </a:ln>
        </p:spPr>
        <p:txBody>
          <a:bodyPr>
            <a:spAutoFit/>
          </a:bodyPr>
          <a:lstStyle/>
          <a:p>
            <a:r>
              <a:rPr lang="en-US" i="1">
                <a:latin typeface="Calibri" pitchFamily="34" charset="0"/>
              </a:rPr>
              <a:t>Percentage of women and men age 15-49 who are literate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sz="3600" smtClean="0"/>
              <a:t>Weekly Exposure to Mass Media</a:t>
            </a:r>
          </a:p>
        </p:txBody>
      </p:sp>
      <p:graphicFrame>
        <p:nvGraphicFramePr>
          <p:cNvPr id="17411" name="Content Placeholder 3"/>
          <p:cNvGraphicFramePr>
            <a:graphicFrameLocks noGrp="1"/>
          </p:cNvGraphicFramePr>
          <p:nvPr>
            <p:ph idx="1"/>
          </p:nvPr>
        </p:nvGraphicFramePr>
        <p:xfrm>
          <a:off x="457200" y="1600200"/>
          <a:ext cx="8229600" cy="4953000"/>
        </p:xfrm>
        <a:graphic>
          <a:graphicData uri="http://schemas.openxmlformats.org/presentationml/2006/ole">
            <p:oleObj spid="_x0000_s17411" r:id="rId3" imgW="8230313" imgH="4950381" progId="Excel.Sheet.8">
              <p:embed/>
            </p:oleObj>
          </a:graphicData>
        </a:graphic>
      </p:graphicFrame>
      <p:sp>
        <p:nvSpPr>
          <p:cNvPr id="17412" name="TextBox 4"/>
          <p:cNvSpPr txBox="1">
            <a:spLocks noChangeArrowheads="1"/>
          </p:cNvSpPr>
          <p:nvPr/>
        </p:nvSpPr>
        <p:spPr bwMode="auto">
          <a:xfrm>
            <a:off x="152400" y="1600200"/>
            <a:ext cx="2438400" cy="646113"/>
          </a:xfrm>
          <a:prstGeom prst="rect">
            <a:avLst/>
          </a:prstGeom>
          <a:noFill/>
          <a:ln w="9525">
            <a:noFill/>
            <a:miter lim="800000"/>
            <a:headEnd/>
            <a:tailEnd/>
          </a:ln>
        </p:spPr>
        <p:txBody>
          <a:bodyPr>
            <a:spAutoFit/>
          </a:bodyPr>
          <a:lstStyle/>
          <a:p>
            <a:r>
              <a:rPr lang="en-US" i="1">
                <a:latin typeface="Calibri" pitchFamily="34" charset="0"/>
              </a:rPr>
              <a:t>Percentage of women and men age 15-49</a:t>
            </a:r>
          </a:p>
        </p:txBody>
      </p:sp>
      <p:sp>
        <p:nvSpPr>
          <p:cNvPr id="17413" name="TextBox 5"/>
          <p:cNvSpPr txBox="1">
            <a:spLocks noChangeArrowheads="1"/>
          </p:cNvSpPr>
          <p:nvPr/>
        </p:nvSpPr>
        <p:spPr bwMode="auto">
          <a:xfrm>
            <a:off x="6553200" y="6488113"/>
            <a:ext cx="2286000" cy="339725"/>
          </a:xfrm>
          <a:prstGeom prst="rect">
            <a:avLst/>
          </a:prstGeom>
          <a:noFill/>
          <a:ln w="9525">
            <a:noFill/>
            <a:miter lim="800000"/>
            <a:headEnd/>
            <a:tailEnd/>
          </a:ln>
        </p:spPr>
        <p:txBody>
          <a:bodyPr>
            <a:spAutoFit/>
          </a:bodyPr>
          <a:lstStyle/>
          <a:p>
            <a:r>
              <a:rPr lang="en-US" sz="1600">
                <a:latin typeface="Calibri" pitchFamily="34" charset="0"/>
              </a:rPr>
              <a:t>*At least once a week</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sz="3600" smtClean="0"/>
              <a:t>Employment</a:t>
            </a:r>
          </a:p>
        </p:txBody>
      </p:sp>
      <p:graphicFrame>
        <p:nvGraphicFramePr>
          <p:cNvPr id="18435" name="Content Placeholder 3"/>
          <p:cNvGraphicFramePr>
            <a:graphicFrameLocks noGrp="1"/>
          </p:cNvGraphicFramePr>
          <p:nvPr>
            <p:ph idx="1"/>
          </p:nvPr>
        </p:nvGraphicFramePr>
        <p:xfrm>
          <a:off x="457200" y="1600200"/>
          <a:ext cx="8229600" cy="4800600"/>
        </p:xfrm>
        <a:graphic>
          <a:graphicData uri="http://schemas.openxmlformats.org/presentationml/2006/ole">
            <p:oleObj spid="_x0000_s18435" r:id="rId3" imgW="8230313" imgH="4797968" progId="Excel.Sheet.8">
              <p:embed/>
            </p:oleObj>
          </a:graphicData>
        </a:graphic>
      </p:graphicFrame>
      <p:sp>
        <p:nvSpPr>
          <p:cNvPr id="18436" name="TextBox 4"/>
          <p:cNvSpPr txBox="1">
            <a:spLocks noChangeArrowheads="1"/>
          </p:cNvSpPr>
          <p:nvPr/>
        </p:nvSpPr>
        <p:spPr bwMode="auto">
          <a:xfrm>
            <a:off x="6172200" y="6324600"/>
            <a:ext cx="1524000" cy="400050"/>
          </a:xfrm>
          <a:prstGeom prst="rect">
            <a:avLst/>
          </a:prstGeom>
          <a:noFill/>
          <a:ln w="9525">
            <a:noFill/>
            <a:miter lim="800000"/>
            <a:headEnd/>
            <a:tailEnd/>
          </a:ln>
        </p:spPr>
        <p:txBody>
          <a:bodyPr>
            <a:spAutoFit/>
          </a:bodyPr>
          <a:lstStyle/>
          <a:p>
            <a:pPr algn="ctr"/>
            <a:r>
              <a:rPr lang="en-US" sz="2000" b="1">
                <a:latin typeface="Calibri" pitchFamily="34" charset="0"/>
              </a:rPr>
              <a:t>Education</a:t>
            </a:r>
          </a:p>
        </p:txBody>
      </p:sp>
      <p:sp>
        <p:nvSpPr>
          <p:cNvPr id="18437" name="TextBox 5"/>
          <p:cNvSpPr txBox="1">
            <a:spLocks noChangeArrowheads="1"/>
          </p:cNvSpPr>
          <p:nvPr/>
        </p:nvSpPr>
        <p:spPr bwMode="auto">
          <a:xfrm>
            <a:off x="152400" y="1371600"/>
            <a:ext cx="2514600" cy="923925"/>
          </a:xfrm>
          <a:prstGeom prst="rect">
            <a:avLst/>
          </a:prstGeom>
          <a:noFill/>
          <a:ln w="9525">
            <a:noFill/>
            <a:miter lim="800000"/>
            <a:headEnd/>
            <a:tailEnd/>
          </a:ln>
        </p:spPr>
        <p:txBody>
          <a:bodyPr>
            <a:spAutoFit/>
          </a:bodyPr>
          <a:lstStyle/>
          <a:p>
            <a:r>
              <a:rPr lang="en-US" i="1">
                <a:latin typeface="Calibri" pitchFamily="34" charset="0"/>
              </a:rPr>
              <a:t>Percent distribution of women and men who worked in the last 7 days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z="3600" smtClean="0"/>
              <a:t>Occupation</a:t>
            </a:r>
          </a:p>
        </p:txBody>
      </p:sp>
      <p:graphicFrame>
        <p:nvGraphicFramePr>
          <p:cNvPr id="19459" name="Content Placeholder 3"/>
          <p:cNvGraphicFramePr>
            <a:graphicFrameLocks noGrp="1"/>
          </p:cNvGraphicFramePr>
          <p:nvPr>
            <p:ph idx="1"/>
          </p:nvPr>
        </p:nvGraphicFramePr>
        <p:xfrm>
          <a:off x="228600" y="1752600"/>
          <a:ext cx="8610600" cy="4525963"/>
        </p:xfrm>
        <a:graphic>
          <a:graphicData uri="http://schemas.openxmlformats.org/presentationml/2006/ole">
            <p:oleObj spid="_x0000_s19459" r:id="rId3" imgW="8608298" imgH="4523624" progId="Excel.Sheet.8">
              <p:embed/>
            </p:oleObj>
          </a:graphicData>
        </a:graphic>
      </p:graphicFrame>
      <p:sp>
        <p:nvSpPr>
          <p:cNvPr id="19460" name="TextBox 4"/>
          <p:cNvSpPr txBox="1">
            <a:spLocks noChangeArrowheads="1"/>
          </p:cNvSpPr>
          <p:nvPr/>
        </p:nvSpPr>
        <p:spPr bwMode="auto">
          <a:xfrm>
            <a:off x="2022475" y="4918075"/>
            <a:ext cx="457200" cy="381000"/>
          </a:xfrm>
          <a:prstGeom prst="rect">
            <a:avLst/>
          </a:prstGeom>
          <a:noFill/>
          <a:ln w="9525">
            <a:noFill/>
            <a:miter lim="800000"/>
            <a:headEnd/>
            <a:tailEnd/>
          </a:ln>
        </p:spPr>
        <p:txBody>
          <a:bodyPr>
            <a:spAutoFit/>
          </a:bodyPr>
          <a:lstStyle/>
          <a:p>
            <a:r>
              <a:rPr lang="en-US" b="1">
                <a:latin typeface="Calibri" pitchFamily="34" charset="0"/>
              </a:rPr>
              <a:t>&lt;1</a:t>
            </a:r>
          </a:p>
        </p:txBody>
      </p:sp>
      <p:sp>
        <p:nvSpPr>
          <p:cNvPr id="19461" name="TextBox 6"/>
          <p:cNvSpPr txBox="1">
            <a:spLocks noChangeArrowheads="1"/>
          </p:cNvSpPr>
          <p:nvPr/>
        </p:nvSpPr>
        <p:spPr bwMode="auto">
          <a:xfrm>
            <a:off x="6192838" y="4918075"/>
            <a:ext cx="457200" cy="381000"/>
          </a:xfrm>
          <a:prstGeom prst="rect">
            <a:avLst/>
          </a:prstGeom>
          <a:noFill/>
          <a:ln w="9525">
            <a:noFill/>
            <a:miter lim="800000"/>
            <a:headEnd/>
            <a:tailEnd/>
          </a:ln>
        </p:spPr>
        <p:txBody>
          <a:bodyPr>
            <a:spAutoFit/>
          </a:bodyPr>
          <a:lstStyle/>
          <a:p>
            <a:r>
              <a:rPr lang="en-US" b="1">
                <a:latin typeface="Calibri" pitchFamily="34" charset="0"/>
              </a:rPr>
              <a:t>&lt;1</a:t>
            </a:r>
          </a:p>
        </p:txBody>
      </p:sp>
      <p:sp>
        <p:nvSpPr>
          <p:cNvPr id="19462" name="TextBox 7"/>
          <p:cNvSpPr txBox="1">
            <a:spLocks noChangeArrowheads="1"/>
          </p:cNvSpPr>
          <p:nvPr/>
        </p:nvSpPr>
        <p:spPr bwMode="auto">
          <a:xfrm>
            <a:off x="0" y="1219200"/>
            <a:ext cx="3048000" cy="923925"/>
          </a:xfrm>
          <a:prstGeom prst="rect">
            <a:avLst/>
          </a:prstGeom>
          <a:noFill/>
          <a:ln w="9525">
            <a:noFill/>
            <a:miter lim="800000"/>
            <a:headEnd/>
            <a:tailEnd/>
          </a:ln>
        </p:spPr>
        <p:txBody>
          <a:bodyPr>
            <a:spAutoFit/>
          </a:bodyPr>
          <a:lstStyle/>
          <a:p>
            <a:r>
              <a:rPr lang="en-US" i="1">
                <a:latin typeface="Calibri" pitchFamily="34" charset="0"/>
              </a:rPr>
              <a:t>Percent distribution of women and men employed in the last 12 months by occupation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sz="3600" smtClean="0"/>
              <a:t>Type of Employment</a:t>
            </a:r>
          </a:p>
        </p:txBody>
      </p:sp>
      <p:graphicFrame>
        <p:nvGraphicFramePr>
          <p:cNvPr id="3" name="Chart 2"/>
          <p:cNvGraphicFramePr/>
          <p:nvPr/>
        </p:nvGraphicFramePr>
        <p:xfrm>
          <a:off x="152400" y="1905000"/>
          <a:ext cx="4362450" cy="41719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p:cNvGraphicFramePr/>
          <p:nvPr/>
        </p:nvGraphicFramePr>
        <p:xfrm>
          <a:off x="4191000" y="1905000"/>
          <a:ext cx="4752975" cy="4057649"/>
        </p:xfrm>
        <a:graphic>
          <a:graphicData uri="http://schemas.openxmlformats.org/drawingml/2006/chart">
            <c:chart xmlns:c="http://schemas.openxmlformats.org/drawingml/2006/chart" xmlns:r="http://schemas.openxmlformats.org/officeDocument/2006/relationships" r:id="rId4"/>
          </a:graphicData>
        </a:graphic>
      </p:graphicFrame>
      <p:sp>
        <p:nvSpPr>
          <p:cNvPr id="20485" name="TextBox 4"/>
          <p:cNvSpPr txBox="1">
            <a:spLocks noChangeArrowheads="1"/>
          </p:cNvSpPr>
          <p:nvPr/>
        </p:nvSpPr>
        <p:spPr bwMode="auto">
          <a:xfrm>
            <a:off x="2286000" y="6211888"/>
            <a:ext cx="4343400" cy="584200"/>
          </a:xfrm>
          <a:prstGeom prst="rect">
            <a:avLst/>
          </a:prstGeom>
          <a:noFill/>
          <a:ln w="9525">
            <a:noFill/>
            <a:miter lim="800000"/>
            <a:headEnd/>
            <a:tailEnd/>
          </a:ln>
        </p:spPr>
        <p:txBody>
          <a:bodyPr>
            <a:spAutoFit/>
          </a:bodyPr>
          <a:lstStyle/>
          <a:p>
            <a:pPr algn="ctr"/>
            <a:r>
              <a:rPr lang="en-US" sz="1600" i="1">
                <a:latin typeface="Calibri" pitchFamily="34" charset="0"/>
              </a:rPr>
              <a:t>Percent distribution of women age 15-49 employed in the 12 months before the survey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3"/>
          <p:cNvSpPr>
            <a:spLocks noGrp="1"/>
          </p:cNvSpPr>
          <p:nvPr>
            <p:ph sz="half" idx="1"/>
          </p:nvPr>
        </p:nvSpPr>
        <p:spPr>
          <a:xfrm>
            <a:off x="457200" y="1066800"/>
            <a:ext cx="4038600" cy="4525963"/>
          </a:xfrm>
        </p:spPr>
        <p:txBody>
          <a:bodyPr/>
          <a:lstStyle/>
          <a:p>
            <a:pPr eaLnBrk="1" hangingPunct="1"/>
            <a:r>
              <a:rPr lang="en-US" sz="2200" b="1" smtClean="0"/>
              <a:t>Household Characteristics</a:t>
            </a:r>
          </a:p>
          <a:p>
            <a:pPr lvl="1" eaLnBrk="1" hangingPunct="1"/>
            <a:r>
              <a:rPr lang="en-US" sz="2000" b="1" smtClean="0"/>
              <a:t>Education</a:t>
            </a:r>
          </a:p>
          <a:p>
            <a:pPr lvl="1" eaLnBrk="1" hangingPunct="1"/>
            <a:r>
              <a:rPr lang="en-US" sz="2000" b="1" smtClean="0"/>
              <a:t>Drinking Water, Sanitation, and Electricity</a:t>
            </a:r>
          </a:p>
          <a:p>
            <a:pPr lvl="1" eaLnBrk="1" hangingPunct="1"/>
            <a:r>
              <a:rPr lang="en-US" sz="2000" b="1" smtClean="0"/>
              <a:t>Ownership of Goods</a:t>
            </a:r>
          </a:p>
          <a:p>
            <a:pPr lvl="1" eaLnBrk="1" hangingPunct="1"/>
            <a:r>
              <a:rPr lang="en-US" sz="2000" b="1" smtClean="0"/>
              <a:t>Wealth</a:t>
            </a:r>
          </a:p>
          <a:p>
            <a:pPr lvl="1" eaLnBrk="1" hangingPunct="1"/>
            <a:r>
              <a:rPr lang="en-US" sz="2000" b="1" smtClean="0"/>
              <a:t>Child Labour</a:t>
            </a:r>
          </a:p>
          <a:p>
            <a:pPr eaLnBrk="1" hangingPunct="1"/>
            <a:r>
              <a:rPr lang="en-US" sz="2200" smtClean="0"/>
              <a:t>Respondent Characteristics</a:t>
            </a:r>
          </a:p>
          <a:p>
            <a:pPr lvl="1" eaLnBrk="1" hangingPunct="1"/>
            <a:r>
              <a:rPr lang="en-US" sz="2000" smtClean="0"/>
              <a:t>Education and Literacy</a:t>
            </a:r>
          </a:p>
          <a:p>
            <a:pPr lvl="1" eaLnBrk="1" hangingPunct="1"/>
            <a:r>
              <a:rPr lang="en-US" sz="2000" smtClean="0"/>
              <a:t>Mass Media</a:t>
            </a:r>
          </a:p>
          <a:p>
            <a:pPr lvl="1" eaLnBrk="1" hangingPunct="1"/>
            <a:r>
              <a:rPr lang="en-US" sz="2000" smtClean="0"/>
              <a:t>Employment</a:t>
            </a:r>
          </a:p>
          <a:p>
            <a:pPr lvl="1" eaLnBrk="1" hangingPunct="1"/>
            <a:r>
              <a:rPr lang="en-US" sz="2000" smtClean="0"/>
              <a:t>Earnings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Tobacco use</a:t>
            </a:r>
            <a:endParaRPr lang="en-GB" smtClean="0"/>
          </a:p>
        </p:txBody>
      </p:sp>
      <p:sp>
        <p:nvSpPr>
          <p:cNvPr id="21507" name="Content Placeholder 2"/>
          <p:cNvSpPr>
            <a:spLocks noGrp="1"/>
          </p:cNvSpPr>
          <p:nvPr>
            <p:ph idx="1"/>
          </p:nvPr>
        </p:nvSpPr>
        <p:spPr/>
        <p:txBody>
          <a:bodyPr/>
          <a:lstStyle/>
          <a:p>
            <a:r>
              <a:rPr lang="en-GB" sz="2800" smtClean="0"/>
              <a:t>Smoking is a known risk factor for cardiovascular disease, it causes lung and other forms of cancer, and contributes to the severity of pneumonia, emphysema, and chronic bronchitis. Smoking may also have an impact on individuals who are exposed to the smoke second-hand. </a:t>
            </a:r>
          </a:p>
          <a:p>
            <a:r>
              <a:rPr lang="en-GB" sz="2800" smtClean="0"/>
              <a:t>To measure the extent of smoking among Ghanaian adults, women and men who were interviewed in the 2008 GDHS were asked if they currently smoke cigarettes or use other forms of tobacco. </a:t>
            </a:r>
          </a:p>
          <a:p>
            <a:endParaRPr lang="en-GB"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sz="3600" smtClean="0"/>
              <a:t>Use of Tobacco</a:t>
            </a:r>
          </a:p>
        </p:txBody>
      </p:sp>
      <p:graphicFrame>
        <p:nvGraphicFramePr>
          <p:cNvPr id="22531" name="Content Placeholder 3"/>
          <p:cNvGraphicFramePr>
            <a:graphicFrameLocks noGrp="1"/>
          </p:cNvGraphicFramePr>
          <p:nvPr>
            <p:ph idx="1"/>
          </p:nvPr>
        </p:nvGraphicFramePr>
        <p:xfrm>
          <a:off x="463550" y="1597025"/>
          <a:ext cx="8043863" cy="4641850"/>
        </p:xfrm>
        <a:graphic>
          <a:graphicData uri="http://schemas.openxmlformats.org/presentationml/2006/ole">
            <p:oleObj spid="_x0000_s22531" r:id="rId4" imgW="8047417" imgH="4639458" progId="Excel.Sheet.8">
              <p:embed/>
            </p:oleObj>
          </a:graphicData>
        </a:graphic>
      </p:graphicFrame>
      <p:sp>
        <p:nvSpPr>
          <p:cNvPr id="22532" name="TextBox 4"/>
          <p:cNvSpPr txBox="1">
            <a:spLocks noChangeArrowheads="1"/>
          </p:cNvSpPr>
          <p:nvPr/>
        </p:nvSpPr>
        <p:spPr bwMode="auto">
          <a:xfrm>
            <a:off x="5257800" y="6172200"/>
            <a:ext cx="1981200" cy="400050"/>
          </a:xfrm>
          <a:prstGeom prst="rect">
            <a:avLst/>
          </a:prstGeom>
          <a:noFill/>
          <a:ln w="9525">
            <a:noFill/>
            <a:miter lim="800000"/>
            <a:headEnd/>
            <a:tailEnd/>
          </a:ln>
        </p:spPr>
        <p:txBody>
          <a:bodyPr>
            <a:spAutoFit/>
          </a:bodyPr>
          <a:lstStyle/>
          <a:p>
            <a:pPr algn="ctr"/>
            <a:r>
              <a:rPr lang="en-US" sz="2000" b="1">
                <a:latin typeface="Calibri" pitchFamily="34" charset="0"/>
              </a:rPr>
              <a:t>Other tobacco</a:t>
            </a:r>
          </a:p>
        </p:txBody>
      </p:sp>
      <p:sp>
        <p:nvSpPr>
          <p:cNvPr id="22533" name="TextBox 5"/>
          <p:cNvSpPr txBox="1">
            <a:spLocks noChangeArrowheads="1"/>
          </p:cNvSpPr>
          <p:nvPr/>
        </p:nvSpPr>
        <p:spPr bwMode="auto">
          <a:xfrm>
            <a:off x="152400" y="990600"/>
            <a:ext cx="2514600" cy="1200150"/>
          </a:xfrm>
          <a:prstGeom prst="rect">
            <a:avLst/>
          </a:prstGeom>
          <a:noFill/>
          <a:ln w="9525">
            <a:noFill/>
            <a:miter lim="800000"/>
            <a:headEnd/>
            <a:tailEnd/>
          </a:ln>
        </p:spPr>
        <p:txBody>
          <a:bodyPr>
            <a:spAutoFit/>
          </a:bodyPr>
          <a:lstStyle/>
          <a:p>
            <a:r>
              <a:rPr lang="en-US" i="1">
                <a:latin typeface="Calibri" pitchFamily="34" charset="0"/>
              </a:rPr>
              <a:t>Percent age of women and men who smoke cigarettes or use other tobacco products</a:t>
            </a:r>
          </a:p>
        </p:txBody>
      </p:sp>
      <p:sp>
        <p:nvSpPr>
          <p:cNvPr id="6" name="TextBox 5"/>
          <p:cNvSpPr txBox="1"/>
          <p:nvPr/>
        </p:nvSpPr>
        <p:spPr>
          <a:xfrm>
            <a:off x="1447800" y="6172200"/>
            <a:ext cx="2133600" cy="400050"/>
          </a:xfrm>
          <a:prstGeom prst="rect">
            <a:avLst/>
          </a:prstGeom>
          <a:noFill/>
        </p:spPr>
        <p:txBody>
          <a:bodyPr>
            <a:spAutoFit/>
          </a:bodyPr>
          <a:lstStyle/>
          <a:p>
            <a:pPr>
              <a:defRPr/>
            </a:pPr>
            <a:r>
              <a:rPr lang="en-US" sz="2000" b="1" dirty="0">
                <a:latin typeface="+mj-lt"/>
              </a:rPr>
              <a:t>Cigarettes</a:t>
            </a:r>
            <a:endParaRPr lang="en-GB" sz="2000" b="1"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z="3600" smtClean="0"/>
              <a:t>Use of Tobacco: Women</a:t>
            </a:r>
          </a:p>
        </p:txBody>
      </p:sp>
      <p:graphicFrame>
        <p:nvGraphicFramePr>
          <p:cNvPr id="23555" name="Content Placeholder 3"/>
          <p:cNvGraphicFramePr>
            <a:graphicFrameLocks noGrp="1"/>
          </p:cNvGraphicFramePr>
          <p:nvPr>
            <p:ph idx="1"/>
          </p:nvPr>
        </p:nvGraphicFramePr>
        <p:xfrm>
          <a:off x="474663" y="1597025"/>
          <a:ext cx="8124825" cy="4271963"/>
        </p:xfrm>
        <a:graphic>
          <a:graphicData uri="http://schemas.openxmlformats.org/presentationml/2006/ole">
            <p:oleObj spid="_x0000_s23555" r:id="rId3" imgW="8126672" imgH="4273666" progId="Excel.Sheet.8">
              <p:embed/>
            </p:oleObj>
          </a:graphicData>
        </a:graphic>
      </p:graphicFrame>
      <p:sp>
        <p:nvSpPr>
          <p:cNvPr id="23556" name="TextBox 4"/>
          <p:cNvSpPr txBox="1">
            <a:spLocks noChangeArrowheads="1"/>
          </p:cNvSpPr>
          <p:nvPr/>
        </p:nvSpPr>
        <p:spPr bwMode="auto">
          <a:xfrm>
            <a:off x="6629400" y="5943600"/>
            <a:ext cx="2133600" cy="646113"/>
          </a:xfrm>
          <a:prstGeom prst="rect">
            <a:avLst/>
          </a:prstGeom>
          <a:noFill/>
          <a:ln w="9525">
            <a:noFill/>
            <a:miter lim="800000"/>
            <a:headEnd/>
            <a:tailEnd/>
          </a:ln>
        </p:spPr>
        <p:txBody>
          <a:bodyPr>
            <a:spAutoFit/>
          </a:bodyPr>
          <a:lstStyle/>
          <a:p>
            <a:pPr algn="ctr"/>
            <a:r>
              <a:rPr lang="en-US" i="1">
                <a:latin typeface="Calibri" pitchFamily="34" charset="0"/>
              </a:rPr>
              <a:t>Percent distribution of women age 15-49</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sz="3600" smtClean="0"/>
              <a:t>Use of Tobacco: Men age 15-49</a:t>
            </a:r>
          </a:p>
        </p:txBody>
      </p:sp>
      <p:graphicFrame>
        <p:nvGraphicFramePr>
          <p:cNvPr id="24579" name="Content Placeholder 3"/>
          <p:cNvGraphicFramePr>
            <a:graphicFrameLocks noGrp="1"/>
          </p:cNvGraphicFramePr>
          <p:nvPr>
            <p:ph idx="1"/>
          </p:nvPr>
        </p:nvGraphicFramePr>
        <p:xfrm>
          <a:off x="474663" y="1597025"/>
          <a:ext cx="8124825" cy="4271963"/>
        </p:xfrm>
        <a:graphic>
          <a:graphicData uri="http://schemas.openxmlformats.org/presentationml/2006/ole">
            <p:oleObj spid="_x0000_s24579" r:id="rId3" imgW="8126672" imgH="4273666" progId="Excel.Sheet.8">
              <p:embed/>
            </p:oleObj>
          </a:graphicData>
        </a:graphic>
      </p:graphicFrame>
      <p:sp>
        <p:nvSpPr>
          <p:cNvPr id="24580" name="TextBox 4"/>
          <p:cNvSpPr txBox="1">
            <a:spLocks noChangeArrowheads="1"/>
          </p:cNvSpPr>
          <p:nvPr/>
        </p:nvSpPr>
        <p:spPr bwMode="auto">
          <a:xfrm>
            <a:off x="6629400" y="5943600"/>
            <a:ext cx="2133600" cy="646113"/>
          </a:xfrm>
          <a:prstGeom prst="rect">
            <a:avLst/>
          </a:prstGeom>
          <a:noFill/>
          <a:ln w="9525">
            <a:noFill/>
            <a:miter lim="800000"/>
            <a:headEnd/>
            <a:tailEnd/>
          </a:ln>
        </p:spPr>
        <p:txBody>
          <a:bodyPr>
            <a:spAutoFit/>
          </a:bodyPr>
          <a:lstStyle/>
          <a:p>
            <a:pPr algn="ctr"/>
            <a:r>
              <a:rPr lang="en-US" i="1">
                <a:latin typeface="Calibri" pitchFamily="34" charset="0"/>
              </a:rPr>
              <a:t>Percent distribution of men age 15-49</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sz="3600" smtClean="0"/>
              <a:t>Number of Cigarettes: Men</a:t>
            </a:r>
          </a:p>
        </p:txBody>
      </p:sp>
      <p:graphicFrame>
        <p:nvGraphicFramePr>
          <p:cNvPr id="25603" name="Content Placeholder 3"/>
          <p:cNvGraphicFramePr>
            <a:graphicFrameLocks noGrp="1"/>
          </p:cNvGraphicFramePr>
          <p:nvPr>
            <p:ph idx="1"/>
          </p:nvPr>
        </p:nvGraphicFramePr>
        <p:xfrm>
          <a:off x="466725" y="1597025"/>
          <a:ext cx="8129588" cy="4641850"/>
        </p:xfrm>
        <a:graphic>
          <a:graphicData uri="http://schemas.openxmlformats.org/presentationml/2006/ole">
            <p:oleObj spid="_x0000_s25603" r:id="rId3" imgW="8126672" imgH="4639458" progId="Excel.Sheet.8">
              <p:embed/>
            </p:oleObj>
          </a:graphicData>
        </a:graphic>
      </p:graphicFrame>
      <p:sp>
        <p:nvSpPr>
          <p:cNvPr id="25604" name="TextBox 4"/>
          <p:cNvSpPr txBox="1">
            <a:spLocks noChangeArrowheads="1"/>
          </p:cNvSpPr>
          <p:nvPr/>
        </p:nvSpPr>
        <p:spPr bwMode="auto">
          <a:xfrm>
            <a:off x="152400" y="990600"/>
            <a:ext cx="2819400" cy="646113"/>
          </a:xfrm>
          <a:prstGeom prst="rect">
            <a:avLst/>
          </a:prstGeom>
          <a:noFill/>
          <a:ln w="9525">
            <a:noFill/>
            <a:miter lim="800000"/>
            <a:headEnd/>
            <a:tailEnd/>
          </a:ln>
        </p:spPr>
        <p:txBody>
          <a:bodyPr>
            <a:spAutoFit/>
          </a:bodyPr>
          <a:lstStyle/>
          <a:p>
            <a:r>
              <a:rPr lang="en-US" i="1">
                <a:latin typeface="Calibri" pitchFamily="34" charset="0"/>
              </a:rPr>
              <a:t>Percent distribution of male cigarette smokers age 15-49</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z="3600" smtClean="0"/>
              <a:t>Use of Tobacco by Region</a:t>
            </a:r>
          </a:p>
        </p:txBody>
      </p:sp>
      <p:graphicFrame>
        <p:nvGraphicFramePr>
          <p:cNvPr id="26627" name="Content Placeholder 3"/>
          <p:cNvGraphicFramePr>
            <a:graphicFrameLocks noGrp="1"/>
          </p:cNvGraphicFramePr>
          <p:nvPr>
            <p:ph idx="1"/>
          </p:nvPr>
        </p:nvGraphicFramePr>
        <p:xfrm>
          <a:off x="520700" y="1598613"/>
          <a:ext cx="7905750" cy="4638675"/>
        </p:xfrm>
        <a:graphic>
          <a:graphicData uri="http://schemas.openxmlformats.org/presentationml/2006/ole">
            <p:oleObj spid="_x0000_s26627" r:id="rId4" imgW="7907197" imgH="4639458" progId="Excel.Sheet.8">
              <p:embed/>
            </p:oleObj>
          </a:graphicData>
        </a:graphic>
      </p:graphicFrame>
      <p:sp>
        <p:nvSpPr>
          <p:cNvPr id="26628" name="TextBox 4"/>
          <p:cNvSpPr txBox="1">
            <a:spLocks noChangeArrowheads="1"/>
          </p:cNvSpPr>
          <p:nvPr/>
        </p:nvSpPr>
        <p:spPr bwMode="auto">
          <a:xfrm>
            <a:off x="5257800" y="6172200"/>
            <a:ext cx="1981200" cy="400050"/>
          </a:xfrm>
          <a:prstGeom prst="rect">
            <a:avLst/>
          </a:prstGeom>
          <a:noFill/>
          <a:ln w="9525">
            <a:noFill/>
            <a:miter lim="800000"/>
            <a:headEnd/>
            <a:tailEnd/>
          </a:ln>
        </p:spPr>
        <p:txBody>
          <a:bodyPr>
            <a:spAutoFit/>
          </a:bodyPr>
          <a:lstStyle/>
          <a:p>
            <a:pPr algn="ctr"/>
            <a:r>
              <a:rPr lang="en-US" sz="2000" b="1">
                <a:latin typeface="Calibri" pitchFamily="34" charset="0"/>
              </a:rPr>
              <a:t>Other tobacco</a:t>
            </a:r>
          </a:p>
        </p:txBody>
      </p:sp>
      <p:sp>
        <p:nvSpPr>
          <p:cNvPr id="26629" name="TextBox 5"/>
          <p:cNvSpPr txBox="1">
            <a:spLocks noChangeArrowheads="1"/>
          </p:cNvSpPr>
          <p:nvPr/>
        </p:nvSpPr>
        <p:spPr bwMode="auto">
          <a:xfrm>
            <a:off x="152400" y="990600"/>
            <a:ext cx="4648200" cy="646113"/>
          </a:xfrm>
          <a:prstGeom prst="rect">
            <a:avLst/>
          </a:prstGeom>
          <a:noFill/>
          <a:ln w="9525">
            <a:noFill/>
            <a:miter lim="800000"/>
            <a:headEnd/>
            <a:tailEnd/>
          </a:ln>
        </p:spPr>
        <p:txBody>
          <a:bodyPr>
            <a:spAutoFit/>
          </a:bodyPr>
          <a:lstStyle/>
          <a:p>
            <a:r>
              <a:rPr lang="en-US" i="1">
                <a:latin typeface="Calibri" pitchFamily="34" charset="0"/>
              </a:rPr>
              <a:t>Percent age of women and men </a:t>
            </a:r>
            <a:r>
              <a:rPr lang="en-US" sz="1600" i="1">
                <a:latin typeface="Calibri" pitchFamily="34" charset="0"/>
              </a:rPr>
              <a:t>who</a:t>
            </a:r>
            <a:r>
              <a:rPr lang="en-US" i="1">
                <a:latin typeface="Calibri" pitchFamily="34" charset="0"/>
              </a:rPr>
              <a:t> smoke cigarettes or use other tobacco products</a:t>
            </a:r>
          </a:p>
        </p:txBody>
      </p:sp>
      <p:sp>
        <p:nvSpPr>
          <p:cNvPr id="6" name="TextBox 5"/>
          <p:cNvSpPr txBox="1"/>
          <p:nvPr/>
        </p:nvSpPr>
        <p:spPr>
          <a:xfrm>
            <a:off x="1219200" y="6172200"/>
            <a:ext cx="2209800" cy="400050"/>
          </a:xfrm>
          <a:prstGeom prst="rect">
            <a:avLst/>
          </a:prstGeom>
          <a:noFill/>
        </p:spPr>
        <p:txBody>
          <a:bodyPr>
            <a:spAutoFit/>
          </a:bodyPr>
          <a:lstStyle/>
          <a:p>
            <a:pPr>
              <a:defRPr/>
            </a:pPr>
            <a:r>
              <a:rPr lang="en-US" sz="2000" b="1" dirty="0">
                <a:latin typeface="+mj-lt"/>
              </a:rPr>
              <a:t>Cigarettes</a:t>
            </a:r>
            <a:endParaRPr lang="en-GB" sz="2000" b="1" dirty="0">
              <a:latin typeface="+mj-l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sz="3600" smtClean="0"/>
              <a:t>Use of Tobacco by Education</a:t>
            </a:r>
          </a:p>
        </p:txBody>
      </p:sp>
      <p:graphicFrame>
        <p:nvGraphicFramePr>
          <p:cNvPr id="27651" name="Content Placeholder 3"/>
          <p:cNvGraphicFramePr>
            <a:graphicFrameLocks noGrp="1"/>
          </p:cNvGraphicFramePr>
          <p:nvPr>
            <p:ph idx="1"/>
          </p:nvPr>
        </p:nvGraphicFramePr>
        <p:xfrm>
          <a:off x="463550" y="1597025"/>
          <a:ext cx="8043863" cy="4641850"/>
        </p:xfrm>
        <a:graphic>
          <a:graphicData uri="http://schemas.openxmlformats.org/presentationml/2006/ole">
            <p:oleObj spid="_x0000_s27651" r:id="rId4" imgW="8047417" imgH="4639458" progId="Excel.Sheet.8">
              <p:embed/>
            </p:oleObj>
          </a:graphicData>
        </a:graphic>
      </p:graphicFrame>
      <p:sp>
        <p:nvSpPr>
          <p:cNvPr id="27652" name="TextBox 4"/>
          <p:cNvSpPr txBox="1">
            <a:spLocks noChangeArrowheads="1"/>
          </p:cNvSpPr>
          <p:nvPr/>
        </p:nvSpPr>
        <p:spPr bwMode="auto">
          <a:xfrm>
            <a:off x="5257800" y="6172200"/>
            <a:ext cx="1981200" cy="400050"/>
          </a:xfrm>
          <a:prstGeom prst="rect">
            <a:avLst/>
          </a:prstGeom>
          <a:noFill/>
          <a:ln w="9525">
            <a:noFill/>
            <a:miter lim="800000"/>
            <a:headEnd/>
            <a:tailEnd/>
          </a:ln>
        </p:spPr>
        <p:txBody>
          <a:bodyPr>
            <a:spAutoFit/>
          </a:bodyPr>
          <a:lstStyle/>
          <a:p>
            <a:pPr algn="ctr"/>
            <a:r>
              <a:rPr lang="en-US" sz="2000" b="1">
                <a:latin typeface="Calibri" pitchFamily="34" charset="0"/>
              </a:rPr>
              <a:t>Other tobacco</a:t>
            </a:r>
          </a:p>
        </p:txBody>
      </p:sp>
      <p:sp>
        <p:nvSpPr>
          <p:cNvPr id="27653" name="TextBox 5"/>
          <p:cNvSpPr txBox="1">
            <a:spLocks noChangeArrowheads="1"/>
          </p:cNvSpPr>
          <p:nvPr/>
        </p:nvSpPr>
        <p:spPr bwMode="auto">
          <a:xfrm>
            <a:off x="152400" y="990600"/>
            <a:ext cx="4267200" cy="646113"/>
          </a:xfrm>
          <a:prstGeom prst="rect">
            <a:avLst/>
          </a:prstGeom>
          <a:noFill/>
          <a:ln w="9525">
            <a:noFill/>
            <a:miter lim="800000"/>
            <a:headEnd/>
            <a:tailEnd/>
          </a:ln>
        </p:spPr>
        <p:txBody>
          <a:bodyPr>
            <a:spAutoFit/>
          </a:bodyPr>
          <a:lstStyle/>
          <a:p>
            <a:r>
              <a:rPr lang="en-US" i="1">
                <a:latin typeface="Calibri" pitchFamily="34" charset="0"/>
              </a:rPr>
              <a:t>Percent age of women and men who </a:t>
            </a:r>
            <a:r>
              <a:rPr lang="en-US" sz="1600" i="1">
                <a:latin typeface="Calibri" pitchFamily="34" charset="0"/>
              </a:rPr>
              <a:t>smoke</a:t>
            </a:r>
            <a:r>
              <a:rPr lang="en-US" i="1">
                <a:latin typeface="Calibri" pitchFamily="34" charset="0"/>
              </a:rPr>
              <a:t> cigarettes or use other tobacco products</a:t>
            </a:r>
          </a:p>
        </p:txBody>
      </p:sp>
      <p:sp>
        <p:nvSpPr>
          <p:cNvPr id="6" name="TextBox 5"/>
          <p:cNvSpPr txBox="1"/>
          <p:nvPr/>
        </p:nvSpPr>
        <p:spPr>
          <a:xfrm>
            <a:off x="1295400" y="6172200"/>
            <a:ext cx="2286000" cy="400050"/>
          </a:xfrm>
          <a:prstGeom prst="rect">
            <a:avLst/>
          </a:prstGeom>
          <a:noFill/>
        </p:spPr>
        <p:txBody>
          <a:bodyPr>
            <a:spAutoFit/>
          </a:bodyPr>
          <a:lstStyle/>
          <a:p>
            <a:pPr>
              <a:defRPr/>
            </a:pPr>
            <a:r>
              <a:rPr lang="en-US" sz="2000" b="1" dirty="0">
                <a:latin typeface="+mj-lt"/>
              </a:rPr>
              <a:t>Cigarettes</a:t>
            </a:r>
            <a:endParaRPr lang="en-GB" sz="2000" b="1" dirty="0">
              <a:latin typeface="+mj-l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2"/>
          <p:cNvSpPr>
            <a:spLocks noGrp="1"/>
          </p:cNvSpPr>
          <p:nvPr>
            <p:ph type="title"/>
          </p:nvPr>
        </p:nvSpPr>
        <p:spPr/>
        <p:txBody>
          <a:bodyPr/>
          <a:lstStyle/>
          <a:p>
            <a:pPr eaLnBrk="1" hangingPunct="1"/>
            <a:r>
              <a:rPr lang="en-US" sz="3600" smtClean="0"/>
              <a:t>Key Findings</a:t>
            </a:r>
          </a:p>
        </p:txBody>
      </p:sp>
      <p:sp>
        <p:nvSpPr>
          <p:cNvPr id="4" name="Content Placeholder 3"/>
          <p:cNvSpPr>
            <a:spLocks noGrp="1"/>
          </p:cNvSpPr>
          <p:nvPr>
            <p:ph idx="1"/>
          </p:nvPr>
        </p:nvSpPr>
        <p:spPr/>
        <p:txBody>
          <a:bodyPr rtlCol="0">
            <a:normAutofit fontScale="85000" lnSpcReduction="20000"/>
          </a:bodyPr>
          <a:lstStyle/>
          <a:p>
            <a:pPr eaLnBrk="1" fontAlgn="auto" hangingPunct="1">
              <a:spcAft>
                <a:spcPts val="0"/>
              </a:spcAft>
              <a:buFont typeface="Arial" pitchFamily="34" charset="0"/>
              <a:buChar char="•"/>
              <a:defRPr/>
            </a:pPr>
            <a:r>
              <a:rPr lang="en-US" b="1" dirty="0" smtClean="0"/>
              <a:t>83% </a:t>
            </a:r>
            <a:r>
              <a:rPr lang="en-US" dirty="0" smtClean="0"/>
              <a:t>of urban households and </a:t>
            </a:r>
            <a:r>
              <a:rPr lang="en-US" b="1" dirty="0" smtClean="0"/>
              <a:t>34% </a:t>
            </a:r>
            <a:r>
              <a:rPr lang="en-US" dirty="0" smtClean="0"/>
              <a:t>of rural households have access to an </a:t>
            </a:r>
            <a:r>
              <a:rPr lang="en-US" b="1" dirty="0" smtClean="0"/>
              <a:t>improved source of drinking water</a:t>
            </a:r>
          </a:p>
          <a:p>
            <a:pPr eaLnBrk="1" fontAlgn="auto" hangingPunct="1">
              <a:spcAft>
                <a:spcPts val="0"/>
              </a:spcAft>
              <a:buFont typeface="Arial" pitchFamily="34" charset="0"/>
              <a:buChar char="•"/>
              <a:defRPr/>
            </a:pPr>
            <a:r>
              <a:rPr lang="en-US" b="1" dirty="0" smtClean="0"/>
              <a:t>12%</a:t>
            </a:r>
            <a:r>
              <a:rPr lang="en-US" dirty="0" smtClean="0"/>
              <a:t> of households have </a:t>
            </a:r>
            <a:r>
              <a:rPr lang="en-US" b="1" dirty="0" smtClean="0"/>
              <a:t>electricity</a:t>
            </a:r>
          </a:p>
          <a:p>
            <a:pPr eaLnBrk="1" fontAlgn="auto" hangingPunct="1">
              <a:spcAft>
                <a:spcPts val="0"/>
              </a:spcAft>
              <a:buFont typeface="Arial" pitchFamily="34" charset="0"/>
              <a:buChar char="•"/>
              <a:defRPr/>
            </a:pPr>
            <a:r>
              <a:rPr lang="en-US" b="1" dirty="0" smtClean="0"/>
              <a:t>66%</a:t>
            </a:r>
            <a:r>
              <a:rPr lang="en-US" dirty="0" smtClean="0"/>
              <a:t> of female respondents and </a:t>
            </a:r>
            <a:r>
              <a:rPr lang="en-US" b="1" dirty="0" smtClean="0"/>
              <a:t>48%</a:t>
            </a:r>
            <a:r>
              <a:rPr lang="en-US" dirty="0" smtClean="0"/>
              <a:t> of male respondents have received </a:t>
            </a:r>
            <a:r>
              <a:rPr lang="en-US" b="1" dirty="0" smtClean="0"/>
              <a:t>no formal education</a:t>
            </a:r>
          </a:p>
          <a:p>
            <a:pPr eaLnBrk="1" fontAlgn="auto" hangingPunct="1">
              <a:spcAft>
                <a:spcPts val="0"/>
              </a:spcAft>
              <a:buFont typeface="Arial" pitchFamily="34" charset="0"/>
              <a:buChar char="•"/>
              <a:defRPr/>
            </a:pPr>
            <a:r>
              <a:rPr lang="en-US" b="1" dirty="0" smtClean="0"/>
              <a:t>26%</a:t>
            </a:r>
            <a:r>
              <a:rPr lang="en-US" dirty="0" smtClean="0"/>
              <a:t> of female respondents and </a:t>
            </a:r>
            <a:r>
              <a:rPr lang="en-US" b="1" dirty="0" smtClean="0"/>
              <a:t>45%</a:t>
            </a:r>
            <a:r>
              <a:rPr lang="en-US" dirty="0" smtClean="0"/>
              <a:t> of male respondents are </a:t>
            </a:r>
            <a:r>
              <a:rPr lang="en-US" b="1" dirty="0" smtClean="0"/>
              <a:t>literate</a:t>
            </a:r>
          </a:p>
          <a:p>
            <a:pPr eaLnBrk="1" fontAlgn="auto" hangingPunct="1">
              <a:spcAft>
                <a:spcPts val="0"/>
              </a:spcAft>
              <a:buFont typeface="Arial" pitchFamily="34" charset="0"/>
              <a:buChar char="•"/>
              <a:defRPr/>
            </a:pPr>
            <a:r>
              <a:rPr lang="en-US" b="1" dirty="0" smtClean="0"/>
              <a:t>72% </a:t>
            </a:r>
            <a:r>
              <a:rPr lang="en-US" dirty="0" smtClean="0"/>
              <a:t>of women and </a:t>
            </a:r>
            <a:r>
              <a:rPr lang="en-US" b="1" dirty="0" smtClean="0"/>
              <a:t>84%</a:t>
            </a:r>
            <a:r>
              <a:rPr lang="en-US" dirty="0" smtClean="0"/>
              <a:t> of men are </a:t>
            </a:r>
            <a:r>
              <a:rPr lang="en-US" b="1" dirty="0" smtClean="0"/>
              <a:t>currently employed</a:t>
            </a:r>
          </a:p>
          <a:p>
            <a:pPr eaLnBrk="1" fontAlgn="auto" hangingPunct="1">
              <a:spcAft>
                <a:spcPts val="0"/>
              </a:spcAft>
              <a:buFont typeface="Arial" pitchFamily="34" charset="0"/>
              <a:buChar char="•"/>
              <a:defRPr/>
            </a:pPr>
            <a:r>
              <a:rPr lang="en-US" b="1" dirty="0" smtClean="0"/>
              <a:t>6% of women and 37% of men currently smoke cigarettes</a:t>
            </a:r>
            <a:endParaRPr 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z="3600" smtClean="0"/>
              <a:t>Sierra Leone’s Households</a:t>
            </a:r>
          </a:p>
        </p:txBody>
      </p:sp>
      <p:sp>
        <p:nvSpPr>
          <p:cNvPr id="4099" name="Content Placeholder 2"/>
          <p:cNvSpPr>
            <a:spLocks noGrp="1"/>
          </p:cNvSpPr>
          <p:nvPr>
            <p:ph idx="1"/>
          </p:nvPr>
        </p:nvSpPr>
        <p:spPr/>
        <p:txBody>
          <a:bodyPr/>
          <a:lstStyle/>
          <a:p>
            <a:pPr eaLnBrk="1" hangingPunct="1"/>
            <a:r>
              <a:rPr lang="en-US" b="1" smtClean="0"/>
              <a:t>22% </a:t>
            </a:r>
            <a:r>
              <a:rPr lang="en-US" smtClean="0"/>
              <a:t>of households are headed by women</a:t>
            </a:r>
          </a:p>
          <a:p>
            <a:pPr eaLnBrk="1" hangingPunct="1"/>
            <a:r>
              <a:rPr lang="en-US" smtClean="0"/>
              <a:t>Average household size: </a:t>
            </a:r>
            <a:r>
              <a:rPr lang="en-US" b="1" smtClean="0"/>
              <a:t>5.9</a:t>
            </a:r>
            <a:r>
              <a:rPr lang="en-US" smtClean="0"/>
              <a:t> members</a:t>
            </a:r>
          </a:p>
          <a:p>
            <a:pPr eaLnBrk="1" hangingPunct="1"/>
            <a:r>
              <a:rPr lang="en-US" b="1" smtClean="0"/>
              <a:t>47%</a:t>
            </a:r>
            <a:r>
              <a:rPr lang="en-US" smtClean="0"/>
              <a:t> of the population is under 15 years of age</a:t>
            </a:r>
          </a:p>
          <a:p>
            <a:pPr eaLnBrk="1" hangingPunct="1"/>
            <a:r>
              <a:rPr lang="en-US" b="1" smtClean="0"/>
              <a:t>43%</a:t>
            </a:r>
            <a:r>
              <a:rPr lang="en-US" smtClean="0"/>
              <a:t> of households have orphans or foster children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z="3600" smtClean="0"/>
              <a:t>Primary School Attendance</a:t>
            </a:r>
          </a:p>
        </p:txBody>
      </p:sp>
      <p:graphicFrame>
        <p:nvGraphicFramePr>
          <p:cNvPr id="5123" name="Content Placeholder 3"/>
          <p:cNvGraphicFramePr>
            <a:graphicFrameLocks noGrp="1"/>
          </p:cNvGraphicFramePr>
          <p:nvPr>
            <p:ph idx="1"/>
          </p:nvPr>
        </p:nvGraphicFramePr>
        <p:xfrm>
          <a:off x="533400" y="1981200"/>
          <a:ext cx="8229600" cy="4525963"/>
        </p:xfrm>
        <a:graphic>
          <a:graphicData uri="http://schemas.openxmlformats.org/presentationml/2006/ole">
            <p:oleObj spid="_x0000_s5123" r:id="rId3" imgW="8230313" imgH="4523624" progId="Excel.Sheet.8">
              <p:embed/>
            </p:oleObj>
          </a:graphicData>
        </a:graphic>
      </p:graphicFrame>
      <p:sp>
        <p:nvSpPr>
          <p:cNvPr id="5124" name="TextBox 4"/>
          <p:cNvSpPr txBox="1">
            <a:spLocks noChangeArrowheads="1"/>
          </p:cNvSpPr>
          <p:nvPr/>
        </p:nvSpPr>
        <p:spPr bwMode="auto">
          <a:xfrm>
            <a:off x="152400" y="1219200"/>
            <a:ext cx="2133600" cy="1077913"/>
          </a:xfrm>
          <a:prstGeom prst="rect">
            <a:avLst/>
          </a:prstGeom>
          <a:noFill/>
          <a:ln w="9525">
            <a:noFill/>
            <a:miter lim="800000"/>
            <a:headEnd/>
            <a:tailEnd/>
          </a:ln>
        </p:spPr>
        <p:txBody>
          <a:bodyPr>
            <a:spAutoFit/>
          </a:bodyPr>
          <a:lstStyle/>
          <a:p>
            <a:r>
              <a:rPr lang="en-US" sz="1600" i="1">
                <a:latin typeface="Calibri" pitchFamily="34" charset="0"/>
              </a:rPr>
              <a:t>Net attendance ratio: percent of school-age children attending at that level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3"/>
          <p:cNvSpPr>
            <a:spLocks noGrp="1"/>
          </p:cNvSpPr>
          <p:nvPr>
            <p:ph type="title"/>
          </p:nvPr>
        </p:nvSpPr>
        <p:spPr>
          <a:xfrm>
            <a:off x="457200" y="304800"/>
            <a:ext cx="8229600" cy="1143000"/>
          </a:xfrm>
        </p:spPr>
        <p:txBody>
          <a:bodyPr/>
          <a:lstStyle/>
          <a:p>
            <a:pPr eaLnBrk="1" hangingPunct="1"/>
            <a:r>
              <a:rPr lang="en-US" sz="3600" smtClean="0"/>
              <a:t>Drinking Water</a:t>
            </a:r>
          </a:p>
        </p:txBody>
      </p:sp>
      <p:graphicFrame>
        <p:nvGraphicFramePr>
          <p:cNvPr id="5" name="Chart 4"/>
          <p:cNvGraphicFramePr/>
          <p:nvPr/>
        </p:nvGraphicFramePr>
        <p:xfrm>
          <a:off x="0" y="1371600"/>
          <a:ext cx="4543425" cy="42386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p:cNvGraphicFramePr/>
          <p:nvPr/>
        </p:nvGraphicFramePr>
        <p:xfrm>
          <a:off x="4781550" y="1295400"/>
          <a:ext cx="4362450" cy="432435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457200" y="5715000"/>
            <a:ext cx="3276600" cy="1015663"/>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fontAlgn="auto">
              <a:spcBef>
                <a:spcPts val="0"/>
              </a:spcBef>
              <a:spcAft>
                <a:spcPts val="0"/>
              </a:spcAft>
              <a:defRPr/>
            </a:pPr>
            <a:r>
              <a:rPr lang="en-US" sz="2000" b="1" dirty="0">
                <a:solidFill>
                  <a:schemeClr val="bg2"/>
                </a:solidFill>
              </a:rPr>
              <a:t>83%</a:t>
            </a:r>
            <a:r>
              <a:rPr lang="en-US" sz="2000" dirty="0">
                <a:solidFill>
                  <a:schemeClr val="bg2"/>
                </a:solidFill>
              </a:rPr>
              <a:t> of urban households have access to an improved source of drinking water</a:t>
            </a:r>
          </a:p>
        </p:txBody>
      </p:sp>
      <p:sp>
        <p:nvSpPr>
          <p:cNvPr id="8" name="TextBox 7"/>
          <p:cNvSpPr txBox="1"/>
          <p:nvPr/>
        </p:nvSpPr>
        <p:spPr>
          <a:xfrm>
            <a:off x="5029200" y="5715000"/>
            <a:ext cx="3276600" cy="1015663"/>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fontAlgn="auto">
              <a:spcBef>
                <a:spcPts val="0"/>
              </a:spcBef>
              <a:spcAft>
                <a:spcPts val="0"/>
              </a:spcAft>
              <a:defRPr/>
            </a:pPr>
            <a:r>
              <a:rPr lang="en-US" sz="2000" b="1" dirty="0">
                <a:solidFill>
                  <a:schemeClr val="bg2"/>
                </a:solidFill>
              </a:rPr>
              <a:t>34% </a:t>
            </a:r>
            <a:r>
              <a:rPr lang="en-US" sz="2000" dirty="0">
                <a:solidFill>
                  <a:schemeClr val="bg2"/>
                </a:solidFill>
              </a:rPr>
              <a:t>of rural households have access to an improved source of drinking water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3600" smtClean="0"/>
              <a:t>Distance to Drinking Water</a:t>
            </a:r>
          </a:p>
        </p:txBody>
      </p:sp>
      <p:sp>
        <p:nvSpPr>
          <p:cNvPr id="7171" name="Content Placeholder 2"/>
          <p:cNvSpPr>
            <a:spLocks noGrp="1"/>
          </p:cNvSpPr>
          <p:nvPr>
            <p:ph idx="1"/>
          </p:nvPr>
        </p:nvSpPr>
        <p:spPr/>
        <p:txBody>
          <a:bodyPr/>
          <a:lstStyle/>
          <a:p>
            <a:pPr eaLnBrk="1" hangingPunct="1"/>
            <a:r>
              <a:rPr lang="en-US" smtClean="0"/>
              <a:t>Overall, only </a:t>
            </a:r>
            <a:r>
              <a:rPr lang="en-US" b="1" smtClean="0"/>
              <a:t>13%</a:t>
            </a:r>
            <a:r>
              <a:rPr lang="en-US" smtClean="0"/>
              <a:t> of households have water on premises.</a:t>
            </a:r>
          </a:p>
          <a:p>
            <a:pPr lvl="1" eaLnBrk="1" hangingPunct="1"/>
            <a:r>
              <a:rPr lang="en-US" b="1" smtClean="0"/>
              <a:t>4%</a:t>
            </a:r>
            <a:r>
              <a:rPr lang="en-US" smtClean="0"/>
              <a:t> of rural households have </a:t>
            </a:r>
            <a:r>
              <a:rPr lang="en-US" b="1" smtClean="0"/>
              <a:t>water on premises</a:t>
            </a:r>
            <a:r>
              <a:rPr lang="en-US" smtClean="0"/>
              <a:t> versus </a:t>
            </a:r>
            <a:r>
              <a:rPr lang="en-US" b="1" smtClean="0"/>
              <a:t>30%</a:t>
            </a:r>
            <a:r>
              <a:rPr lang="en-US" smtClean="0"/>
              <a:t> of urban households.</a:t>
            </a:r>
          </a:p>
          <a:p>
            <a:pPr eaLnBrk="1" hangingPunct="1"/>
            <a:r>
              <a:rPr lang="en-US" b="1" smtClean="0"/>
              <a:t>27%</a:t>
            </a:r>
            <a:r>
              <a:rPr lang="en-US" smtClean="0"/>
              <a:t> of rural households and </a:t>
            </a:r>
            <a:r>
              <a:rPr lang="en-US" b="1" smtClean="0"/>
              <a:t>33% </a:t>
            </a:r>
            <a:r>
              <a:rPr lang="en-US" smtClean="0"/>
              <a:t>of urban households require </a:t>
            </a:r>
            <a:r>
              <a:rPr lang="en-US" b="1" smtClean="0"/>
              <a:t>30 minutes or longer</a:t>
            </a:r>
            <a:r>
              <a:rPr lang="en-US" smtClean="0"/>
              <a:t> (roundtrip) to obtain drinking water.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z="3600" smtClean="0"/>
              <a:t>Sanitation</a:t>
            </a:r>
          </a:p>
        </p:txBody>
      </p:sp>
      <p:graphicFrame>
        <p:nvGraphicFramePr>
          <p:cNvPr id="4" name="Chart 3"/>
          <p:cNvGraphicFramePr/>
          <p:nvPr/>
        </p:nvGraphicFramePr>
        <p:xfrm>
          <a:off x="228600" y="838200"/>
          <a:ext cx="8534401" cy="533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sz="3600" smtClean="0"/>
              <a:t>Access to Electricity</a:t>
            </a:r>
          </a:p>
        </p:txBody>
      </p:sp>
      <p:graphicFrame>
        <p:nvGraphicFramePr>
          <p:cNvPr id="9219" name="Content Placeholder 3"/>
          <p:cNvGraphicFramePr>
            <a:graphicFrameLocks noGrp="1"/>
          </p:cNvGraphicFramePr>
          <p:nvPr>
            <p:ph idx="1"/>
          </p:nvPr>
        </p:nvGraphicFramePr>
        <p:xfrm>
          <a:off x="457200" y="1752600"/>
          <a:ext cx="8229600" cy="4525963"/>
        </p:xfrm>
        <a:graphic>
          <a:graphicData uri="http://schemas.openxmlformats.org/presentationml/2006/ole">
            <p:oleObj spid="_x0000_s9219" r:id="rId3" imgW="8230313" imgH="4523624" progId="Excel.Sheet.8">
              <p:embed/>
            </p:oleObj>
          </a:graphicData>
        </a:graphic>
      </p:graphicFrame>
      <p:sp>
        <p:nvSpPr>
          <p:cNvPr id="9220" name="TextBox 4"/>
          <p:cNvSpPr txBox="1">
            <a:spLocks noChangeArrowheads="1"/>
          </p:cNvSpPr>
          <p:nvPr/>
        </p:nvSpPr>
        <p:spPr bwMode="auto">
          <a:xfrm>
            <a:off x="228600" y="1600200"/>
            <a:ext cx="2286000" cy="646113"/>
          </a:xfrm>
          <a:prstGeom prst="rect">
            <a:avLst/>
          </a:prstGeom>
          <a:noFill/>
          <a:ln w="9525">
            <a:noFill/>
            <a:miter lim="800000"/>
            <a:headEnd/>
            <a:tailEnd/>
          </a:ln>
        </p:spPr>
        <p:txBody>
          <a:bodyPr>
            <a:spAutoFit/>
          </a:bodyPr>
          <a:lstStyle/>
          <a:p>
            <a:r>
              <a:rPr lang="en-US" i="1">
                <a:latin typeface="Calibri" pitchFamily="34" charset="0"/>
              </a:rPr>
              <a:t>Percent of households with electricity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152400"/>
            <a:ext cx="8229600" cy="1143000"/>
          </a:xfrm>
        </p:spPr>
        <p:txBody>
          <a:bodyPr/>
          <a:lstStyle/>
          <a:p>
            <a:pPr eaLnBrk="1" hangingPunct="1"/>
            <a:r>
              <a:rPr lang="en-US" sz="3600" smtClean="0"/>
              <a:t>Household Durable Goods and Possessions</a:t>
            </a:r>
          </a:p>
        </p:txBody>
      </p:sp>
      <p:graphicFrame>
        <p:nvGraphicFramePr>
          <p:cNvPr id="10243" name="Content Placeholder 3"/>
          <p:cNvGraphicFramePr>
            <a:graphicFrameLocks noGrp="1"/>
          </p:cNvGraphicFramePr>
          <p:nvPr>
            <p:ph idx="1"/>
          </p:nvPr>
        </p:nvGraphicFramePr>
        <p:xfrm>
          <a:off x="609600" y="1447800"/>
          <a:ext cx="8077200" cy="5181600"/>
        </p:xfrm>
        <a:graphic>
          <a:graphicData uri="http://schemas.openxmlformats.org/presentationml/2006/ole">
            <p:oleObj spid="_x0000_s10243" r:id="rId3" imgW="8077900" imgH="5182049" progId="Excel.Sheet.8">
              <p:embed/>
            </p:oleObj>
          </a:graphicData>
        </a:graphic>
      </p:graphicFrame>
      <p:sp>
        <p:nvSpPr>
          <p:cNvPr id="10244" name="TextBox 4"/>
          <p:cNvSpPr txBox="1">
            <a:spLocks noChangeArrowheads="1"/>
          </p:cNvSpPr>
          <p:nvPr/>
        </p:nvSpPr>
        <p:spPr bwMode="auto">
          <a:xfrm>
            <a:off x="2549525" y="6040438"/>
            <a:ext cx="533400" cy="369887"/>
          </a:xfrm>
          <a:prstGeom prst="rect">
            <a:avLst/>
          </a:prstGeom>
          <a:noFill/>
          <a:ln w="9525">
            <a:noFill/>
            <a:miter lim="800000"/>
            <a:headEnd/>
            <a:tailEnd/>
          </a:ln>
        </p:spPr>
        <p:txBody>
          <a:bodyPr>
            <a:spAutoFit/>
          </a:bodyPr>
          <a:lstStyle/>
          <a:p>
            <a:r>
              <a:rPr lang="en-US" b="1">
                <a:latin typeface="Calibri" pitchFamily="34" charset="0"/>
              </a:rPr>
              <a:t>&lt;1</a:t>
            </a:r>
          </a:p>
        </p:txBody>
      </p:sp>
      <p:sp>
        <p:nvSpPr>
          <p:cNvPr id="10245" name="TextBox 5"/>
          <p:cNvSpPr txBox="1">
            <a:spLocks noChangeArrowheads="1"/>
          </p:cNvSpPr>
          <p:nvPr/>
        </p:nvSpPr>
        <p:spPr bwMode="auto">
          <a:xfrm>
            <a:off x="5334000" y="6096000"/>
            <a:ext cx="2971800" cy="369888"/>
          </a:xfrm>
          <a:prstGeom prst="rect">
            <a:avLst/>
          </a:prstGeom>
          <a:noFill/>
          <a:ln w="9525">
            <a:noFill/>
            <a:miter lim="800000"/>
            <a:headEnd/>
            <a:tailEnd/>
          </a:ln>
        </p:spPr>
        <p:txBody>
          <a:bodyPr>
            <a:spAutoFit/>
          </a:bodyPr>
          <a:lstStyle/>
          <a:p>
            <a:pPr algn="r"/>
            <a:r>
              <a:rPr lang="en-US" i="1">
                <a:latin typeface="Calibri" pitchFamily="34" charset="0"/>
              </a:rPr>
              <a:t>Percentage of households</a:t>
            </a:r>
          </a:p>
        </p:txBody>
      </p:sp>
    </p:spTree>
  </p:cSld>
  <p:clrMapOvr>
    <a:masterClrMapping/>
  </p:clrMapOvr>
</p:sld>
</file>

<file path=ppt/theme/theme1.xml><?xml version="1.0" encoding="utf-8"?>
<a:theme xmlns:a="http://schemas.openxmlformats.org/drawingml/2006/main" name="Office Theme">
  <a:themeElements>
    <a:clrScheme name="SLDHS">
      <a:dk1>
        <a:srgbClr val="000000"/>
      </a:dk1>
      <a:lt1>
        <a:srgbClr val="000000"/>
      </a:lt1>
      <a:dk2>
        <a:srgbClr val="4F81BD"/>
      </a:dk2>
      <a:lt2>
        <a:srgbClr val="F8F8F8"/>
      </a:lt2>
      <a:accent1>
        <a:srgbClr val="4F81BD"/>
      </a:accent1>
      <a:accent2>
        <a:srgbClr val="F79646"/>
      </a:accent2>
      <a:accent3>
        <a:srgbClr val="938953"/>
      </a:accent3>
      <a:accent4>
        <a:srgbClr val="4BACC6"/>
      </a:accent4>
      <a:accent5>
        <a:srgbClr val="8064A2"/>
      </a:accent5>
      <a:accent6>
        <a:srgbClr val="00009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LDHS">
    <a:dk1>
      <a:srgbClr val="000000"/>
    </a:dk1>
    <a:lt1>
      <a:srgbClr val="000000"/>
    </a:lt1>
    <a:dk2>
      <a:srgbClr val="4F81BD"/>
    </a:dk2>
    <a:lt2>
      <a:srgbClr val="F8F8F8"/>
    </a:lt2>
    <a:accent1>
      <a:srgbClr val="4F81BD"/>
    </a:accent1>
    <a:accent2>
      <a:srgbClr val="F79646"/>
    </a:accent2>
    <a:accent3>
      <a:srgbClr val="938953"/>
    </a:accent3>
    <a:accent4>
      <a:srgbClr val="4BACC6"/>
    </a:accent4>
    <a:accent5>
      <a:srgbClr val="8064A2"/>
    </a:accent5>
    <a:accent6>
      <a:srgbClr val="00009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SLDHS">
    <a:dk1>
      <a:srgbClr val="000000"/>
    </a:dk1>
    <a:lt1>
      <a:srgbClr val="000000"/>
    </a:lt1>
    <a:dk2>
      <a:srgbClr val="4F81BD"/>
    </a:dk2>
    <a:lt2>
      <a:srgbClr val="F8F8F8"/>
    </a:lt2>
    <a:accent1>
      <a:srgbClr val="4F81BD"/>
    </a:accent1>
    <a:accent2>
      <a:srgbClr val="F79646"/>
    </a:accent2>
    <a:accent3>
      <a:srgbClr val="938953"/>
    </a:accent3>
    <a:accent4>
      <a:srgbClr val="4BACC6"/>
    </a:accent4>
    <a:accent5>
      <a:srgbClr val="8064A2"/>
    </a:accent5>
    <a:accent6>
      <a:srgbClr val="00009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SLDHS">
    <a:dk1>
      <a:srgbClr val="000000"/>
    </a:dk1>
    <a:lt1>
      <a:srgbClr val="000000"/>
    </a:lt1>
    <a:dk2>
      <a:srgbClr val="4F81BD"/>
    </a:dk2>
    <a:lt2>
      <a:srgbClr val="F8F8F8"/>
    </a:lt2>
    <a:accent1>
      <a:srgbClr val="4F81BD"/>
    </a:accent1>
    <a:accent2>
      <a:srgbClr val="F79646"/>
    </a:accent2>
    <a:accent3>
      <a:srgbClr val="938953"/>
    </a:accent3>
    <a:accent4>
      <a:srgbClr val="4BACC6"/>
    </a:accent4>
    <a:accent5>
      <a:srgbClr val="8064A2"/>
    </a:accent5>
    <a:accent6>
      <a:srgbClr val="00009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SLDHS">
    <a:dk1>
      <a:srgbClr val="000000"/>
    </a:dk1>
    <a:lt1>
      <a:srgbClr val="000000"/>
    </a:lt1>
    <a:dk2>
      <a:srgbClr val="4F81BD"/>
    </a:dk2>
    <a:lt2>
      <a:srgbClr val="F8F8F8"/>
    </a:lt2>
    <a:accent1>
      <a:srgbClr val="4F81BD"/>
    </a:accent1>
    <a:accent2>
      <a:srgbClr val="F79646"/>
    </a:accent2>
    <a:accent3>
      <a:srgbClr val="938953"/>
    </a:accent3>
    <a:accent4>
      <a:srgbClr val="4BACC6"/>
    </a:accent4>
    <a:accent5>
      <a:srgbClr val="8064A2"/>
    </a:accent5>
    <a:accent6>
      <a:srgbClr val="00009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SLDHS">
    <a:dk1>
      <a:srgbClr val="000000"/>
    </a:dk1>
    <a:lt1>
      <a:srgbClr val="000000"/>
    </a:lt1>
    <a:dk2>
      <a:srgbClr val="4F81BD"/>
    </a:dk2>
    <a:lt2>
      <a:srgbClr val="F8F8F8"/>
    </a:lt2>
    <a:accent1>
      <a:srgbClr val="4F81BD"/>
    </a:accent1>
    <a:accent2>
      <a:srgbClr val="F79646"/>
    </a:accent2>
    <a:accent3>
      <a:srgbClr val="938953"/>
    </a:accent3>
    <a:accent4>
      <a:srgbClr val="4BACC6"/>
    </a:accent4>
    <a:accent5>
      <a:srgbClr val="8064A2"/>
    </a:accent5>
    <a:accent6>
      <a:srgbClr val="00009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103</TotalTime>
  <Words>902</Words>
  <Application>Microsoft Office PowerPoint</Application>
  <PresentationFormat>On-screen Show (4:3)</PresentationFormat>
  <Paragraphs>151</Paragraphs>
  <Slides>27</Slides>
  <Notes>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Office Theme</vt:lpstr>
      <vt:lpstr>Microsoft Office Excel 97-2003 Worksheet</vt:lpstr>
      <vt:lpstr>Characteristics of Respondents and Households</vt:lpstr>
      <vt:lpstr>Slide 2</vt:lpstr>
      <vt:lpstr>Sierra Leone’s Households</vt:lpstr>
      <vt:lpstr>Primary School Attendance</vt:lpstr>
      <vt:lpstr>Drinking Water</vt:lpstr>
      <vt:lpstr>Distance to Drinking Water</vt:lpstr>
      <vt:lpstr>Sanitation</vt:lpstr>
      <vt:lpstr>Access to Electricity</vt:lpstr>
      <vt:lpstr>Household Durable Goods and Possessions</vt:lpstr>
      <vt:lpstr>Wealth Index</vt:lpstr>
      <vt:lpstr>Wealth Index</vt:lpstr>
      <vt:lpstr>Child Labour</vt:lpstr>
      <vt:lpstr>Slide 13</vt:lpstr>
      <vt:lpstr>Educational Level of Respondents</vt:lpstr>
      <vt:lpstr>Literacy of Respondents</vt:lpstr>
      <vt:lpstr>Weekly Exposure to Mass Media</vt:lpstr>
      <vt:lpstr>Employment</vt:lpstr>
      <vt:lpstr>Occupation</vt:lpstr>
      <vt:lpstr>Type of Employment</vt:lpstr>
      <vt:lpstr>Tobacco use</vt:lpstr>
      <vt:lpstr>Use of Tobacco</vt:lpstr>
      <vt:lpstr>Use of Tobacco: Women</vt:lpstr>
      <vt:lpstr>Use of Tobacco: Men age 15-49</vt:lpstr>
      <vt:lpstr>Number of Cigarettes: Men</vt:lpstr>
      <vt:lpstr>Use of Tobacco by Region</vt:lpstr>
      <vt:lpstr>Use of Tobacco by Education</vt:lpstr>
      <vt:lpstr>Key Findings</vt:lpstr>
    </vt:vector>
  </TitlesOfParts>
  <Company>Macro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Respondents and Households</dc:title>
  <dc:creator>Hannah Guedenet</dc:creator>
  <cp:lastModifiedBy>Administrator</cp:lastModifiedBy>
  <cp:revision>30</cp:revision>
  <dcterms:created xsi:type="dcterms:W3CDTF">2009-06-23T14:41:13Z</dcterms:created>
  <dcterms:modified xsi:type="dcterms:W3CDTF">2012-05-10T19:29:57Z</dcterms:modified>
</cp:coreProperties>
</file>