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24"/>
  </p:notesMasterIdLst>
  <p:handoutMasterIdLst>
    <p:handoutMasterId r:id="rId25"/>
  </p:handoutMasterIdLst>
  <p:sldIdLst>
    <p:sldId id="301" r:id="rId2"/>
    <p:sldId id="257" r:id="rId3"/>
    <p:sldId id="258" r:id="rId4"/>
    <p:sldId id="261" r:id="rId5"/>
    <p:sldId id="262" r:id="rId6"/>
    <p:sldId id="264" r:id="rId7"/>
    <p:sldId id="293" r:id="rId8"/>
    <p:sldId id="266" r:id="rId9"/>
    <p:sldId id="295" r:id="rId10"/>
    <p:sldId id="296" r:id="rId11"/>
    <p:sldId id="271" r:id="rId12"/>
    <p:sldId id="299" r:id="rId13"/>
    <p:sldId id="273" r:id="rId14"/>
    <p:sldId id="274" r:id="rId15"/>
    <p:sldId id="276" r:id="rId16"/>
    <p:sldId id="277" r:id="rId17"/>
    <p:sldId id="278" r:id="rId18"/>
    <p:sldId id="279" r:id="rId19"/>
    <p:sldId id="280" r:id="rId20"/>
    <p:sldId id="304" r:id="rId21"/>
    <p:sldId id="283" r:id="rId22"/>
    <p:sldId id="287" r:id="rId2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9933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 autoAdjust="0"/>
    <p:restoredTop sz="89880" autoAdjust="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E2C630E-EFAB-40F0-AA1D-5763BBC64687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95E2F36-E850-4662-85F3-FA3A56BB3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D3928D-3C42-4E2B-BF84-61CA37BAD7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273026-9AD6-458F-AA42-CD158D6ABD9D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897808-02DC-4A20-A353-2C307DA3B8F3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38C87A-12A1-40B7-B1B7-5D4969962CD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E68EB5-42B9-4677-A50E-B488EAA1FDB5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B096C-5870-4D46-9B86-DA54A895E678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Pharmacies are important source of contraceptions in the private sector. 44% of pills, 12% of injectables, and 27% of male condoms were purchased from pharmacies. In addition, the only source of condoms in the other category was from friends.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3D17CB-0B74-4B49-93FA-AD2D83FFF6DD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1F8514-2C40-4011-8213-0D09B92910EF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E35AD3-FDFC-4779-BC7F-640CEC3F1AE2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C13C75-CC2F-42C1-9CDF-1D9A1669AC98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Fertility related reasons: infrequent/no sex; menopausal/hysterectomy; subfecund/infecund; </a:t>
            </a:r>
            <a:r>
              <a:rPr lang="en-US" smtClean="0">
                <a:solidFill>
                  <a:srgbClr val="FF0000"/>
                </a:solidFill>
              </a:rPr>
              <a:t>wants as many children as possible</a:t>
            </a:r>
          </a:p>
          <a:p>
            <a:pPr eaLnBrk="1" hangingPunct="1"/>
            <a:r>
              <a:rPr lang="en-US" smtClean="0"/>
              <a:t>Opposition to use: respondent opposed; husband/partner opposed; others opposed; religion prohibition</a:t>
            </a:r>
          </a:p>
          <a:p>
            <a:pPr eaLnBrk="1" hangingPunct="1"/>
            <a:r>
              <a:rPr lang="en-US" smtClean="0"/>
              <a:t>Method-related reasons: Fear of side effects, health concern, access, cost, inconvenience to use, interferes with body’s normal processes</a:t>
            </a:r>
          </a:p>
          <a:p>
            <a:pPr eaLnBrk="1" hangingPunct="1"/>
            <a:r>
              <a:rPr lang="en-US" smtClean="0"/>
              <a:t>Lack of knowledge: knows no method, knows no source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Lack of knowledge: knows no method/source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Method-related reasons: health concerns; fear of side effects; lack of access/too far; costs too much; inconvenient to use; interferes with body’s normal process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7D36BB-A00B-4182-BC11-AECA75F11AE1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7ECF84-47D8-4DEA-8176-9C68F8302831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EF7599-D418-4D69-A34D-439DD8093DF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2C47B4-7FDF-43C3-8D26-26B49C589C4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AEA7E9-D66C-4570-BA84-5E25BCE5818A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7838A6-63B1-44AB-B04A-14E0CE54111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55855-91F5-47AF-8966-BEC6BAD57EE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50FFCC-6D4E-4032-BF54-02E34CE3CD0A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458FE2-2C0C-4DE8-861B-07C4E54EE38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I" smtClean="0"/>
              <a:t>Use of family panning increases consistently with women’s education. 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FA69AD-2100-4605-91FE-CE085D5ECEE3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Use of modern methods is highest in urban areas.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CF85A-85F6-4C74-9A05-2ED98B6F5F15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1D097-8519-4C9C-88E9-4D6B2D4A20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D394D-4A52-452B-AEDE-35F31E82AA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BFF00-1031-4317-A00D-90F410E9B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10350"/>
            <a:ext cx="3505200" cy="247650"/>
          </a:xfrm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729FD-95AD-493B-ACE7-F71E266C9C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6B78F-CF35-43AA-B55E-8841D53BEC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0C164-F538-4A47-A767-DEECAC43BF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2F61E-319B-49C9-82B3-24D0C95410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3D15C-130F-44C9-BB8B-2470A4551743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B0BB4-00AF-4CEC-B244-D04C752D50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9B2D6-6170-4B47-8815-F86ADCDA19AA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912DF-D95C-47C0-9A61-A200E5CE58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9074E-F8DA-4863-90B1-5600CF05DE4F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22093-AE2B-4032-A978-F6C8B90A32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100EC-2B0B-47CF-916C-5D8262D5551C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D4897-C1A2-455E-B1E5-5BDB0C496A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059D0-588B-40E2-951A-50ADE1E4702E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BEF5F-FBAB-41E2-A432-C1C3ED5A0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3200C-C61E-4D60-93A2-3690B2136669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F9134-4E4E-4625-BBC9-01E2432035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31825-8D06-4C08-8D48-B61B5B1FCA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AE7AA-6B13-48B4-A9DC-A7B8F945EF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18112A9-4DB5-4144-9037-A8423D8E9307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1AAE05C-99D6-4899-8665-7DBE51CF92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9.xls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pPr eaLnBrk="1" hangingPunct="1"/>
            <a:r>
              <a:rPr lang="en-US" b="1" smtClean="0"/>
              <a:t>Family Planning</a:t>
            </a:r>
          </a:p>
        </p:txBody>
      </p:sp>
      <p:sp>
        <p:nvSpPr>
          <p:cNvPr id="19459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1219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2008 Sierra Leone Demographic and Health Survey</a:t>
            </a:r>
          </a:p>
        </p:txBody>
      </p:sp>
      <p:pic>
        <p:nvPicPr>
          <p:cNvPr id="14" name="Picture 13" descr="Sierra-Leone-moti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35480"/>
            <a:ext cx="9144000" cy="2331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198438"/>
            <a:ext cx="9144000" cy="792162"/>
          </a:xfrm>
        </p:spPr>
        <p:txBody>
          <a:bodyPr/>
          <a:lstStyle/>
          <a:p>
            <a:pPr eaLnBrk="1" hangingPunct="1"/>
            <a:r>
              <a:rPr lang="en-US" sz="3600" smtClean="0"/>
              <a:t>Use of Modern Methods by Region</a:t>
            </a:r>
          </a:p>
        </p:txBody>
      </p:sp>
      <p:sp>
        <p:nvSpPr>
          <p:cNvPr id="23555" name="Text Box 7"/>
          <p:cNvSpPr txBox="1">
            <a:spLocks noChangeArrowheads="1"/>
          </p:cNvSpPr>
          <p:nvPr/>
        </p:nvSpPr>
        <p:spPr bwMode="auto">
          <a:xfrm>
            <a:off x="5943600" y="5867400"/>
            <a:ext cx="274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Percentage of married women currently using any modern method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77000" y="1752600"/>
            <a:ext cx="21336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latin typeface="+mn-lt"/>
              </a:rPr>
              <a:t>National Average:</a:t>
            </a:r>
          </a:p>
          <a:p>
            <a:pPr algn="ctr">
              <a:defRPr/>
            </a:pPr>
            <a:r>
              <a:rPr lang="en-US" sz="2000" b="1" dirty="0">
                <a:latin typeface="+mn-lt"/>
              </a:rPr>
              <a:t>7%</a:t>
            </a:r>
          </a:p>
        </p:txBody>
      </p:sp>
      <p:grpSp>
        <p:nvGrpSpPr>
          <p:cNvPr id="23557" name="Group 4"/>
          <p:cNvGrpSpPr>
            <a:grpSpLocks/>
          </p:cNvGrpSpPr>
          <p:nvPr/>
        </p:nvGrpSpPr>
        <p:grpSpPr bwMode="auto"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23558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1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5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048000" y="2209800"/>
              <a:ext cx="1295400" cy="708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latin typeface="+mn-lt"/>
                </a:rPr>
                <a:t>Northern</a:t>
              </a:r>
            </a:p>
            <a:p>
              <a:pPr algn="ctr">
                <a:defRPr/>
              </a:pPr>
              <a:r>
                <a:rPr lang="en-US" sz="2000" b="1" dirty="0">
                  <a:latin typeface="+mn-lt"/>
                </a:rPr>
                <a:t>3%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419600" y="3581400"/>
              <a:ext cx="1295400" cy="708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latin typeface="+mn-lt"/>
                </a:rPr>
                <a:t>Eastern</a:t>
              </a:r>
            </a:p>
            <a:p>
              <a:pPr algn="ctr">
                <a:defRPr/>
              </a:pPr>
              <a:r>
                <a:rPr lang="en-US" sz="2000" b="1" dirty="0">
                  <a:latin typeface="+mn-lt"/>
                </a:rPr>
                <a:t>5%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43200" y="4419600"/>
              <a:ext cx="1295400" cy="708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latin typeface="+mn-lt"/>
                </a:rPr>
                <a:t>Southern</a:t>
              </a:r>
            </a:p>
            <a:p>
              <a:pPr algn="ctr">
                <a:defRPr/>
              </a:pPr>
              <a:r>
                <a:rPr lang="en-US" sz="2000" b="1" dirty="0">
                  <a:latin typeface="+mn-lt"/>
                </a:rPr>
                <a:t>7%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81000" y="3505200"/>
              <a:ext cx="1295400" cy="708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latin typeface="+mn-lt"/>
                </a:rPr>
                <a:t>Western</a:t>
              </a:r>
            </a:p>
            <a:p>
              <a:pPr algn="ctr">
                <a:defRPr/>
              </a:pPr>
              <a:r>
                <a:rPr lang="en-US" sz="2000" b="1" dirty="0">
                  <a:latin typeface="+mn-lt"/>
                </a:rPr>
                <a:t>19%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When do Women Start Using Contraception?</a:t>
            </a:r>
          </a:p>
        </p:txBody>
      </p:sp>
      <p:graphicFrame>
        <p:nvGraphicFramePr>
          <p:cNvPr id="614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990600" y="1524000"/>
          <a:ext cx="7767638" cy="4810125"/>
        </p:xfrm>
        <a:graphic>
          <a:graphicData uri="http://schemas.openxmlformats.org/presentationml/2006/ole">
            <p:oleObj spid="_x0000_s6146" r:id="rId4" imgW="7766977" imgH="4810161" progId="Excel.Sheet.8">
              <p:embed/>
            </p:oleObj>
          </a:graphicData>
        </a:graphic>
      </p:graphicFrame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0" y="1447800"/>
            <a:ext cx="2438400" cy="1477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i="1">
                <a:latin typeface="Calibri" pitchFamily="34" charset="0"/>
              </a:rPr>
              <a:t>Percentage of women who have ever used contraception by number of living children at first use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Knowledge of the Fertile Period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 eaLnBrk="1" hangingPunct="1"/>
            <a:r>
              <a:rPr lang="en-US" smtClean="0"/>
              <a:t>Only </a:t>
            </a:r>
            <a:r>
              <a:rPr lang="en-US" b="1" smtClean="0"/>
              <a:t>14%</a:t>
            </a:r>
            <a:r>
              <a:rPr lang="en-US" smtClean="0"/>
              <a:t> of all women </a:t>
            </a:r>
            <a:r>
              <a:rPr lang="en-US" b="1" smtClean="0"/>
              <a:t>correctly identified the fertile period</a:t>
            </a:r>
            <a:r>
              <a:rPr lang="en-US" smtClean="0"/>
              <a:t> as the time halfway between two menstrual periods. </a:t>
            </a:r>
          </a:p>
          <a:p>
            <a:pPr eaLnBrk="1" hangingPunct="1"/>
            <a:r>
              <a:rPr lang="en-US" b="1" smtClean="0"/>
              <a:t>73%</a:t>
            </a:r>
            <a:r>
              <a:rPr lang="en-US" smtClean="0"/>
              <a:t> of women who use the rhythm method </a:t>
            </a:r>
            <a:r>
              <a:rPr lang="en-US" b="1" smtClean="0"/>
              <a:t>correctly identified the fertile period</a:t>
            </a:r>
            <a:r>
              <a:rPr lang="en-US" smtClean="0"/>
              <a:t>.</a:t>
            </a:r>
          </a:p>
          <a:p>
            <a:pPr eaLnBrk="1" hangingPunct="1"/>
            <a:r>
              <a:rPr lang="en-US" smtClean="0"/>
              <a:t>Almost </a:t>
            </a:r>
            <a:r>
              <a:rPr lang="en-US" b="1" smtClean="0"/>
              <a:t>half of women </a:t>
            </a:r>
            <a:r>
              <a:rPr lang="en-US" smtClean="0"/>
              <a:t>(46%) said they </a:t>
            </a:r>
            <a:r>
              <a:rPr lang="en-US" b="1" smtClean="0"/>
              <a:t>did not know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828800"/>
            <a:ext cx="3435350" cy="37338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  <p:sp>
        <p:nvSpPr>
          <p:cNvPr id="25603" name="Text Box 11"/>
          <p:cNvSpPr txBox="1">
            <a:spLocks noChangeArrowheads="1"/>
          </p:cNvSpPr>
          <p:nvPr/>
        </p:nvSpPr>
        <p:spPr bwMode="auto">
          <a:xfrm>
            <a:off x="5867400" y="4800600"/>
            <a:ext cx="2819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 sz="1200" i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Grp="1" noChangeAspect="1"/>
          </p:cNvGraphicFramePr>
          <p:nvPr>
            <p:ph/>
          </p:nvPr>
        </p:nvGraphicFramePr>
        <p:xfrm>
          <a:off x="533400" y="1981200"/>
          <a:ext cx="8126413" cy="4592638"/>
        </p:xfrm>
        <a:graphic>
          <a:graphicData uri="http://schemas.openxmlformats.org/presentationml/2006/ole">
            <p:oleObj spid="_x0000_s7170" r:id="rId4" imgW="8126672" imgH="4590686" progId="Excel.Sheet.8">
              <p:embed/>
            </p:oleObj>
          </a:graphicData>
        </a:graphic>
      </p:graphicFrame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Source of Contraception</a:t>
            </a: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95400"/>
            <a:ext cx="35814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 users of modern contraceptive methods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Do Family Planning Users Have Informed Choices?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/>
          <a:lstStyle/>
          <a:p>
            <a:pPr eaLnBrk="1" hangingPunct="1"/>
            <a:r>
              <a:rPr lang="en-US" sz="2800" b="1" smtClean="0"/>
              <a:t>55% </a:t>
            </a:r>
            <a:r>
              <a:rPr lang="en-US" sz="2800" smtClean="0"/>
              <a:t>of modern contraceptive users were </a:t>
            </a:r>
            <a:r>
              <a:rPr lang="en-US" sz="2800" b="1" smtClean="0"/>
              <a:t>informed of side effects or problems</a:t>
            </a:r>
            <a:r>
              <a:rPr lang="en-US" sz="2800" smtClean="0"/>
              <a:t> of methods they used.</a:t>
            </a:r>
          </a:p>
          <a:p>
            <a:pPr eaLnBrk="1" hangingPunct="1"/>
            <a:r>
              <a:rPr lang="en-US" sz="2800" b="1" smtClean="0"/>
              <a:t>55% </a:t>
            </a:r>
            <a:r>
              <a:rPr lang="en-US" sz="2800" smtClean="0"/>
              <a:t>were informed about what to do if they </a:t>
            </a:r>
            <a:r>
              <a:rPr lang="en-US" sz="2800" b="1" smtClean="0"/>
              <a:t>experienced side effects</a:t>
            </a:r>
            <a:r>
              <a:rPr lang="en-US" sz="2800" smtClean="0"/>
              <a:t>. </a:t>
            </a:r>
          </a:p>
          <a:p>
            <a:pPr eaLnBrk="1" hangingPunct="1"/>
            <a:r>
              <a:rPr lang="en-US" sz="2800" b="1" smtClean="0"/>
              <a:t>58% </a:t>
            </a:r>
            <a:r>
              <a:rPr lang="en-US" sz="2800" smtClean="0"/>
              <a:t>were informed of </a:t>
            </a:r>
            <a:r>
              <a:rPr lang="en-US" sz="2800" b="1" smtClean="0"/>
              <a:t>other methods </a:t>
            </a:r>
            <a:r>
              <a:rPr lang="en-US" sz="280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828800"/>
            <a:ext cx="3435350" cy="50292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Future use</a:t>
            </a:r>
            <a:endParaRPr lang="en-US" sz="2400" smtClean="0"/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Future Use of Contraception</a:t>
            </a:r>
          </a:p>
        </p:txBody>
      </p:sp>
      <p:graphicFrame>
        <p:nvGraphicFramePr>
          <p:cNvPr id="8194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828800" y="1447800"/>
          <a:ext cx="7026275" cy="4648200"/>
        </p:xfrm>
        <a:graphic>
          <a:graphicData uri="http://schemas.openxmlformats.org/presentationml/2006/ole">
            <p:oleObj spid="_x0000_s8194" r:id="rId4" imgW="7023201" imgH="4645555" progId="Excel.Sheet.8">
              <p:embed/>
            </p:oleObj>
          </a:graphicData>
        </a:graphic>
      </p:graphicFrame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228600" y="31242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women who are </a:t>
            </a:r>
            <a:r>
              <a:rPr lang="en-US" b="1" i="1">
                <a:latin typeface="Calibri" pitchFamily="34" charset="0"/>
              </a:rPr>
              <a:t>not </a:t>
            </a:r>
            <a:r>
              <a:rPr lang="en-US" i="1">
                <a:latin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using contraception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143000"/>
          </a:xfrm>
        </p:spPr>
        <p:txBody>
          <a:bodyPr/>
          <a:lstStyle/>
          <a:p>
            <a:pPr eaLnBrk="1" hangingPunct="1"/>
            <a:r>
              <a:rPr lang="en-US" sz="3200" b="1" smtClean="0"/>
              <a:t>Almost half of married women </a:t>
            </a:r>
            <a:r>
              <a:rPr lang="en-US" sz="3200" smtClean="0"/>
              <a:t>do </a:t>
            </a:r>
            <a:r>
              <a:rPr lang="en-US" sz="3200" b="1" i="1" smtClean="0"/>
              <a:t>not</a:t>
            </a:r>
            <a:r>
              <a:rPr lang="en-US" sz="3200" smtClean="0"/>
              <a:t> intend to use family planning in the future…..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00400" y="1143000"/>
            <a:ext cx="2057400" cy="5334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3600" b="1" dirty="0" smtClean="0"/>
              <a:t>Why not?</a:t>
            </a:r>
          </a:p>
        </p:txBody>
      </p:sp>
      <p:graphicFrame>
        <p:nvGraphicFramePr>
          <p:cNvPr id="9218" name="Object 5"/>
          <p:cNvGraphicFramePr>
            <a:graphicFrameLocks noGrp="1" noChangeAspect="1"/>
          </p:cNvGraphicFramePr>
          <p:nvPr>
            <p:ph type="chart" sz="half" idx="2"/>
          </p:nvPr>
        </p:nvGraphicFramePr>
        <p:xfrm>
          <a:off x="304800" y="1676400"/>
          <a:ext cx="8001000" cy="4395788"/>
        </p:xfrm>
        <a:graphic>
          <a:graphicData uri="http://schemas.openxmlformats.org/presentationml/2006/ole">
            <p:oleObj spid="_x0000_s9218" r:id="rId4" imgW="8004742" imgH="4395597" progId="Excel.Sheet.8">
              <p:embed/>
            </p:oleObj>
          </a:graphicData>
        </a:graphic>
      </p:graphicFrame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4648200" y="6096000"/>
            <a:ext cx="38862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sz="1600" i="1">
                <a:latin typeface="Calibri" pitchFamily="34" charset="0"/>
              </a:rPr>
              <a:t>Percent distribution of currently married women who are not using family planning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990600"/>
            <a:ext cx="8077200" cy="5029200"/>
          </a:xfrm>
        </p:spPr>
        <p:txBody>
          <a:bodyPr rtlCol="0">
            <a:normAutofit/>
          </a:bodyPr>
          <a:lstStyle/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dirty="0" smtClean="0"/>
              <a:t>Among currently married women who </a:t>
            </a:r>
            <a:r>
              <a:rPr lang="en-US" dirty="0" smtClean="0">
                <a:ln w="12700">
                  <a:noFill/>
                  <a:prstDash val="solid"/>
                </a:ln>
              </a:rPr>
              <a:t>INTEND</a:t>
            </a:r>
            <a:r>
              <a:rPr lang="en-US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dirty="0" smtClean="0"/>
              <a:t>to use a contraceptive method in the future, the preferred methods are </a:t>
            </a:r>
            <a:r>
              <a:rPr lang="en-US" b="1" dirty="0" err="1" smtClean="0"/>
              <a:t>injectables</a:t>
            </a:r>
            <a:r>
              <a:rPr lang="en-US" dirty="0" smtClean="0"/>
              <a:t> (50%), followed by the </a:t>
            </a:r>
            <a:r>
              <a:rPr lang="en-US" b="1" dirty="0" smtClean="0"/>
              <a:t>pill</a:t>
            </a:r>
            <a:r>
              <a:rPr lang="en-US" dirty="0" smtClean="0"/>
              <a:t> (24%).</a:t>
            </a:r>
          </a:p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endParaRPr 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447800"/>
            <a:ext cx="3825875" cy="36576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Exposure to Family Planning Messages: Women and Men age 15-49</a:t>
            </a:r>
          </a:p>
        </p:txBody>
      </p:sp>
      <p:graphicFrame>
        <p:nvGraphicFramePr>
          <p:cNvPr id="29699" name="Content Placeholder 5"/>
          <p:cNvGraphicFramePr>
            <a:graphicFrameLocks noGrp="1"/>
          </p:cNvGraphicFramePr>
          <p:nvPr>
            <p:ph idx="1"/>
          </p:nvPr>
        </p:nvGraphicFramePr>
        <p:xfrm>
          <a:off x="171450" y="1738313"/>
          <a:ext cx="8391525" cy="4127500"/>
        </p:xfrm>
        <a:graphic>
          <a:graphicData uri="http://schemas.openxmlformats.org/presentationml/2006/ole">
            <p:oleObj spid="_x0000_s29699" r:id="rId4" imgW="8394920" imgH="4127350" progId="Excel.Sheet.8">
              <p:embed/>
            </p:oleObj>
          </a:graphicData>
        </a:graphic>
      </p:graphicFrame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381000" y="1219200"/>
            <a:ext cx="160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</a:t>
            </a:r>
          </a:p>
        </p:txBody>
      </p:sp>
      <p:sp>
        <p:nvSpPr>
          <p:cNvPr id="29701" name="Rectangle 7"/>
          <p:cNvSpPr>
            <a:spLocks noChangeArrowheads="1"/>
          </p:cNvSpPr>
          <p:nvPr/>
        </p:nvSpPr>
        <p:spPr bwMode="auto">
          <a:xfrm>
            <a:off x="381000" y="6248400"/>
            <a:ext cx="83820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all women and men age 15-49 who heard a message about family planning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Missed Opportunities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3810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Of the women who were </a:t>
            </a:r>
            <a:r>
              <a:rPr lang="en-US" sz="2800" b="1" smtClean="0"/>
              <a:t>not </a:t>
            </a:r>
            <a:r>
              <a:rPr lang="en-US" sz="2800" smtClean="0"/>
              <a:t>using family planning in the 12 months preceding the survey: 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7% </a:t>
            </a:r>
            <a:r>
              <a:rPr lang="en-US" sz="2800" smtClean="0"/>
              <a:t>were visited by a health provider who discussed family planning.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23% </a:t>
            </a:r>
            <a:r>
              <a:rPr lang="en-US" sz="2800" smtClean="0"/>
              <a:t>visited a health facility and did not discuss family planning.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Key Findings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447800"/>
            <a:ext cx="8161338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/>
              <a:t>Knowledge</a:t>
            </a:r>
            <a:r>
              <a:rPr lang="en-US" sz="2800" smtClean="0"/>
              <a:t> of family planning is not universal.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/>
              <a:t>modern contraceptive prevalence</a:t>
            </a:r>
            <a:r>
              <a:rPr lang="en-US" sz="2800" smtClean="0"/>
              <a:t> rate among married women is </a:t>
            </a:r>
            <a:r>
              <a:rPr lang="en-US" sz="2800" b="1" smtClean="0"/>
              <a:t>7%</a:t>
            </a:r>
            <a:r>
              <a:rPr lang="en-US" sz="2800" smtClean="0"/>
              <a:t>, while </a:t>
            </a:r>
            <a:r>
              <a:rPr lang="en-US" sz="2800" b="1" smtClean="0"/>
              <a:t>25% </a:t>
            </a:r>
            <a:r>
              <a:rPr lang="en-US" sz="2800" smtClean="0"/>
              <a:t>of sexually active, unmarried women are using a modern method.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Women in </a:t>
            </a:r>
            <a:r>
              <a:rPr lang="en-US" sz="2800" b="1" smtClean="0"/>
              <a:t>urban </a:t>
            </a:r>
            <a:r>
              <a:rPr lang="en-US" sz="2800" smtClean="0"/>
              <a:t>areas and those with </a:t>
            </a:r>
            <a:r>
              <a:rPr lang="en-US" sz="2800" b="1" smtClean="0"/>
              <a:t>higher</a:t>
            </a:r>
            <a:r>
              <a:rPr lang="en-US" sz="2800" smtClean="0"/>
              <a:t> </a:t>
            </a:r>
            <a:r>
              <a:rPr lang="en-US" sz="2800" b="1" smtClean="0"/>
              <a:t>education </a:t>
            </a:r>
            <a:r>
              <a:rPr lang="en-US" sz="2800" smtClean="0"/>
              <a:t>are more likely to use contraceptive methods.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Both the </a:t>
            </a:r>
            <a:r>
              <a:rPr lang="en-US" sz="2800" b="1" smtClean="0"/>
              <a:t>public and private </a:t>
            </a:r>
            <a:r>
              <a:rPr lang="en-US" sz="2800" smtClean="0"/>
              <a:t>sector are important sources for contraceptive methods.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Knowledge of Contraceptive Methods</a:t>
            </a:r>
          </a:p>
        </p:txBody>
      </p:sp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315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69%</a:t>
            </a:r>
            <a:r>
              <a:rPr lang="en-US" sz="3200">
                <a:latin typeface="Calibri" pitchFamily="34" charset="0"/>
              </a:rPr>
              <a:t> of all women know at least one </a:t>
            </a:r>
            <a:r>
              <a:rPr lang="en-US" sz="3200" b="1">
                <a:latin typeface="Calibri" pitchFamily="34" charset="0"/>
              </a:rPr>
              <a:t>modern method</a:t>
            </a:r>
            <a:r>
              <a:rPr lang="en-US" sz="320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44%</a:t>
            </a:r>
            <a:r>
              <a:rPr lang="en-US" sz="3200">
                <a:latin typeface="Calibri" pitchFamily="34" charset="0"/>
              </a:rPr>
              <a:t> can name a </a:t>
            </a:r>
            <a:r>
              <a:rPr lang="en-US" sz="3200" b="1">
                <a:latin typeface="Calibri" pitchFamily="34" charset="0"/>
              </a:rPr>
              <a:t>traditional method</a:t>
            </a:r>
            <a:r>
              <a:rPr lang="en-US" sz="3200">
                <a:latin typeface="Calibri" pitchFamily="34" charset="0"/>
              </a:rPr>
              <a:t> of contraception.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295400"/>
            <a:ext cx="3435350" cy="50292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Gap Between Knowledge and </a:t>
            </a:r>
            <a:br>
              <a:rPr lang="en-US" sz="3600" dirty="0" smtClean="0"/>
            </a:br>
            <a:r>
              <a:rPr lang="en-US" sz="3600" dirty="0" smtClean="0"/>
              <a:t>Use Among All Women</a:t>
            </a:r>
          </a:p>
        </p:txBody>
      </p:sp>
      <p:graphicFrame>
        <p:nvGraphicFramePr>
          <p:cNvPr id="102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752600"/>
          <a:ext cx="8067675" cy="4711700"/>
        </p:xfrm>
        <a:graphic>
          <a:graphicData uri="http://schemas.openxmlformats.org/presentationml/2006/ole">
            <p:oleObj spid="_x0000_s1026" r:id="rId4" imgW="8065707" imgH="4706520" progId="Excel.Sheet.8">
              <p:embed/>
            </p:oleObj>
          </a:graphicData>
        </a:graphic>
      </p:graphicFrame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0" y="1447800"/>
            <a:ext cx="22098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Percentage of </a:t>
            </a:r>
            <a:r>
              <a:rPr lang="en-US" b="1" i="1">
                <a:latin typeface="Calibri" pitchFamily="34" charset="0"/>
              </a:rPr>
              <a:t>all</a:t>
            </a:r>
            <a:r>
              <a:rPr lang="en-US" i="1">
                <a:latin typeface="Calibri" pitchFamily="34" charset="0"/>
              </a:rPr>
              <a:t> women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Current Use of Family Planning</a:t>
            </a:r>
          </a:p>
        </p:txBody>
      </p:sp>
      <p:graphicFrame>
        <p:nvGraphicFramePr>
          <p:cNvPr id="2050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600200"/>
          <a:ext cx="8763000" cy="4745038"/>
        </p:xfrm>
        <a:graphic>
          <a:graphicData uri="http://schemas.openxmlformats.org/presentationml/2006/ole">
            <p:oleObj spid="_x0000_s2050" r:id="rId4" imgW="8760711" imgH="4743099" progId="Excel.Sheet.8">
              <p:embed/>
            </p:oleObj>
          </a:graphicData>
        </a:graphic>
      </p:graphicFrame>
      <p:sp>
        <p:nvSpPr>
          <p:cNvPr id="2052" name="Text Box 9"/>
          <p:cNvSpPr txBox="1">
            <a:spLocks noChangeArrowheads="1"/>
          </p:cNvSpPr>
          <p:nvPr/>
        </p:nvSpPr>
        <p:spPr bwMode="auto">
          <a:xfrm>
            <a:off x="0" y="1066800"/>
            <a:ext cx="426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Percentage of women age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How Does Sierra Leone Compare?</a:t>
            </a: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219200"/>
          <a:ext cx="7772400" cy="4965700"/>
        </p:xfrm>
        <a:graphic>
          <a:graphicData uri="http://schemas.openxmlformats.org/presentationml/2006/ole">
            <p:oleObj spid="_x0000_s3074" r:id="rId4" imgW="7773074" imgH="4968671" progId="Excel.Sheet.8">
              <p:embed/>
            </p:oleObj>
          </a:graphicData>
        </a:graphic>
      </p:graphicFrame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5257800" y="4296075"/>
            <a:ext cx="838200" cy="381000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5410200" y="5486400"/>
            <a:ext cx="3276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Percentage of currently married women who are currently using any modern method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10400" y="6400800"/>
            <a:ext cx="15240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*</a:t>
            </a:r>
            <a:r>
              <a:rPr lang="en-US" sz="1400">
                <a:latin typeface="+mn-lt"/>
              </a:rPr>
              <a:t>Preliminary data</a:t>
            </a:r>
            <a:endParaRPr lang="en-US" sz="140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90538" y="304800"/>
            <a:ext cx="8440737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Use of Modern Contraception </a:t>
            </a:r>
            <a:br>
              <a:rPr lang="en-US" sz="3600" dirty="0" smtClean="0"/>
            </a:br>
            <a:r>
              <a:rPr lang="en-US" sz="3600" dirty="0" smtClean="0"/>
              <a:t>by Education</a:t>
            </a:r>
          </a:p>
        </p:txBody>
      </p:sp>
      <p:graphicFrame>
        <p:nvGraphicFramePr>
          <p:cNvPr id="4098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2133600"/>
          <a:ext cx="7510463" cy="4114800"/>
        </p:xfrm>
        <a:graphic>
          <a:graphicData uri="http://schemas.openxmlformats.org/presentationml/2006/ole">
            <p:oleObj spid="_x0000_s4098" r:id="rId4" imgW="7510923" imgH="4115157" progId="Excel.Sheet.8">
              <p:embed/>
            </p:oleObj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228600" y="1600200"/>
            <a:ext cx="30480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Percentage of married women using 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Use of Modern Methods by Residence</a:t>
            </a:r>
          </a:p>
        </p:txBody>
      </p:sp>
      <p:graphicFrame>
        <p:nvGraphicFramePr>
          <p:cNvPr id="5122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524000"/>
          <a:ext cx="7739063" cy="4905375"/>
        </p:xfrm>
        <a:graphic>
          <a:graphicData uri="http://schemas.openxmlformats.org/presentationml/2006/ole">
            <p:oleObj spid="_x0000_s5122" r:id="rId4" imgW="7742591" imgH="4907705" progId="Excel.Sheet.8">
              <p:embed/>
            </p:oleObj>
          </a:graphicData>
        </a:graphic>
      </p:graphicFrame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0" y="1600200"/>
            <a:ext cx="30480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Percentage of married women using any modern method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SLDHS">
      <a:dk1>
        <a:srgbClr val="000000"/>
      </a:dk1>
      <a:lt1>
        <a:srgbClr val="000000"/>
      </a:lt1>
      <a:dk2>
        <a:srgbClr val="4F81BD"/>
      </a:dk2>
      <a:lt2>
        <a:srgbClr val="F8F8F8"/>
      </a:lt2>
      <a:accent1>
        <a:srgbClr val="4F81BD"/>
      </a:accent1>
      <a:accent2>
        <a:srgbClr val="F79646"/>
      </a:accent2>
      <a:accent3>
        <a:srgbClr val="938953"/>
      </a:accent3>
      <a:accent4>
        <a:srgbClr val="4BACC6"/>
      </a:accent4>
      <a:accent5>
        <a:srgbClr val="8064A2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2087</TotalTime>
  <Words>730</Words>
  <Application>Microsoft Office PowerPoint</Application>
  <PresentationFormat>On-screen Show (4:3)</PresentationFormat>
  <Paragraphs>107</Paragraphs>
  <Slides>22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Microsoft Office Excel 97-2003 Worksheet</vt:lpstr>
      <vt:lpstr>Family Planning</vt:lpstr>
      <vt:lpstr>Slide 2</vt:lpstr>
      <vt:lpstr>Knowledge of Contraceptive Methods</vt:lpstr>
      <vt:lpstr>Slide 4</vt:lpstr>
      <vt:lpstr>Gap Between Knowledge and  Use Among All Women</vt:lpstr>
      <vt:lpstr>Current Use of Family Planning</vt:lpstr>
      <vt:lpstr>How Does Sierra Leone Compare?</vt:lpstr>
      <vt:lpstr>Use of Modern Contraception  by Education</vt:lpstr>
      <vt:lpstr>Use of Modern Methods by Residence</vt:lpstr>
      <vt:lpstr>Use of Modern Methods by Region</vt:lpstr>
      <vt:lpstr>When do Women Start Using Contraception?</vt:lpstr>
      <vt:lpstr>Knowledge of the Fertile Period</vt:lpstr>
      <vt:lpstr>Slide 13</vt:lpstr>
      <vt:lpstr>Source of Contraception</vt:lpstr>
      <vt:lpstr>Do Family Planning Users Have Informed Choices?</vt:lpstr>
      <vt:lpstr>Slide 16</vt:lpstr>
      <vt:lpstr>Future Use of Contraception</vt:lpstr>
      <vt:lpstr>Almost half of married women do not intend to use family planning in the future…..</vt:lpstr>
      <vt:lpstr>Slide 19</vt:lpstr>
      <vt:lpstr>Exposure to Family Planning Messages: Women and Men age 15-49</vt:lpstr>
      <vt:lpstr>Missed Opportunities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Administrator</cp:lastModifiedBy>
  <cp:revision>140</cp:revision>
  <dcterms:created xsi:type="dcterms:W3CDTF">2005-10-11T14:32:07Z</dcterms:created>
  <dcterms:modified xsi:type="dcterms:W3CDTF">2012-05-10T19:54:58Z</dcterms:modified>
</cp:coreProperties>
</file>