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322" r:id="rId2"/>
    <p:sldId id="319" r:id="rId3"/>
    <p:sldId id="300" r:id="rId4"/>
    <p:sldId id="302" r:id="rId5"/>
    <p:sldId id="320" r:id="rId6"/>
    <p:sldId id="324" r:id="rId7"/>
    <p:sldId id="311" r:id="rId8"/>
    <p:sldId id="323" r:id="rId9"/>
    <p:sldId id="307" r:id="rId10"/>
    <p:sldId id="308" r:id="rId11"/>
    <p:sldId id="309" r:id="rId12"/>
    <p:sldId id="314" r:id="rId13"/>
    <p:sldId id="316" r:id="rId14"/>
    <p:sldId id="318" r:id="rId15"/>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FF6600"/>
    <a:srgbClr val="003300"/>
    <a:srgbClr val="333399"/>
    <a:srgbClr val="FFFF00"/>
    <a:srgbClr val="800080"/>
    <a:srgbClr val="DDDDDD"/>
    <a:srgbClr val="CC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408" autoAdjust="0"/>
  </p:normalViewPr>
  <p:slideViewPr>
    <p:cSldViewPr>
      <p:cViewPr>
        <p:scale>
          <a:sx n="60" d="100"/>
          <a:sy n="60" d="100"/>
        </p:scale>
        <p:origin x="-1613" y="-31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atin typeface="Arial" charset="0"/>
                <a:cs typeface="Arial" charset="0"/>
              </a:defRPr>
            </a:lvl1pPr>
          </a:lstStyle>
          <a:p>
            <a:pPr>
              <a:defRPr/>
            </a:pPr>
            <a:fld id="{89C8B7B3-27ED-4530-A44B-EBBFC15A6D35}" type="datetimeFigureOut">
              <a:rPr lang="en-US"/>
              <a:pPr>
                <a:defRPr/>
              </a:pPr>
              <a:t>6/15/2012</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7EE0BF5C-4C28-4A03-989B-FA9F74FD590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6388"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570CD3DD-6E2C-4872-BB4C-8367D18494F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209041E0-9C2C-468E-B40F-834A783E6116}" type="slidenum">
              <a:rPr lang="en-US" smtClean="0">
                <a:latin typeface="Arial" pitchFamily="34" charset="0"/>
                <a:cs typeface="Arial" pitchFamily="34" charset="0"/>
              </a:rPr>
              <a:pPr/>
              <a:t>1</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A7F2D09E-AD69-4ACD-9C88-88D035B15E4C}" type="slidenum">
              <a:rPr lang="en-US" smtClean="0">
                <a:latin typeface="Arial" pitchFamily="34" charset="0"/>
                <a:cs typeface="Arial" pitchFamily="34" charset="0"/>
              </a:rPr>
              <a:pPr/>
              <a:t>14</a:t>
            </a:fld>
            <a:endParaRPr lang="en-US" smtClean="0">
              <a:latin typeface="Arial" pitchFamily="34" charset="0"/>
              <a:cs typeface="Arial" pitchFamily="34" charset="0"/>
            </a:endParaRPr>
          </a:p>
        </p:txBody>
      </p:sp>
      <p:sp>
        <p:nvSpPr>
          <p:cNvPr id="26627" name="Rectangle 2"/>
          <p:cNvSpPr>
            <a:spLocks noGrp="1" noRot="1" noChangeAspect="1" noChangeArrowheads="1" noTextEdit="1"/>
          </p:cNvSpPr>
          <p:nvPr>
            <p:ph type="sldImg"/>
          </p:nvPr>
        </p:nvSpPr>
        <p:spPr>
          <a:xfrm>
            <a:off x="1181100" y="696913"/>
            <a:ext cx="4649788" cy="3486150"/>
          </a:xfrm>
          <a:ln/>
        </p:spPr>
      </p:sp>
      <p:sp>
        <p:nvSpPr>
          <p:cNvPr id="26628" name="Rectangle 3"/>
          <p:cNvSpPr>
            <a:spLocks noGrp="1" noChangeArrowheads="1"/>
          </p:cNvSpPr>
          <p:nvPr>
            <p:ph type="body" idx="1"/>
          </p:nvPr>
        </p:nvSpPr>
        <p:spPr>
          <a:xfrm>
            <a:off x="935038" y="4416425"/>
            <a:ext cx="5140325" cy="4183063"/>
          </a:xfrm>
          <a:noFill/>
          <a:ln/>
        </p:spPr>
        <p:txBody>
          <a:bodyPr lIns="89730" tIns="44865" rIns="89730" bIns="44865"/>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543060E2-F9F8-46BB-9A9D-8E4261D3FD4B}" type="slidenum">
              <a:rPr lang="en-US" smtClean="0">
                <a:latin typeface="Arial" pitchFamily="34" charset="0"/>
                <a:cs typeface="Arial" pitchFamily="34" charset="0"/>
              </a:rPr>
              <a:pPr/>
              <a:t>3</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35038" y="4416425"/>
            <a:ext cx="5140325" cy="4183063"/>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9419F9EA-9F65-431E-8A2D-BA62C954094B}" type="slidenum">
              <a:rPr lang="en-US" smtClean="0">
                <a:latin typeface="Arial" pitchFamily="34" charset="0"/>
                <a:cs typeface="Arial" pitchFamily="34" charset="0"/>
              </a:rPr>
              <a:pPr/>
              <a:t>4</a:t>
            </a:fld>
            <a:endParaRPr lang="en-US" smtClean="0">
              <a:latin typeface="Arial" pitchFamily="34" charset="0"/>
              <a:cs typeface="Arial" pitchFamily="3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xfrm>
            <a:off x="935038" y="4416425"/>
            <a:ext cx="5140325" cy="4183063"/>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19783F12-CD25-49A9-ADC0-45C9DEA9A3DC}" type="slidenum">
              <a:rPr lang="en-US" smtClean="0">
                <a:latin typeface="Arial" pitchFamily="34" charset="0"/>
                <a:cs typeface="Arial" pitchFamily="34" charset="0"/>
              </a:rPr>
              <a:pPr/>
              <a:t>7</a:t>
            </a:fld>
            <a:endParaRPr lang="en-US" smtClean="0">
              <a:latin typeface="Arial" pitchFamily="34" charset="0"/>
              <a:cs typeface="Arial" pitchFamily="34"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xfrm>
            <a:off x="935038" y="4416425"/>
            <a:ext cx="5140325" cy="4183063"/>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554B7F5F-5FE7-49A6-A397-91524BFBE6EE}" type="slidenum">
              <a:rPr lang="en-US" smtClean="0">
                <a:latin typeface="Arial" pitchFamily="34" charset="0"/>
                <a:cs typeface="Arial" pitchFamily="34" charset="0"/>
              </a:rPr>
              <a:pPr/>
              <a:t>9</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35038" y="4416425"/>
            <a:ext cx="5140325" cy="4183063"/>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C36B1A51-8F51-4EC7-B1CA-4B4F68715500}"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xfrm>
            <a:off x="935038" y="4416425"/>
            <a:ext cx="5140325" cy="4183063"/>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6F8E9F08-73AF-4449-B396-2C6FB1B7361A}" type="slidenum">
              <a:rPr lang="en-US" smtClean="0">
                <a:latin typeface="Arial" pitchFamily="34" charset="0"/>
                <a:cs typeface="Arial" pitchFamily="34" charset="0"/>
              </a:rPr>
              <a:pPr/>
              <a:t>11</a:t>
            </a:fld>
            <a:endParaRPr lang="en-US" smtClean="0">
              <a:latin typeface="Arial" pitchFamily="34" charset="0"/>
              <a:cs typeface="Arial" pitchFamily="34" charset="0"/>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935038" y="4416425"/>
            <a:ext cx="5140325" cy="4183063"/>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BC3F10CE-4E56-4AE8-8CFF-8A8C9B452514}" type="slidenum">
              <a:rPr lang="en-US" smtClean="0">
                <a:latin typeface="Arial" pitchFamily="34" charset="0"/>
                <a:cs typeface="Arial" pitchFamily="34" charset="0"/>
              </a:rPr>
              <a:pPr/>
              <a:t>12</a:t>
            </a:fld>
            <a:endParaRPr lang="en-US" smtClean="0">
              <a:latin typeface="Arial" pitchFamily="34" charset="0"/>
              <a:cs typeface="Arial" pitchFamily="34" charset="0"/>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xfrm>
            <a:off x="935038" y="4416425"/>
            <a:ext cx="5140325" cy="4183063"/>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CB2C7949-B1A8-4C4E-AE8C-BEFD4F18F60C}" type="slidenum">
              <a:rPr lang="en-US" smtClean="0">
                <a:latin typeface="Arial" pitchFamily="34" charset="0"/>
                <a:cs typeface="Arial" pitchFamily="34" charset="0"/>
              </a:rPr>
              <a:pPr/>
              <a:t>13</a:t>
            </a:fld>
            <a:endParaRPr lang="en-US" smtClean="0">
              <a:latin typeface="Arial" pitchFamily="34" charset="0"/>
              <a:cs typeface="Arial" pitchFamily="34" charset="0"/>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xfrm>
            <a:off x="935038" y="4416425"/>
            <a:ext cx="5140325" cy="4183063"/>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E054B718-3DB1-4B66-A14C-F51EE427FF24}"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E246F1E6-0DAF-4BC3-B293-6536E0D54FB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278C12AE-FFC7-4B26-885C-9D5A35EF2395}"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8"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9" name="Rectangle 6"/>
          <p:cNvSpPr>
            <a:spLocks noGrp="1" noChangeArrowheads="1"/>
          </p:cNvSpPr>
          <p:nvPr>
            <p:ph type="sldNum" sz="quarter" idx="12"/>
          </p:nvPr>
        </p:nvSpPr>
        <p:spPr>
          <a:ln/>
        </p:spPr>
        <p:txBody>
          <a:bodyPr/>
          <a:lstStyle>
            <a:lvl1pPr>
              <a:defRPr/>
            </a:lvl1pPr>
          </a:lstStyle>
          <a:p>
            <a:pPr>
              <a:defRPr/>
            </a:pPr>
            <a:fld id="{8F661315-5D32-4855-BB47-85F128F9963B}"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7" name="Rectangle 6"/>
          <p:cNvSpPr>
            <a:spLocks noGrp="1" noChangeArrowheads="1"/>
          </p:cNvSpPr>
          <p:nvPr>
            <p:ph type="sldNum" sz="quarter" idx="12"/>
          </p:nvPr>
        </p:nvSpPr>
        <p:spPr>
          <a:ln/>
        </p:spPr>
        <p:txBody>
          <a:bodyPr/>
          <a:lstStyle>
            <a:lvl1pPr>
              <a:defRPr/>
            </a:lvl1pPr>
          </a:lstStyle>
          <a:p>
            <a:pPr>
              <a:defRPr/>
            </a:pPr>
            <a:fld id="{E1AF8DB8-892D-47E9-89EA-3CA6CBEFD19F}"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DFE1A891-4F15-4A0F-8658-F9DF6380822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B5BD850A-D18E-4F19-8C9F-19C9B07F58C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04EDC79B-A5AA-4863-8162-D3AAD431561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7" name="Rectangle 6"/>
          <p:cNvSpPr>
            <a:spLocks noGrp="1" noChangeArrowheads="1"/>
          </p:cNvSpPr>
          <p:nvPr>
            <p:ph type="sldNum" sz="quarter" idx="12"/>
          </p:nvPr>
        </p:nvSpPr>
        <p:spPr>
          <a:ln/>
        </p:spPr>
        <p:txBody>
          <a:bodyPr/>
          <a:lstStyle>
            <a:lvl1pPr>
              <a:defRPr/>
            </a:lvl1pPr>
          </a:lstStyle>
          <a:p>
            <a:pPr>
              <a:defRPr/>
            </a:pPr>
            <a:fld id="{9FEE45A7-8572-4446-BEE6-786CF5A8B73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8"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9" name="Rectangle 6"/>
          <p:cNvSpPr>
            <a:spLocks noGrp="1" noChangeArrowheads="1"/>
          </p:cNvSpPr>
          <p:nvPr>
            <p:ph type="sldNum" sz="quarter" idx="12"/>
          </p:nvPr>
        </p:nvSpPr>
        <p:spPr>
          <a:ln/>
        </p:spPr>
        <p:txBody>
          <a:bodyPr/>
          <a:lstStyle>
            <a:lvl1pPr>
              <a:defRPr/>
            </a:lvl1pPr>
          </a:lstStyle>
          <a:p>
            <a:pPr>
              <a:defRPr/>
            </a:pPr>
            <a:fld id="{0B446323-4FB1-4289-B257-ADF3E654F25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4"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5" name="Rectangle 6"/>
          <p:cNvSpPr>
            <a:spLocks noGrp="1" noChangeArrowheads="1"/>
          </p:cNvSpPr>
          <p:nvPr>
            <p:ph type="sldNum" sz="quarter" idx="12"/>
          </p:nvPr>
        </p:nvSpPr>
        <p:spPr>
          <a:ln/>
        </p:spPr>
        <p:txBody>
          <a:bodyPr/>
          <a:lstStyle>
            <a:lvl1pPr>
              <a:defRPr/>
            </a:lvl1pPr>
          </a:lstStyle>
          <a:p>
            <a:pPr>
              <a:defRPr/>
            </a:pPr>
            <a:fld id="{00845B12-1043-4810-B7CC-BB8AD5D852F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3"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4" name="Rectangle 6"/>
          <p:cNvSpPr>
            <a:spLocks noGrp="1" noChangeArrowheads="1"/>
          </p:cNvSpPr>
          <p:nvPr>
            <p:ph type="sldNum" sz="quarter" idx="12"/>
          </p:nvPr>
        </p:nvSpPr>
        <p:spPr>
          <a:ln/>
        </p:spPr>
        <p:txBody>
          <a:bodyPr/>
          <a:lstStyle>
            <a:lvl1pPr>
              <a:defRPr/>
            </a:lvl1pPr>
          </a:lstStyle>
          <a:p>
            <a:pPr>
              <a:defRPr/>
            </a:pPr>
            <a:fld id="{668D0E8A-EFA0-4DD5-905A-90F2CB0D80F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7" name="Rectangle 6"/>
          <p:cNvSpPr>
            <a:spLocks noGrp="1" noChangeArrowheads="1"/>
          </p:cNvSpPr>
          <p:nvPr>
            <p:ph type="sldNum" sz="quarter" idx="12"/>
          </p:nvPr>
        </p:nvSpPr>
        <p:spPr>
          <a:ln/>
        </p:spPr>
        <p:txBody>
          <a:bodyPr/>
          <a:lstStyle>
            <a:lvl1pPr>
              <a:defRPr/>
            </a:lvl1pPr>
          </a:lstStyle>
          <a:p>
            <a:pPr>
              <a:defRPr/>
            </a:pPr>
            <a:fld id="{01E5CC8D-2EF8-418A-B560-6DECC2CF53E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7" name="Rectangle 6"/>
          <p:cNvSpPr>
            <a:spLocks noGrp="1" noChangeArrowheads="1"/>
          </p:cNvSpPr>
          <p:nvPr>
            <p:ph type="sldNum" sz="quarter" idx="12"/>
          </p:nvPr>
        </p:nvSpPr>
        <p:spPr>
          <a:ln/>
        </p:spPr>
        <p:txBody>
          <a:bodyPr/>
          <a:lstStyle>
            <a:lvl1pPr>
              <a:defRPr/>
            </a:lvl1pPr>
          </a:lstStyle>
          <a:p>
            <a:pPr>
              <a:defRPr/>
            </a:pPr>
            <a:fld id="{108DE201-CF59-45F9-B593-3B76A9528FD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152400" y="6477000"/>
            <a:ext cx="4572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r>
              <a:rPr lang="en-US"/>
              <a:t>2006-07 SDHS – CSO and Macro International</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a:defRPr/>
            </a:pPr>
            <a:r>
              <a:rPr lang="en-US"/>
              <a:t>2006-07 NDHS- MoHSS and Macro International</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Arial" charset="0"/>
              </a:defRPr>
            </a:lvl1pPr>
          </a:lstStyle>
          <a:p>
            <a:pPr>
              <a:defRPr/>
            </a:pPr>
            <a:fld id="{B8C68BCD-1448-4582-B879-682E22794C95}"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rgbClr val="00B0F0"/>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rgbClr val="00B0F0"/>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3"/>
          <p:cNvSpPr>
            <a:spLocks noChangeArrowheads="1"/>
          </p:cNvSpPr>
          <p:nvPr/>
        </p:nvSpPr>
        <p:spPr bwMode="auto">
          <a:xfrm>
            <a:off x="533400" y="533400"/>
            <a:ext cx="8001000" cy="1371600"/>
          </a:xfrm>
          <a:prstGeom prst="rect">
            <a:avLst/>
          </a:prstGeom>
          <a:noFill/>
          <a:ln w="9525">
            <a:noFill/>
            <a:miter lim="800000"/>
            <a:headEnd/>
            <a:tailEnd/>
          </a:ln>
        </p:spPr>
        <p:txBody>
          <a:bodyPr/>
          <a:lstStyle/>
          <a:p>
            <a:pPr algn="ctr">
              <a:spcBef>
                <a:spcPct val="20000"/>
              </a:spcBef>
            </a:pPr>
            <a:r>
              <a:rPr lang="en-US" sz="4400" b="1">
                <a:latin typeface="Calibri" pitchFamily="34" charset="0"/>
              </a:rPr>
              <a:t>Introduction and Methodology</a:t>
            </a:r>
          </a:p>
        </p:txBody>
      </p:sp>
      <p:sp>
        <p:nvSpPr>
          <p:cNvPr id="8" name="Subtitle 2"/>
          <p:cNvSpPr txBox="1">
            <a:spLocks/>
          </p:cNvSpPr>
          <p:nvPr/>
        </p:nvSpPr>
        <p:spPr>
          <a:xfrm>
            <a:off x="1371600" y="4800600"/>
            <a:ext cx="6400800" cy="1752600"/>
          </a:xfrm>
          <a:prstGeom prst="rect">
            <a:avLst/>
          </a:prstGeom>
        </p:spPr>
        <p:txBody>
          <a:bodyPr/>
          <a:lstStyle/>
          <a:p>
            <a:pPr marL="342900" indent="-342900" algn="ctr" eaLnBrk="0" hangingPunct="0">
              <a:spcBef>
                <a:spcPct val="20000"/>
              </a:spcBef>
              <a:defRPr/>
            </a:pPr>
            <a:r>
              <a:rPr lang="en-US" sz="3200" kern="0" dirty="0">
                <a:latin typeface="+mn-lt"/>
                <a:cs typeface="+mn-cs"/>
              </a:rPr>
              <a:t>2008 Sierra Leone Demographic and Health Survey</a:t>
            </a:r>
          </a:p>
        </p:txBody>
      </p:sp>
      <p:pic>
        <p:nvPicPr>
          <p:cNvPr id="14" name="Picture 13" descr="Sierra-Leone-motif.jpg"/>
          <p:cNvPicPr>
            <a:picLocks noChangeAspect="1"/>
          </p:cNvPicPr>
          <p:nvPr/>
        </p:nvPicPr>
        <p:blipFill>
          <a:blip r:embed="rId3" cstate="print"/>
          <a:stretch>
            <a:fillRect/>
          </a:stretch>
        </p:blipFill>
        <p:spPr>
          <a:xfrm>
            <a:off x="0" y="1981200"/>
            <a:ext cx="9144000" cy="230886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3"/>
          <p:cNvSpPr>
            <a:spLocks noGrp="1"/>
          </p:cNvSpPr>
          <p:nvPr>
            <p:ph type="title"/>
          </p:nvPr>
        </p:nvSpPr>
        <p:spPr>
          <a:xfrm>
            <a:off x="457200" y="152400"/>
            <a:ext cx="8229600" cy="1143000"/>
          </a:xfrm>
        </p:spPr>
        <p:txBody>
          <a:bodyPr/>
          <a:lstStyle/>
          <a:p>
            <a:r>
              <a:rPr lang="en-US" smtClean="0"/>
              <a:t>Questionnaires: Woman’s Questionnaire</a:t>
            </a:r>
          </a:p>
        </p:txBody>
      </p:sp>
      <p:sp>
        <p:nvSpPr>
          <p:cNvPr id="11267" name="Rectangle 2"/>
          <p:cNvSpPr>
            <a:spLocks noGrp="1" noChangeArrowheads="1"/>
          </p:cNvSpPr>
          <p:nvPr>
            <p:ph idx="1"/>
          </p:nvPr>
        </p:nvSpPr>
        <p:spPr>
          <a:xfrm>
            <a:off x="457200" y="1219200"/>
            <a:ext cx="8229600" cy="4525963"/>
          </a:xfrm>
        </p:spPr>
        <p:txBody>
          <a:bodyPr/>
          <a:lstStyle/>
          <a:p>
            <a:pPr eaLnBrk="1" hangingPunct="1">
              <a:lnSpc>
                <a:spcPct val="80000"/>
              </a:lnSpc>
              <a:spcBef>
                <a:spcPct val="0"/>
              </a:spcBef>
              <a:spcAft>
                <a:spcPts val="1200"/>
              </a:spcAft>
            </a:pPr>
            <a:r>
              <a:rPr lang="en-US" sz="2400" smtClean="0"/>
              <a:t>Background characteristics (age, education, literacy, employment, media exposure, etc.)</a:t>
            </a:r>
          </a:p>
          <a:p>
            <a:pPr eaLnBrk="1" hangingPunct="1">
              <a:lnSpc>
                <a:spcPct val="80000"/>
              </a:lnSpc>
              <a:spcBef>
                <a:spcPct val="0"/>
              </a:spcBef>
              <a:spcAft>
                <a:spcPts val="1200"/>
              </a:spcAft>
            </a:pPr>
            <a:r>
              <a:rPr lang="en-US" sz="2400" smtClean="0"/>
              <a:t>Marriage and sexual activity</a:t>
            </a:r>
          </a:p>
          <a:p>
            <a:pPr eaLnBrk="1" hangingPunct="1">
              <a:lnSpc>
                <a:spcPct val="80000"/>
              </a:lnSpc>
              <a:spcBef>
                <a:spcPct val="0"/>
              </a:spcBef>
              <a:spcAft>
                <a:spcPts val="1200"/>
              </a:spcAft>
            </a:pPr>
            <a:r>
              <a:rPr lang="en-US" sz="2400" smtClean="0"/>
              <a:t>Reproductive history and child mortality</a:t>
            </a:r>
          </a:p>
          <a:p>
            <a:pPr eaLnBrk="1" hangingPunct="1">
              <a:lnSpc>
                <a:spcPct val="80000"/>
              </a:lnSpc>
              <a:spcBef>
                <a:spcPct val="0"/>
              </a:spcBef>
              <a:spcAft>
                <a:spcPts val="1200"/>
              </a:spcAft>
            </a:pPr>
            <a:r>
              <a:rPr lang="en-US" sz="2400" smtClean="0"/>
              <a:t>Knowledge and use of family planning methods and fertility preferences</a:t>
            </a:r>
          </a:p>
          <a:p>
            <a:pPr eaLnBrk="1" hangingPunct="1">
              <a:lnSpc>
                <a:spcPct val="80000"/>
              </a:lnSpc>
              <a:spcBef>
                <a:spcPct val="0"/>
              </a:spcBef>
              <a:spcAft>
                <a:spcPts val="1200"/>
              </a:spcAft>
            </a:pPr>
            <a:r>
              <a:rPr lang="en-US" sz="2400" smtClean="0"/>
              <a:t>Antenatal and delivery care</a:t>
            </a:r>
          </a:p>
          <a:p>
            <a:pPr eaLnBrk="1" hangingPunct="1">
              <a:lnSpc>
                <a:spcPct val="80000"/>
              </a:lnSpc>
              <a:spcBef>
                <a:spcPct val="0"/>
              </a:spcBef>
              <a:spcAft>
                <a:spcPts val="1200"/>
              </a:spcAft>
            </a:pPr>
            <a:r>
              <a:rPr lang="en-US" sz="2400" smtClean="0"/>
              <a:t>Breastfeeding and infant and child feeding practices</a:t>
            </a:r>
          </a:p>
          <a:p>
            <a:pPr eaLnBrk="1" hangingPunct="1">
              <a:lnSpc>
                <a:spcPct val="80000"/>
              </a:lnSpc>
              <a:spcBef>
                <a:spcPct val="0"/>
              </a:spcBef>
              <a:spcAft>
                <a:spcPts val="1200"/>
              </a:spcAft>
            </a:pPr>
            <a:r>
              <a:rPr lang="en-US" sz="2400" smtClean="0"/>
              <a:t>Vaccinations and childhood illnesses</a:t>
            </a:r>
          </a:p>
          <a:p>
            <a:pPr eaLnBrk="1" hangingPunct="1">
              <a:lnSpc>
                <a:spcPct val="80000"/>
              </a:lnSpc>
              <a:spcBef>
                <a:spcPct val="0"/>
              </a:spcBef>
              <a:spcAft>
                <a:spcPts val="1200"/>
              </a:spcAft>
            </a:pPr>
            <a:r>
              <a:rPr lang="en-US" sz="2400" smtClean="0"/>
              <a:t>Adult mortality, including maternal mortality</a:t>
            </a:r>
          </a:p>
          <a:p>
            <a:pPr eaLnBrk="1" hangingPunct="1">
              <a:lnSpc>
                <a:spcPct val="80000"/>
              </a:lnSpc>
              <a:spcBef>
                <a:spcPct val="0"/>
              </a:spcBef>
              <a:spcAft>
                <a:spcPts val="1200"/>
              </a:spcAft>
            </a:pPr>
            <a:r>
              <a:rPr lang="en-US" sz="2400" smtClean="0"/>
              <a:t>Awareness and behavior about HIV &amp; AIDS and other STIs</a:t>
            </a:r>
          </a:p>
          <a:p>
            <a:pPr eaLnBrk="1" hangingPunct="1">
              <a:lnSpc>
                <a:spcPct val="80000"/>
              </a:lnSpc>
              <a:spcBef>
                <a:spcPct val="0"/>
              </a:spcBef>
              <a:spcAft>
                <a:spcPts val="1200"/>
              </a:spcAft>
            </a:pPr>
            <a:r>
              <a:rPr lang="en-US" sz="2400" smtClean="0"/>
              <a:t>Female genital cutting</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4"/>
          <p:cNvSpPr>
            <a:spLocks noGrp="1"/>
          </p:cNvSpPr>
          <p:nvPr>
            <p:ph type="title"/>
          </p:nvPr>
        </p:nvSpPr>
        <p:spPr/>
        <p:txBody>
          <a:bodyPr/>
          <a:lstStyle/>
          <a:p>
            <a:r>
              <a:rPr lang="en-US" smtClean="0"/>
              <a:t>Questionnaires: Man’s Questionnaire</a:t>
            </a:r>
          </a:p>
        </p:txBody>
      </p:sp>
      <p:sp>
        <p:nvSpPr>
          <p:cNvPr id="12291" name="Rectangle 2"/>
          <p:cNvSpPr>
            <a:spLocks noGrp="1" noChangeArrowheads="1"/>
          </p:cNvSpPr>
          <p:nvPr>
            <p:ph idx="1"/>
          </p:nvPr>
        </p:nvSpPr>
        <p:spPr>
          <a:xfrm>
            <a:off x="304800" y="1752600"/>
            <a:ext cx="8229600" cy="2286000"/>
          </a:xfrm>
        </p:spPr>
        <p:txBody>
          <a:bodyPr/>
          <a:lstStyle/>
          <a:p>
            <a:pPr algn="ctr" eaLnBrk="1" hangingPunct="1">
              <a:spcAft>
                <a:spcPct val="50000"/>
              </a:spcAft>
              <a:buFontTx/>
              <a:buNone/>
            </a:pPr>
            <a:r>
              <a:rPr lang="en-US" smtClean="0"/>
              <a:t>	Covers many of the same issues as in the Woman’s Questionnaire, except for reproductive history, maternal and child health, and nutrition.</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6"/>
          <p:cNvSpPr>
            <a:spLocks noGrp="1"/>
          </p:cNvSpPr>
          <p:nvPr>
            <p:ph type="title"/>
          </p:nvPr>
        </p:nvSpPr>
        <p:spPr/>
        <p:txBody>
          <a:bodyPr/>
          <a:lstStyle/>
          <a:p>
            <a:r>
              <a:rPr lang="en-US" smtClean="0"/>
              <a:t>Survey Timeline</a:t>
            </a:r>
          </a:p>
        </p:txBody>
      </p:sp>
      <p:sp>
        <p:nvSpPr>
          <p:cNvPr id="13315" name="Rectangle 2"/>
          <p:cNvSpPr>
            <a:spLocks noGrp="1" noChangeArrowheads="1"/>
          </p:cNvSpPr>
          <p:nvPr>
            <p:ph idx="1"/>
          </p:nvPr>
        </p:nvSpPr>
        <p:spPr/>
        <p:txBody>
          <a:bodyPr/>
          <a:lstStyle/>
          <a:p>
            <a:r>
              <a:rPr lang="en-US" smtClean="0"/>
              <a:t>Household listing: </a:t>
            </a:r>
            <a:r>
              <a:rPr lang="en-US" b="1" smtClean="0"/>
              <a:t>November 2007</a:t>
            </a:r>
          </a:p>
          <a:p>
            <a:r>
              <a:rPr lang="en-US" smtClean="0"/>
              <a:t>Survey training: </a:t>
            </a:r>
            <a:r>
              <a:rPr lang="en-US" b="1" smtClean="0"/>
              <a:t>March-April 2008</a:t>
            </a:r>
            <a:endParaRPr lang="en-US" smtClean="0">
              <a:solidFill>
                <a:schemeClr val="bg2"/>
              </a:solidFill>
            </a:endParaRPr>
          </a:p>
          <a:p>
            <a:r>
              <a:rPr lang="en-US" b="1" smtClean="0"/>
              <a:t>200 persons </a:t>
            </a:r>
            <a:r>
              <a:rPr lang="en-US" smtClean="0"/>
              <a:t>trained as field staff: supervisors, field editors, interviewers, bio-marker technicians, and quality control personnel</a:t>
            </a:r>
          </a:p>
          <a:p>
            <a:endParaRPr lang="en-US" smtClean="0"/>
          </a:p>
          <a:p>
            <a:endParaRPr lang="en-US" smtClean="0"/>
          </a:p>
          <a:p>
            <a:endParaRPr lang="en-US" smtClean="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p:cNvSpPr>
            <a:spLocks noGrp="1"/>
          </p:cNvSpPr>
          <p:nvPr>
            <p:ph type="title"/>
          </p:nvPr>
        </p:nvSpPr>
        <p:spPr/>
        <p:txBody>
          <a:bodyPr/>
          <a:lstStyle/>
          <a:p>
            <a:r>
              <a:rPr lang="en-US" smtClean="0"/>
              <a:t>Fieldwork and Data Processing</a:t>
            </a:r>
          </a:p>
        </p:txBody>
      </p:sp>
      <p:sp>
        <p:nvSpPr>
          <p:cNvPr id="14339" name="Rectangle 2"/>
          <p:cNvSpPr>
            <a:spLocks noGrp="1" noChangeArrowheads="1"/>
          </p:cNvSpPr>
          <p:nvPr>
            <p:ph idx="1"/>
          </p:nvPr>
        </p:nvSpPr>
        <p:spPr/>
        <p:txBody>
          <a:bodyPr/>
          <a:lstStyle/>
          <a:p>
            <a:pPr eaLnBrk="1" hangingPunct="1">
              <a:spcAft>
                <a:spcPct val="70000"/>
              </a:spcAft>
            </a:pPr>
            <a:r>
              <a:rPr lang="en-US" sz="2800" smtClean="0"/>
              <a:t>Total of </a:t>
            </a:r>
            <a:r>
              <a:rPr lang="en-US" sz="2800" b="1" smtClean="0"/>
              <a:t>24 teams </a:t>
            </a:r>
            <a:r>
              <a:rPr lang="en-US" sz="2800" smtClean="0"/>
              <a:t>(team supervisor, 1 field editor, one bio-marker technician, 2 female interviewers, and 1 male interviewer)</a:t>
            </a:r>
          </a:p>
          <a:p>
            <a:pPr eaLnBrk="1" hangingPunct="1">
              <a:spcAft>
                <a:spcPct val="70000"/>
              </a:spcAft>
            </a:pPr>
            <a:r>
              <a:rPr lang="en-US" sz="2900" smtClean="0"/>
              <a:t>Fieldwork conducted from </a:t>
            </a:r>
            <a:r>
              <a:rPr lang="en-US" sz="2900" b="1" smtClean="0"/>
              <a:t>April-June 2008</a:t>
            </a:r>
          </a:p>
          <a:p>
            <a:pPr eaLnBrk="1" hangingPunct="1">
              <a:spcAft>
                <a:spcPct val="70000"/>
              </a:spcAft>
            </a:pPr>
            <a:r>
              <a:rPr lang="en-US" sz="2900" smtClean="0"/>
              <a:t>Data Processing: </a:t>
            </a:r>
            <a:r>
              <a:rPr lang="en-US" sz="2900" b="1" smtClean="0"/>
              <a:t>completed in October 2008</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lstStyle/>
          <a:p>
            <a:pPr eaLnBrk="1" hangingPunct="1">
              <a:lnSpc>
                <a:spcPct val="80000"/>
              </a:lnSpc>
              <a:defRPr/>
            </a:pPr>
            <a:r>
              <a:rPr lang="en-US" sz="3600" dirty="0" smtClean="0">
                <a:solidFill>
                  <a:srgbClr val="000066"/>
                </a:solidFill>
                <a:latin typeface="Esprit Book" pitchFamily="18" charset="0"/>
              </a:rPr>
              <a:t>   </a:t>
            </a:r>
            <a:br>
              <a:rPr lang="en-US" sz="3600" dirty="0" smtClean="0">
                <a:solidFill>
                  <a:srgbClr val="000066"/>
                </a:solidFill>
                <a:latin typeface="Esprit Book" pitchFamily="18" charset="0"/>
              </a:rPr>
            </a:br>
            <a:r>
              <a:rPr lang="en-US" sz="3600" dirty="0" smtClean="0"/>
              <a:t>Results of the household </a:t>
            </a:r>
            <a:br>
              <a:rPr lang="en-US" sz="3600" dirty="0" smtClean="0"/>
            </a:br>
            <a:r>
              <a:rPr lang="en-US" sz="3600" dirty="0" smtClean="0"/>
              <a:t>and individual interviews </a:t>
            </a:r>
            <a:r>
              <a:rPr lang="en-GB" sz="3600" dirty="0" smtClean="0">
                <a:effectLst>
                  <a:outerShdw blurRad="38100" dist="38100" dir="2700000" algn="tl">
                    <a:srgbClr val="000000"/>
                  </a:outerShdw>
                </a:effectLst>
              </a:rPr>
              <a:t/>
            </a:r>
            <a:br>
              <a:rPr lang="en-GB" sz="3600" dirty="0" smtClean="0">
                <a:effectLst>
                  <a:outerShdw blurRad="38100" dist="38100" dir="2700000" algn="tl">
                    <a:srgbClr val="000000"/>
                  </a:outerShdw>
                </a:effectLst>
              </a:rPr>
            </a:br>
            <a:endParaRPr lang="en-US" sz="3600" dirty="0" smtClean="0">
              <a:effectLst>
                <a:outerShdw blurRad="38100" dist="38100" dir="2700000" algn="tl">
                  <a:srgbClr val="000000"/>
                </a:outerShdw>
              </a:effectLst>
            </a:endParaRPr>
          </a:p>
        </p:txBody>
      </p:sp>
      <p:grpSp>
        <p:nvGrpSpPr>
          <p:cNvPr id="15363" name="Group 5"/>
          <p:cNvGrpSpPr>
            <a:grpSpLocks/>
          </p:cNvGrpSpPr>
          <p:nvPr/>
        </p:nvGrpSpPr>
        <p:grpSpPr bwMode="auto">
          <a:xfrm>
            <a:off x="1692275" y="1558925"/>
            <a:ext cx="5905500" cy="1947863"/>
            <a:chOff x="1392" y="1007"/>
            <a:chExt cx="3720" cy="1675"/>
          </a:xfrm>
        </p:grpSpPr>
        <p:sp>
          <p:nvSpPr>
            <p:cNvPr id="15370" name="Text Box 6"/>
            <p:cNvSpPr txBox="1">
              <a:spLocks noChangeArrowheads="1"/>
            </p:cNvSpPr>
            <p:nvPr/>
          </p:nvSpPr>
          <p:spPr bwMode="auto">
            <a:xfrm>
              <a:off x="1392" y="1007"/>
              <a:ext cx="2536" cy="1381"/>
            </a:xfrm>
            <a:prstGeom prst="rect">
              <a:avLst/>
            </a:prstGeom>
            <a:noFill/>
            <a:ln w="9525">
              <a:noFill/>
              <a:miter lim="800000"/>
              <a:headEnd/>
              <a:tailEnd/>
            </a:ln>
          </p:spPr>
          <p:txBody>
            <a:bodyPr>
              <a:spAutoFit/>
            </a:bodyPr>
            <a:lstStyle/>
            <a:p>
              <a:pPr eaLnBrk="0" hangingPunct="0">
                <a:lnSpc>
                  <a:spcPct val="80000"/>
                </a:lnSpc>
              </a:pPr>
              <a:r>
                <a:rPr lang="en-US" sz="2400">
                  <a:latin typeface="Calibri" pitchFamily="34" charset="0"/>
                </a:rPr>
                <a:t>Households Selected</a:t>
              </a:r>
            </a:p>
            <a:p>
              <a:pPr eaLnBrk="0" hangingPunct="0">
                <a:lnSpc>
                  <a:spcPct val="90000"/>
                </a:lnSpc>
              </a:pPr>
              <a:r>
                <a:rPr lang="en-US" sz="2400">
                  <a:latin typeface="Calibri" pitchFamily="34" charset="0"/>
                </a:rPr>
                <a:t>Households Occupied</a:t>
              </a:r>
              <a:endParaRPr lang="en-GB" sz="2400">
                <a:latin typeface="Calibri" pitchFamily="34" charset="0"/>
              </a:endParaRPr>
            </a:p>
            <a:p>
              <a:pPr eaLnBrk="0" hangingPunct="0">
                <a:lnSpc>
                  <a:spcPct val="90000"/>
                </a:lnSpc>
              </a:pPr>
              <a:r>
                <a:rPr lang="en-GB" sz="2400">
                  <a:latin typeface="Calibri" pitchFamily="34" charset="0"/>
                </a:rPr>
                <a:t>Households Interviewed</a:t>
              </a:r>
            </a:p>
            <a:p>
              <a:pPr eaLnBrk="0" hangingPunct="0">
                <a:lnSpc>
                  <a:spcPct val="70000"/>
                </a:lnSpc>
              </a:pPr>
              <a:endParaRPr lang="en-GB" sz="2400"/>
            </a:p>
            <a:p>
              <a:pPr eaLnBrk="0" hangingPunct="0">
                <a:lnSpc>
                  <a:spcPct val="80000"/>
                </a:lnSpc>
              </a:pPr>
              <a:r>
                <a:rPr lang="en-GB" sz="2400"/>
                <a:t> 	</a:t>
              </a:r>
              <a:r>
                <a:rPr lang="en-GB" sz="2400">
                  <a:latin typeface="Calibri" pitchFamily="34" charset="0"/>
                </a:rPr>
                <a:t>Response </a:t>
              </a:r>
              <a:r>
                <a:rPr lang="en-US" sz="2400">
                  <a:latin typeface="Calibri" pitchFamily="34" charset="0"/>
                </a:rPr>
                <a:t>r</a:t>
              </a:r>
              <a:r>
                <a:rPr lang="en-GB" sz="2400">
                  <a:latin typeface="Calibri" pitchFamily="34" charset="0"/>
                </a:rPr>
                <a:t>ate (%)</a:t>
              </a:r>
            </a:p>
          </p:txBody>
        </p:sp>
        <p:sp>
          <p:nvSpPr>
            <p:cNvPr id="2" name="Text Box 7"/>
            <p:cNvSpPr txBox="1">
              <a:spLocks noChangeArrowheads="1"/>
            </p:cNvSpPr>
            <p:nvPr/>
          </p:nvSpPr>
          <p:spPr bwMode="auto">
            <a:xfrm>
              <a:off x="4500" y="1015"/>
              <a:ext cx="612" cy="1667"/>
            </a:xfrm>
            <a:prstGeom prst="rect">
              <a:avLst/>
            </a:prstGeom>
            <a:noFill/>
            <a:ln w="9525">
              <a:noFill/>
              <a:miter lim="800000"/>
              <a:headEnd/>
              <a:tailEnd/>
            </a:ln>
          </p:spPr>
          <p:txBody>
            <a:bodyPr wrap="none">
              <a:spAutoFit/>
            </a:bodyPr>
            <a:lstStyle/>
            <a:p>
              <a:pPr eaLnBrk="0" hangingPunct="0">
                <a:lnSpc>
                  <a:spcPct val="90000"/>
                </a:lnSpc>
              </a:pPr>
              <a:r>
                <a:rPr lang="en-US" sz="2400" b="1"/>
                <a:t> </a:t>
              </a:r>
              <a:r>
                <a:rPr lang="en-US" sz="2400" b="1">
                  <a:latin typeface="Calibri" pitchFamily="34" charset="0"/>
                </a:rPr>
                <a:t>7,758</a:t>
              </a:r>
            </a:p>
            <a:p>
              <a:pPr eaLnBrk="0" hangingPunct="0">
                <a:lnSpc>
                  <a:spcPct val="90000"/>
                </a:lnSpc>
              </a:pPr>
              <a:r>
                <a:rPr lang="en-US" sz="2400" b="1">
                  <a:latin typeface="Calibri" pitchFamily="34" charset="0"/>
                </a:rPr>
                <a:t> 7,461</a:t>
              </a:r>
              <a:endParaRPr lang="en-GB" sz="2400" b="1">
                <a:latin typeface="Calibri" pitchFamily="34" charset="0"/>
              </a:endParaRPr>
            </a:p>
            <a:p>
              <a:pPr eaLnBrk="0" hangingPunct="0">
                <a:lnSpc>
                  <a:spcPct val="90000"/>
                </a:lnSpc>
              </a:pPr>
              <a:r>
                <a:rPr lang="en-US" sz="2400" b="1">
                  <a:latin typeface="Calibri" pitchFamily="34" charset="0"/>
                </a:rPr>
                <a:t> 7,284</a:t>
              </a:r>
            </a:p>
            <a:p>
              <a:pPr eaLnBrk="0" hangingPunct="0">
                <a:lnSpc>
                  <a:spcPct val="40000"/>
                </a:lnSpc>
              </a:pPr>
              <a:endParaRPr lang="en-US" sz="2400" b="1"/>
            </a:p>
            <a:p>
              <a:pPr eaLnBrk="0" hangingPunct="0">
                <a:lnSpc>
                  <a:spcPct val="90000"/>
                </a:lnSpc>
              </a:pPr>
              <a:r>
                <a:rPr lang="en-US" sz="2400" b="1"/>
                <a:t>  </a:t>
              </a:r>
              <a:r>
                <a:rPr lang="en-US" sz="2400" b="1">
                  <a:latin typeface="Calibri" pitchFamily="34" charset="0"/>
                </a:rPr>
                <a:t>98%</a:t>
              </a:r>
            </a:p>
            <a:p>
              <a:pPr eaLnBrk="0" hangingPunct="0"/>
              <a:endParaRPr lang="en-US" sz="2400"/>
            </a:p>
          </p:txBody>
        </p:sp>
      </p:grpSp>
      <p:grpSp>
        <p:nvGrpSpPr>
          <p:cNvPr id="15364" name="Group 8"/>
          <p:cNvGrpSpPr>
            <a:grpSpLocks/>
          </p:cNvGrpSpPr>
          <p:nvPr/>
        </p:nvGrpSpPr>
        <p:grpSpPr bwMode="auto">
          <a:xfrm>
            <a:off x="1768475" y="3429000"/>
            <a:ext cx="5851525" cy="1311275"/>
            <a:chOff x="1392" y="2186"/>
            <a:chExt cx="3686" cy="826"/>
          </a:xfrm>
        </p:grpSpPr>
        <p:sp>
          <p:nvSpPr>
            <p:cNvPr id="15368" name="Text Box 9"/>
            <p:cNvSpPr txBox="1">
              <a:spLocks noChangeArrowheads="1"/>
            </p:cNvSpPr>
            <p:nvPr/>
          </p:nvSpPr>
          <p:spPr bwMode="auto">
            <a:xfrm>
              <a:off x="1392" y="2226"/>
              <a:ext cx="2443" cy="779"/>
            </a:xfrm>
            <a:prstGeom prst="rect">
              <a:avLst/>
            </a:prstGeom>
            <a:noFill/>
            <a:ln w="9525">
              <a:noFill/>
              <a:miter lim="800000"/>
              <a:headEnd/>
              <a:tailEnd/>
            </a:ln>
          </p:spPr>
          <p:txBody>
            <a:bodyPr wrap="none">
              <a:spAutoFit/>
            </a:bodyPr>
            <a:lstStyle/>
            <a:p>
              <a:pPr eaLnBrk="0" hangingPunct="0">
                <a:lnSpc>
                  <a:spcPct val="80000"/>
                </a:lnSpc>
              </a:pPr>
              <a:r>
                <a:rPr lang="en-GB" sz="2400">
                  <a:latin typeface="Calibri" pitchFamily="34" charset="0"/>
                </a:rPr>
                <a:t>Eligible Women</a:t>
              </a:r>
            </a:p>
            <a:p>
              <a:pPr eaLnBrk="0" hangingPunct="0">
                <a:lnSpc>
                  <a:spcPct val="80000"/>
                </a:lnSpc>
              </a:pPr>
              <a:r>
                <a:rPr lang="en-GB" sz="2400">
                  <a:latin typeface="Calibri" pitchFamily="34" charset="0"/>
                </a:rPr>
                <a:t>Women Interviewed</a:t>
              </a:r>
              <a:r>
                <a:rPr lang="en-GB" sz="2400"/>
                <a:t>		</a:t>
              </a:r>
            </a:p>
            <a:p>
              <a:pPr eaLnBrk="0" hangingPunct="0">
                <a:lnSpc>
                  <a:spcPct val="70000"/>
                </a:lnSpc>
              </a:pPr>
              <a:endParaRPr lang="en-GB" sz="2400">
                <a:latin typeface="Calibri" pitchFamily="34" charset="0"/>
              </a:endParaRPr>
            </a:p>
            <a:p>
              <a:pPr eaLnBrk="0" hangingPunct="0">
                <a:lnSpc>
                  <a:spcPct val="80000"/>
                </a:lnSpc>
              </a:pPr>
              <a:r>
                <a:rPr lang="en-GB" sz="2400">
                  <a:latin typeface="Calibri" pitchFamily="34" charset="0"/>
                </a:rPr>
                <a:t>  	Response </a:t>
              </a:r>
              <a:r>
                <a:rPr lang="en-US" sz="2400">
                  <a:latin typeface="Calibri" pitchFamily="34" charset="0"/>
                </a:rPr>
                <a:t>r</a:t>
              </a:r>
              <a:r>
                <a:rPr lang="en-GB" sz="2400">
                  <a:latin typeface="Calibri" pitchFamily="34" charset="0"/>
                </a:rPr>
                <a:t>ate (%)</a:t>
              </a:r>
            </a:p>
          </p:txBody>
        </p:sp>
        <p:sp>
          <p:nvSpPr>
            <p:cNvPr id="15371" name="Text Box 10"/>
            <p:cNvSpPr txBox="1">
              <a:spLocks noChangeArrowheads="1"/>
            </p:cNvSpPr>
            <p:nvPr/>
          </p:nvSpPr>
          <p:spPr bwMode="auto">
            <a:xfrm>
              <a:off x="4368" y="2186"/>
              <a:ext cx="710" cy="826"/>
            </a:xfrm>
            <a:prstGeom prst="rect">
              <a:avLst/>
            </a:prstGeom>
            <a:noFill/>
            <a:ln w="9525">
              <a:noFill/>
              <a:miter lim="800000"/>
              <a:headEnd/>
              <a:tailEnd/>
            </a:ln>
          </p:spPr>
          <p:txBody>
            <a:bodyPr wrap="none">
              <a:spAutoFit/>
            </a:bodyPr>
            <a:lstStyle/>
            <a:p>
              <a:pPr eaLnBrk="0" hangingPunct="0">
                <a:defRPr/>
              </a:pPr>
              <a:r>
                <a:rPr lang="en-US" sz="2400" b="1" dirty="0">
                  <a:latin typeface="+mn-lt"/>
                  <a:cs typeface="Arial" charset="0"/>
                </a:rPr>
                <a:t>   7,845</a:t>
              </a:r>
            </a:p>
            <a:p>
              <a:pPr eaLnBrk="0" hangingPunct="0">
                <a:defRPr/>
              </a:pPr>
              <a:r>
                <a:rPr lang="en-US" sz="2400" b="1" dirty="0">
                  <a:latin typeface="Calibri" pitchFamily="34" charset="0"/>
                  <a:cs typeface="Arial" charset="0"/>
                </a:rPr>
                <a:t>   7,374</a:t>
              </a:r>
              <a:endParaRPr lang="en-GB" sz="2400" b="1" dirty="0">
                <a:latin typeface="Calibri" pitchFamily="34" charset="0"/>
                <a:cs typeface="Arial" charset="0"/>
              </a:endParaRPr>
            </a:p>
            <a:p>
              <a:pPr eaLnBrk="0" hangingPunct="0">
                <a:lnSpc>
                  <a:spcPct val="130000"/>
                </a:lnSpc>
                <a:defRPr/>
              </a:pPr>
              <a:r>
                <a:rPr lang="en-US" sz="2400" b="1" dirty="0">
                  <a:latin typeface="Calibri" pitchFamily="34" charset="0"/>
                  <a:cs typeface="Arial" charset="0"/>
                </a:rPr>
                <a:t>     94%</a:t>
              </a:r>
            </a:p>
          </p:txBody>
        </p:sp>
      </p:grpSp>
      <p:grpSp>
        <p:nvGrpSpPr>
          <p:cNvPr id="15365" name="Group 11"/>
          <p:cNvGrpSpPr>
            <a:grpSpLocks/>
          </p:cNvGrpSpPr>
          <p:nvPr/>
        </p:nvGrpSpPr>
        <p:grpSpPr bwMode="auto">
          <a:xfrm>
            <a:off x="1785938" y="5094288"/>
            <a:ext cx="5780087" cy="1617662"/>
            <a:chOff x="1382" y="3379"/>
            <a:chExt cx="3641" cy="1019"/>
          </a:xfrm>
        </p:grpSpPr>
        <p:sp>
          <p:nvSpPr>
            <p:cNvPr id="15366" name="Text Box 12"/>
            <p:cNvSpPr txBox="1">
              <a:spLocks noChangeArrowheads="1"/>
            </p:cNvSpPr>
            <p:nvPr/>
          </p:nvSpPr>
          <p:spPr bwMode="auto">
            <a:xfrm>
              <a:off x="1382" y="3379"/>
              <a:ext cx="2139" cy="755"/>
            </a:xfrm>
            <a:prstGeom prst="rect">
              <a:avLst/>
            </a:prstGeom>
            <a:noFill/>
            <a:ln w="9525">
              <a:noFill/>
              <a:miter lim="800000"/>
              <a:headEnd/>
              <a:tailEnd/>
            </a:ln>
          </p:spPr>
          <p:txBody>
            <a:bodyPr wrap="none">
              <a:spAutoFit/>
            </a:bodyPr>
            <a:lstStyle/>
            <a:p>
              <a:pPr eaLnBrk="0" hangingPunct="0">
                <a:lnSpc>
                  <a:spcPct val="80000"/>
                </a:lnSpc>
              </a:pPr>
              <a:r>
                <a:rPr lang="en-GB" sz="2400">
                  <a:latin typeface="Calibri" pitchFamily="34" charset="0"/>
                </a:rPr>
                <a:t>Eligible Men</a:t>
              </a:r>
            </a:p>
            <a:p>
              <a:pPr eaLnBrk="0" hangingPunct="0">
                <a:lnSpc>
                  <a:spcPct val="80000"/>
                </a:lnSpc>
              </a:pPr>
              <a:r>
                <a:rPr lang="en-GB" sz="2400">
                  <a:latin typeface="Calibri" pitchFamily="34" charset="0"/>
                </a:rPr>
                <a:t>Men Interviewed</a:t>
              </a:r>
            </a:p>
            <a:p>
              <a:pPr eaLnBrk="0" hangingPunct="0">
                <a:lnSpc>
                  <a:spcPct val="80000"/>
                </a:lnSpc>
              </a:pPr>
              <a:endParaRPr lang="en-GB" sz="2400">
                <a:latin typeface="Calibri" pitchFamily="34" charset="0"/>
              </a:endParaRPr>
            </a:p>
            <a:p>
              <a:pPr eaLnBrk="0" hangingPunct="0">
                <a:lnSpc>
                  <a:spcPct val="50000"/>
                </a:lnSpc>
              </a:pPr>
              <a:r>
                <a:rPr lang="en-GB" sz="2400">
                  <a:latin typeface="Calibri" pitchFamily="34" charset="0"/>
                </a:rPr>
                <a:t>  	Response rate (%)</a:t>
              </a:r>
            </a:p>
          </p:txBody>
        </p:sp>
        <p:sp>
          <p:nvSpPr>
            <p:cNvPr id="15367" name="Text Box 13"/>
            <p:cNvSpPr txBox="1">
              <a:spLocks noChangeArrowheads="1"/>
            </p:cNvSpPr>
            <p:nvPr/>
          </p:nvSpPr>
          <p:spPr bwMode="auto">
            <a:xfrm>
              <a:off x="4464" y="3386"/>
              <a:ext cx="559" cy="1012"/>
            </a:xfrm>
            <a:prstGeom prst="rect">
              <a:avLst/>
            </a:prstGeom>
            <a:noFill/>
            <a:ln w="9525">
              <a:noFill/>
              <a:miter lim="800000"/>
              <a:headEnd/>
              <a:tailEnd/>
            </a:ln>
          </p:spPr>
          <p:txBody>
            <a:bodyPr wrap="none">
              <a:spAutoFit/>
            </a:bodyPr>
            <a:lstStyle/>
            <a:p>
              <a:pPr eaLnBrk="0" hangingPunct="0">
                <a:lnSpc>
                  <a:spcPct val="90000"/>
                </a:lnSpc>
              </a:pPr>
              <a:r>
                <a:rPr lang="en-US" sz="2400" b="1">
                  <a:latin typeface="Calibri" pitchFamily="34" charset="0"/>
                </a:rPr>
                <a:t>3,541</a:t>
              </a:r>
            </a:p>
            <a:p>
              <a:pPr eaLnBrk="0" hangingPunct="0"/>
              <a:r>
                <a:rPr lang="en-US" sz="2400" b="1">
                  <a:latin typeface="Calibri" pitchFamily="34" charset="0"/>
                </a:rPr>
                <a:t>3,280</a:t>
              </a:r>
            </a:p>
            <a:p>
              <a:pPr eaLnBrk="0" hangingPunct="0">
                <a:lnSpc>
                  <a:spcPct val="120000"/>
                </a:lnSpc>
              </a:pPr>
              <a:r>
                <a:rPr lang="en-US" sz="2400" b="1"/>
                <a:t>  </a:t>
              </a:r>
              <a:r>
                <a:rPr lang="en-US" sz="2400" b="1">
                  <a:latin typeface="Calibri" pitchFamily="34" charset="0"/>
                </a:rPr>
                <a:t>93%</a:t>
              </a:r>
              <a:endParaRPr lang="en-GB" sz="2400" b="1">
                <a:latin typeface="Calibri" pitchFamily="34" charset="0"/>
              </a:endParaRPr>
            </a:p>
            <a:p>
              <a:pPr eaLnBrk="0" hangingPunct="0"/>
              <a:endParaRPr lang="en-US" sz="2400"/>
            </a:p>
          </p:txBody>
        </p:sp>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495800"/>
            <a:ext cx="9144000" cy="2362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chemeClr val="bg2"/>
              </a:solidFill>
            </a:endParaRPr>
          </a:p>
        </p:txBody>
      </p:sp>
      <p:sp>
        <p:nvSpPr>
          <p:cNvPr id="33" name="TextBox 32"/>
          <p:cNvSpPr txBox="1"/>
          <p:nvPr/>
        </p:nvSpPr>
        <p:spPr>
          <a:xfrm>
            <a:off x="152400" y="228600"/>
            <a:ext cx="8839200" cy="3786188"/>
          </a:xfrm>
          <a:prstGeom prst="rect">
            <a:avLst/>
          </a:prstGeom>
          <a:noFill/>
        </p:spPr>
        <p:txBody>
          <a:bodyPr>
            <a:spAutoFit/>
          </a:bodyPr>
          <a:lstStyle/>
          <a:p>
            <a:pPr algn="ctr">
              <a:defRPr/>
            </a:pPr>
            <a:r>
              <a:rPr lang="en-US" sz="2000" dirty="0">
                <a:latin typeface="+mj-lt"/>
                <a:cs typeface="Arial" charset="0"/>
              </a:rPr>
              <a:t>This report presents the findings of the 2008 Sierra Leone Demographic and Health Survey (SLDHS) carried out by Statistics Sierra Leone (SSL) in collaboration with the Ministry of Health and Sanitation (MOHS). The Government of Sierra Leone provided financial assistance in terms of funding and in-kind contributions of government staff time, office space, and logistical support. Additional funding for the survey was provided by the U.S. Agency for International Development (USAID), the United Nations Population Fund (UNFPA), the United Nations Development </a:t>
            </a:r>
            <a:r>
              <a:rPr lang="en-US" sz="2000" dirty="0" err="1">
                <a:latin typeface="+mj-lt"/>
                <a:cs typeface="Arial" charset="0"/>
              </a:rPr>
              <a:t>Programme</a:t>
            </a:r>
            <a:r>
              <a:rPr lang="en-US" sz="2000" dirty="0">
                <a:latin typeface="+mj-lt"/>
                <a:cs typeface="Arial" charset="0"/>
              </a:rPr>
              <a:t> (UNDP), the United Nations Children’s Fund (UNICEF), the Department for International Development (DFID), and The World Bank. Logistical support was also received from the United Nations High Commission for Refugees (UNHCR), the World Health Organization (WHO), and the World Food </a:t>
            </a:r>
            <a:r>
              <a:rPr lang="en-US" sz="2000" dirty="0" err="1">
                <a:latin typeface="+mj-lt"/>
                <a:cs typeface="Arial" charset="0"/>
              </a:rPr>
              <a:t>Programme</a:t>
            </a:r>
            <a:r>
              <a:rPr lang="en-US" sz="2000" dirty="0">
                <a:latin typeface="+mj-lt"/>
                <a:cs typeface="Arial" charset="0"/>
              </a:rPr>
              <a:t> (WFP). The UNFPA Country Support Team provided backstopping support.</a:t>
            </a:r>
          </a:p>
        </p:txBody>
      </p:sp>
      <p:pic>
        <p:nvPicPr>
          <p:cNvPr id="3" name="Picture 2" descr="Sierra-Leone_DHS_logos.jpg"/>
          <p:cNvPicPr>
            <a:picLocks noChangeAspect="1"/>
          </p:cNvPicPr>
          <p:nvPr/>
        </p:nvPicPr>
        <p:blipFill>
          <a:blip r:embed="rId2" cstate="print"/>
          <a:stretch>
            <a:fillRect/>
          </a:stretch>
        </p:blipFill>
        <p:spPr>
          <a:xfrm>
            <a:off x="1371600" y="4724400"/>
            <a:ext cx="6705600" cy="17145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4"/>
          <p:cNvSpPr>
            <a:spLocks noGrp="1"/>
          </p:cNvSpPr>
          <p:nvPr>
            <p:ph type="title"/>
          </p:nvPr>
        </p:nvSpPr>
        <p:spPr/>
        <p:txBody>
          <a:bodyPr/>
          <a:lstStyle/>
          <a:p>
            <a:r>
              <a:rPr lang="en-US" smtClean="0"/>
              <a:t>Key Players</a:t>
            </a:r>
          </a:p>
        </p:txBody>
      </p:sp>
      <p:sp>
        <p:nvSpPr>
          <p:cNvPr id="4099" name="Rectangle 2"/>
          <p:cNvSpPr>
            <a:spLocks noGrp="1" noChangeArrowheads="1"/>
          </p:cNvSpPr>
          <p:nvPr>
            <p:ph idx="1"/>
          </p:nvPr>
        </p:nvSpPr>
        <p:spPr/>
        <p:txBody>
          <a:bodyPr/>
          <a:lstStyle/>
          <a:p>
            <a:pPr eaLnBrk="1" hangingPunct="1">
              <a:lnSpc>
                <a:spcPct val="80000"/>
              </a:lnSpc>
              <a:spcBef>
                <a:spcPts val="600"/>
              </a:spcBef>
              <a:spcAft>
                <a:spcPts val="600"/>
              </a:spcAft>
              <a:buFontTx/>
              <a:buNone/>
            </a:pPr>
            <a:r>
              <a:rPr lang="en-US" sz="3000" smtClean="0"/>
              <a:t>SLDHS was carried out by Statistics Sierra Leone in collaboration with the Ministry of Health and Sanitation (MOHS).</a:t>
            </a:r>
          </a:p>
          <a:p>
            <a:pPr eaLnBrk="1" hangingPunct="1">
              <a:lnSpc>
                <a:spcPct val="80000"/>
              </a:lnSpc>
              <a:spcBef>
                <a:spcPts val="600"/>
              </a:spcBef>
              <a:spcAft>
                <a:spcPts val="600"/>
              </a:spcAft>
              <a:buFontTx/>
              <a:buNone/>
            </a:pPr>
            <a:endParaRPr lang="en-US" sz="3000" smtClean="0"/>
          </a:p>
          <a:p>
            <a:pPr eaLnBrk="1" hangingPunct="1">
              <a:lnSpc>
                <a:spcPct val="80000"/>
              </a:lnSpc>
              <a:spcBef>
                <a:spcPts val="600"/>
              </a:spcBef>
              <a:spcAft>
                <a:spcPts val="600"/>
              </a:spcAft>
              <a:buFontTx/>
              <a:buNone/>
            </a:pPr>
            <a:r>
              <a:rPr lang="en-US" sz="3000" smtClean="0"/>
              <a:t>ICF Macro, an ICF International company, provided technical assistance through every phase of the survey through the worldwide MEASURE DHS programme. </a:t>
            </a:r>
          </a:p>
          <a:p>
            <a:pPr eaLnBrk="1" hangingPunct="1">
              <a:lnSpc>
                <a:spcPct val="80000"/>
              </a:lnSpc>
              <a:spcBef>
                <a:spcPts val="600"/>
              </a:spcBef>
              <a:spcAft>
                <a:spcPts val="600"/>
              </a:spcAft>
              <a:buFontTx/>
              <a:buNone/>
            </a:pPr>
            <a:endParaRPr lang="en-US" sz="3000" b="1" smtClean="0">
              <a:solidFill>
                <a:srgbClr val="008000"/>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4"/>
          <p:cNvSpPr>
            <a:spLocks noGrp="1"/>
          </p:cNvSpPr>
          <p:nvPr>
            <p:ph type="title"/>
          </p:nvPr>
        </p:nvSpPr>
        <p:spPr/>
        <p:txBody>
          <a:bodyPr/>
          <a:lstStyle/>
          <a:p>
            <a:r>
              <a:rPr lang="en-US" smtClean="0"/>
              <a:t>Objectives</a:t>
            </a:r>
          </a:p>
        </p:txBody>
      </p:sp>
      <p:sp>
        <p:nvSpPr>
          <p:cNvPr id="5123" name="Rectangle 2"/>
          <p:cNvSpPr>
            <a:spLocks noGrp="1" noChangeArrowheads="1"/>
          </p:cNvSpPr>
          <p:nvPr>
            <p:ph idx="1"/>
          </p:nvPr>
        </p:nvSpPr>
        <p:spPr/>
        <p:txBody>
          <a:bodyPr/>
          <a:lstStyle/>
          <a:p>
            <a:pPr eaLnBrk="1" hangingPunct="1">
              <a:spcAft>
                <a:spcPct val="110000"/>
              </a:spcAft>
              <a:buFontTx/>
              <a:buNone/>
            </a:pPr>
            <a:r>
              <a:rPr lang="en-GB" sz="3000" smtClean="0"/>
              <a:t>Provide estimates of basic demographic and health indicators, especially fertility, childhood and adult mortality.  </a:t>
            </a:r>
          </a:p>
          <a:p>
            <a:pPr eaLnBrk="1" hangingPunct="1">
              <a:spcAft>
                <a:spcPct val="110000"/>
              </a:spcAft>
              <a:buFontTx/>
              <a:buNone/>
            </a:pPr>
            <a:r>
              <a:rPr lang="en-GB" sz="3000" smtClean="0"/>
              <a:t>Provide data on HIV-related knowledge, attitudes, and behaviours and biomarkers (anthropometry, anaemia, and HIV). </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mtClean="0"/>
              <a:t>The Survey</a:t>
            </a:r>
          </a:p>
        </p:txBody>
      </p:sp>
      <p:sp>
        <p:nvSpPr>
          <p:cNvPr id="6147" name="Rectangle 3"/>
          <p:cNvSpPr>
            <a:spLocks noGrp="1" noChangeArrowheads="1"/>
          </p:cNvSpPr>
          <p:nvPr>
            <p:ph type="body" idx="1"/>
          </p:nvPr>
        </p:nvSpPr>
        <p:spPr>
          <a:xfrm>
            <a:off x="457200" y="1600200"/>
            <a:ext cx="8229600" cy="3276600"/>
          </a:xfrm>
        </p:spPr>
        <p:txBody>
          <a:bodyPr/>
          <a:lstStyle/>
          <a:p>
            <a:pPr eaLnBrk="1" hangingPunct="1"/>
            <a:r>
              <a:rPr lang="en-GB" smtClean="0"/>
              <a:t>The SL</a:t>
            </a:r>
            <a:r>
              <a:rPr lang="en-US" smtClean="0"/>
              <a:t>D</a:t>
            </a:r>
            <a:r>
              <a:rPr lang="en-GB" smtClean="0"/>
              <a:t>HS sample is a nationally representative sample.</a:t>
            </a:r>
          </a:p>
          <a:p>
            <a:pPr eaLnBrk="1" hangingPunct="1"/>
            <a:r>
              <a:rPr lang="en-US" smtClean="0"/>
              <a:t>It</a:t>
            </a:r>
            <a:r>
              <a:rPr lang="en-GB" smtClean="0"/>
              <a:t> </a:t>
            </a:r>
            <a:r>
              <a:rPr lang="en-US" smtClean="0"/>
              <a:t>was designed to provide estimates for the whole country, for urban and rural areas, and for each of four regions that were formed by grouping the 14 districts.</a:t>
            </a:r>
          </a:p>
          <a:p>
            <a:pPr eaLnBrk="1" hangingPunct="1">
              <a:buFontTx/>
              <a:buNone/>
            </a:pPr>
            <a:endParaRPr lang="en-US" i="1"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76200"/>
            <a:ext cx="8229600" cy="1143000"/>
          </a:xfrm>
        </p:spPr>
        <p:txBody>
          <a:bodyPr/>
          <a:lstStyle/>
          <a:p>
            <a:r>
              <a:rPr lang="en-US" smtClean="0"/>
              <a:t>2008 SLDHS Regions</a:t>
            </a:r>
          </a:p>
        </p:txBody>
      </p:sp>
      <p:pic>
        <p:nvPicPr>
          <p:cNvPr id="7171" name="Content Placeholder 5" descr="Sierra_Leone_DHS_Eval_Map [Converted].jpg"/>
          <p:cNvPicPr>
            <a:picLocks noGrp="1" noChangeAspect="1"/>
          </p:cNvPicPr>
          <p:nvPr>
            <p:ph idx="1"/>
          </p:nvPr>
        </p:nvPicPr>
        <p:blipFill>
          <a:blip r:embed="rId2" cstate="print"/>
          <a:srcRect l="12959" t="15154" r="12959" b="27605"/>
          <a:stretch>
            <a:fillRect/>
          </a:stretch>
        </p:blipFill>
        <p:spPr>
          <a:xfrm>
            <a:off x="2133600" y="1295400"/>
            <a:ext cx="4953000" cy="4953000"/>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4"/>
          <p:cNvSpPr>
            <a:spLocks noGrp="1"/>
          </p:cNvSpPr>
          <p:nvPr>
            <p:ph type="title"/>
          </p:nvPr>
        </p:nvSpPr>
        <p:spPr/>
        <p:txBody>
          <a:bodyPr/>
          <a:lstStyle/>
          <a:p>
            <a:r>
              <a:rPr lang="en-US" smtClean="0"/>
              <a:t>Sample Design</a:t>
            </a:r>
          </a:p>
        </p:txBody>
      </p:sp>
      <p:sp>
        <p:nvSpPr>
          <p:cNvPr id="8195" name="Rectangle 2"/>
          <p:cNvSpPr>
            <a:spLocks noGrp="1" noChangeArrowheads="1"/>
          </p:cNvSpPr>
          <p:nvPr>
            <p:ph idx="1"/>
          </p:nvPr>
        </p:nvSpPr>
        <p:spPr>
          <a:xfrm>
            <a:off x="457200" y="1752600"/>
            <a:ext cx="8305800" cy="4525963"/>
          </a:xfrm>
        </p:spPr>
        <p:txBody>
          <a:bodyPr/>
          <a:lstStyle/>
          <a:p>
            <a:pPr eaLnBrk="1" hangingPunct="1">
              <a:lnSpc>
                <a:spcPct val="75000"/>
              </a:lnSpc>
              <a:spcBef>
                <a:spcPct val="10000"/>
              </a:spcBef>
              <a:spcAft>
                <a:spcPct val="45000"/>
              </a:spcAft>
              <a:buFontTx/>
              <a:buNone/>
            </a:pPr>
            <a:r>
              <a:rPr lang="en-US" sz="2800" b="1" smtClean="0"/>
              <a:t>Sampling frame: </a:t>
            </a:r>
            <a:r>
              <a:rPr lang="en-US" sz="2800" smtClean="0"/>
              <a:t>2004 Sierra Leone Population and Housing Census</a:t>
            </a:r>
          </a:p>
          <a:p>
            <a:pPr eaLnBrk="1" hangingPunct="1">
              <a:lnSpc>
                <a:spcPct val="75000"/>
              </a:lnSpc>
              <a:spcBef>
                <a:spcPct val="10000"/>
              </a:spcBef>
              <a:spcAft>
                <a:spcPct val="45000"/>
              </a:spcAft>
              <a:buFontTx/>
              <a:buNone/>
            </a:pPr>
            <a:r>
              <a:rPr lang="en-US" sz="2800" b="1" smtClean="0"/>
              <a:t>First stage: </a:t>
            </a:r>
            <a:r>
              <a:rPr lang="en-US" sz="2800" smtClean="0"/>
              <a:t>353 clusters selected; 145 urban and 208 rural</a:t>
            </a:r>
          </a:p>
          <a:p>
            <a:pPr eaLnBrk="1" hangingPunct="1">
              <a:lnSpc>
                <a:spcPct val="75000"/>
              </a:lnSpc>
              <a:spcBef>
                <a:spcPct val="10000"/>
              </a:spcBef>
              <a:spcAft>
                <a:spcPct val="45000"/>
              </a:spcAft>
              <a:buFontTx/>
              <a:buNone/>
            </a:pPr>
            <a:r>
              <a:rPr lang="en-US" sz="2800" b="1" smtClean="0"/>
              <a:t>Second stage: </a:t>
            </a:r>
            <a:r>
              <a:rPr lang="en-US" sz="2800" smtClean="0"/>
              <a:t>22 households from each cluster selected; final sample of 7,758 households</a:t>
            </a:r>
          </a:p>
          <a:p>
            <a:pPr eaLnBrk="1" hangingPunct="1">
              <a:lnSpc>
                <a:spcPct val="75000"/>
              </a:lnSpc>
              <a:spcBef>
                <a:spcPct val="10000"/>
              </a:spcBef>
              <a:spcAft>
                <a:spcPct val="45000"/>
              </a:spcAft>
              <a:buFontTx/>
              <a:buNone/>
            </a:pPr>
            <a:r>
              <a:rPr lang="en-US" sz="2800" smtClean="0"/>
              <a:t>Selected households were visited and interviewed; all women age 15-49 were interviewed</a:t>
            </a:r>
            <a:r>
              <a:rPr lang="en-US" sz="3000" smtClean="0"/>
              <a:t>; men age 15-59 were interviewed in half of the households</a:t>
            </a:r>
          </a:p>
          <a:p>
            <a:pPr eaLnBrk="1" hangingPunct="1">
              <a:lnSpc>
                <a:spcPct val="75000"/>
              </a:lnSpc>
              <a:spcBef>
                <a:spcPct val="10000"/>
              </a:spcBef>
              <a:spcAft>
                <a:spcPct val="45000"/>
              </a:spcAft>
              <a:buFontTx/>
              <a:buNone/>
            </a:pPr>
            <a:r>
              <a:rPr lang="en-US" sz="2800" smtClean="0"/>
              <a:t>	</a:t>
            </a:r>
          </a:p>
          <a:p>
            <a:pPr eaLnBrk="1" hangingPunct="1">
              <a:lnSpc>
                <a:spcPct val="75000"/>
              </a:lnSpc>
              <a:spcBef>
                <a:spcPct val="10000"/>
              </a:spcBef>
              <a:spcAft>
                <a:spcPct val="45000"/>
              </a:spcAft>
              <a:buFontTx/>
              <a:buNone/>
            </a:pPr>
            <a:endParaRPr lang="en-US"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152400"/>
            <a:ext cx="8229600" cy="1143000"/>
          </a:xfrm>
        </p:spPr>
        <p:txBody>
          <a:bodyPr/>
          <a:lstStyle/>
          <a:p>
            <a:r>
              <a:rPr lang="en-US" smtClean="0"/>
              <a:t>Anaemia and HIV Testing</a:t>
            </a:r>
          </a:p>
        </p:txBody>
      </p:sp>
      <p:sp>
        <p:nvSpPr>
          <p:cNvPr id="9219" name="Content Placeholder 2"/>
          <p:cNvSpPr>
            <a:spLocks noGrp="1"/>
          </p:cNvSpPr>
          <p:nvPr>
            <p:ph idx="1"/>
          </p:nvPr>
        </p:nvSpPr>
        <p:spPr>
          <a:xfrm>
            <a:off x="304800" y="1295400"/>
            <a:ext cx="8458200" cy="4525963"/>
          </a:xfrm>
        </p:spPr>
        <p:txBody>
          <a:bodyPr/>
          <a:lstStyle/>
          <a:p>
            <a:r>
              <a:rPr lang="en-GB" sz="2600" b="1" smtClean="0"/>
              <a:t>Women age 15-49, men age 15-59, and children age 6-59 months </a:t>
            </a:r>
            <a:r>
              <a:rPr lang="en-GB" sz="2600" smtClean="0"/>
              <a:t>in households selected for the male survey were tested for anaemia</a:t>
            </a:r>
          </a:p>
          <a:p>
            <a:r>
              <a:rPr lang="en-GB" sz="2600" b="1" smtClean="0"/>
              <a:t>All eligible women and men in every second household </a:t>
            </a:r>
            <a:r>
              <a:rPr lang="en-GB" sz="2600" smtClean="0"/>
              <a:t>were asked to provide some drops of blood for HIV testing</a:t>
            </a:r>
          </a:p>
          <a:p>
            <a:r>
              <a:rPr lang="en-GB" sz="2600" smtClean="0"/>
              <a:t>Protocol for testing was approved by the Sierra Leone National Ethics Committee on Bio-Medical Research and the Institutional Review Board of Macro International</a:t>
            </a:r>
          </a:p>
          <a:p>
            <a:r>
              <a:rPr lang="en-GB" sz="2600" smtClean="0"/>
              <a:t>Obtained </a:t>
            </a:r>
            <a:r>
              <a:rPr lang="en-GB" sz="2600" b="1" smtClean="0"/>
              <a:t>informed consent</a:t>
            </a:r>
          </a:p>
          <a:p>
            <a:r>
              <a:rPr lang="en-GB" sz="2600" smtClean="0"/>
              <a:t>Data kept completely </a:t>
            </a:r>
            <a:r>
              <a:rPr lang="en-GB" sz="2600" b="1" smtClean="0"/>
              <a:t>confidential</a:t>
            </a:r>
            <a:r>
              <a:rPr lang="en-GB" sz="2600" smtClean="0"/>
              <a:t> for HIV testing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a:xfrm>
            <a:off x="457200" y="152400"/>
            <a:ext cx="8229600" cy="1143000"/>
          </a:xfrm>
        </p:spPr>
        <p:txBody>
          <a:bodyPr/>
          <a:lstStyle/>
          <a:p>
            <a:r>
              <a:rPr lang="en-US" smtClean="0"/>
              <a:t>Questionnaires: Household Questionnaire</a:t>
            </a:r>
          </a:p>
        </p:txBody>
      </p:sp>
      <p:sp>
        <p:nvSpPr>
          <p:cNvPr id="10243" name="Rectangle 2"/>
          <p:cNvSpPr>
            <a:spLocks noGrp="1" noChangeArrowheads="1"/>
          </p:cNvSpPr>
          <p:nvPr>
            <p:ph idx="1"/>
          </p:nvPr>
        </p:nvSpPr>
        <p:spPr>
          <a:xfrm>
            <a:off x="304800" y="1219200"/>
            <a:ext cx="8229600" cy="5257800"/>
          </a:xfrm>
        </p:spPr>
        <p:txBody>
          <a:bodyPr/>
          <a:lstStyle/>
          <a:p>
            <a:pPr eaLnBrk="1" hangingPunct="1">
              <a:lnSpc>
                <a:spcPct val="80000"/>
              </a:lnSpc>
              <a:spcBef>
                <a:spcPct val="0"/>
              </a:spcBef>
              <a:spcAft>
                <a:spcPts val="1200"/>
              </a:spcAft>
            </a:pPr>
            <a:r>
              <a:rPr lang="en-US" sz="2600" smtClean="0"/>
              <a:t>Listed usual members and visitors to identify eligible individuals</a:t>
            </a:r>
          </a:p>
          <a:p>
            <a:pPr eaLnBrk="1" hangingPunct="1">
              <a:lnSpc>
                <a:spcPct val="80000"/>
              </a:lnSpc>
              <a:spcBef>
                <a:spcPct val="0"/>
              </a:spcBef>
              <a:spcAft>
                <a:spcPts val="1200"/>
              </a:spcAft>
            </a:pPr>
            <a:r>
              <a:rPr lang="en-US" sz="2600" smtClean="0"/>
              <a:t>Basic characteristics of each person in the household collected (age, sex, education, etc.) </a:t>
            </a:r>
          </a:p>
          <a:p>
            <a:pPr eaLnBrk="1" hangingPunct="1">
              <a:lnSpc>
                <a:spcPct val="80000"/>
              </a:lnSpc>
              <a:spcBef>
                <a:spcPct val="0"/>
              </a:spcBef>
              <a:spcAft>
                <a:spcPts val="1200"/>
              </a:spcAft>
            </a:pPr>
            <a:r>
              <a:rPr lang="en-US" sz="2600" smtClean="0"/>
              <a:t>Housing characteristics (access to water, sanitation facilities, floor/roof/wall materials, etc.)</a:t>
            </a:r>
          </a:p>
          <a:p>
            <a:pPr eaLnBrk="1" hangingPunct="1">
              <a:lnSpc>
                <a:spcPct val="80000"/>
              </a:lnSpc>
              <a:spcBef>
                <a:spcPct val="0"/>
              </a:spcBef>
              <a:spcAft>
                <a:spcPts val="1200"/>
              </a:spcAft>
            </a:pPr>
            <a:r>
              <a:rPr lang="en-US" sz="2600" smtClean="0">
                <a:solidFill>
                  <a:schemeClr val="bg1"/>
                </a:solidFill>
              </a:rPr>
              <a:t>Anthropometric measurements for children under five and women 15-49 </a:t>
            </a:r>
            <a:r>
              <a:rPr lang="en-US" sz="2600" smtClean="0">
                <a:solidFill>
                  <a:srgbClr val="FF0000"/>
                </a:solidFill>
              </a:rPr>
              <a:t>in every second household  </a:t>
            </a:r>
          </a:p>
          <a:p>
            <a:pPr eaLnBrk="1" hangingPunct="1">
              <a:lnSpc>
                <a:spcPct val="80000"/>
              </a:lnSpc>
              <a:spcBef>
                <a:spcPct val="0"/>
              </a:spcBef>
              <a:spcAft>
                <a:spcPts val="1200"/>
              </a:spcAft>
            </a:pPr>
            <a:r>
              <a:rPr lang="en-US" sz="2600" smtClean="0">
                <a:solidFill>
                  <a:schemeClr val="bg1"/>
                </a:solidFill>
              </a:rPr>
              <a:t>Anaemia testing for women 15-49, men 15-59, and children 6-59 months </a:t>
            </a:r>
            <a:r>
              <a:rPr lang="en-US" sz="2600" smtClean="0">
                <a:solidFill>
                  <a:srgbClr val="FF0000"/>
                </a:solidFill>
              </a:rPr>
              <a:t>in half of HH sample</a:t>
            </a:r>
          </a:p>
          <a:p>
            <a:pPr eaLnBrk="1" hangingPunct="1">
              <a:lnSpc>
                <a:spcPct val="80000"/>
              </a:lnSpc>
              <a:spcBef>
                <a:spcPct val="0"/>
              </a:spcBef>
              <a:spcAft>
                <a:spcPts val="1200"/>
              </a:spcAft>
            </a:pPr>
            <a:r>
              <a:rPr lang="en-US" sz="2600" smtClean="0">
                <a:solidFill>
                  <a:schemeClr val="bg1"/>
                </a:solidFill>
              </a:rPr>
              <a:t>HIV testing for all women 15-49 </a:t>
            </a:r>
            <a:r>
              <a:rPr lang="en-US" sz="2600" smtClean="0">
                <a:solidFill>
                  <a:srgbClr val="FF0000"/>
                </a:solidFill>
              </a:rPr>
              <a:t>and men </a:t>
            </a:r>
            <a:r>
              <a:rPr lang="en-US" sz="2600" smtClean="0">
                <a:solidFill>
                  <a:schemeClr val="bg1"/>
                </a:solidFill>
              </a:rPr>
              <a:t>15-59</a:t>
            </a:r>
            <a:r>
              <a:rPr lang="en-US" sz="2600" smtClean="0">
                <a:solidFill>
                  <a:srgbClr val="FF0000"/>
                </a:solidFill>
              </a:rPr>
              <a:t> in half of the HH sample</a:t>
            </a:r>
          </a:p>
          <a:p>
            <a:pPr eaLnBrk="1" hangingPunct="1">
              <a:lnSpc>
                <a:spcPct val="80000"/>
              </a:lnSpc>
              <a:spcBef>
                <a:spcPct val="0"/>
              </a:spcBef>
              <a:spcAft>
                <a:spcPts val="1200"/>
              </a:spcAft>
            </a:pPr>
            <a:r>
              <a:rPr lang="en-US" sz="2600" smtClean="0"/>
              <a:t>Malaria</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SLDHS">
      <a:dk1>
        <a:srgbClr val="000000"/>
      </a:dk1>
      <a:lt1>
        <a:srgbClr val="000000"/>
      </a:lt1>
      <a:dk2>
        <a:srgbClr val="4F81BD"/>
      </a:dk2>
      <a:lt2>
        <a:srgbClr val="F8F8F8"/>
      </a:lt2>
      <a:accent1>
        <a:srgbClr val="4F81BD"/>
      </a:accent1>
      <a:accent2>
        <a:srgbClr val="F79646"/>
      </a:accent2>
      <a:accent3>
        <a:srgbClr val="938953"/>
      </a:accent3>
      <a:accent4>
        <a:srgbClr val="4BACC6"/>
      </a:accent4>
      <a:accent5>
        <a:srgbClr val="8064A2"/>
      </a:accent5>
      <a:accent6>
        <a:srgbClr val="00009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2453</TotalTime>
  <Words>738</Words>
  <Application>Microsoft Office PowerPoint</Application>
  <PresentationFormat>On-screen Show (4:3)</PresentationFormat>
  <Paragraphs>91</Paragraphs>
  <Slides>14</Slides>
  <Notes>10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Default Design</vt:lpstr>
      <vt:lpstr>Slide 1</vt:lpstr>
      <vt:lpstr>Slide 2</vt:lpstr>
      <vt:lpstr>Key Players</vt:lpstr>
      <vt:lpstr>Objectives</vt:lpstr>
      <vt:lpstr>The Survey</vt:lpstr>
      <vt:lpstr>2008 SLDHS Regions</vt:lpstr>
      <vt:lpstr>Sample Design</vt:lpstr>
      <vt:lpstr>Anaemia and HIV Testing</vt:lpstr>
      <vt:lpstr>Questionnaires: Household Questionnaire</vt:lpstr>
      <vt:lpstr>Questionnaires: Woman’s Questionnaire</vt:lpstr>
      <vt:lpstr>Questionnaires: Man’s Questionnaire</vt:lpstr>
      <vt:lpstr>Survey Timeline</vt:lpstr>
      <vt:lpstr>Fieldwork and Data Processing</vt:lpstr>
      <vt:lpstr>    Results of the household  and individual interviews  </vt:lpstr>
    </vt:vector>
  </TitlesOfParts>
  <Company>Macro International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Hannah Guedenet;Erica.Nybro</dc:creator>
  <cp:lastModifiedBy>Administrator</cp:lastModifiedBy>
  <cp:revision>119</cp:revision>
  <dcterms:created xsi:type="dcterms:W3CDTF">2005-10-11T14:32:07Z</dcterms:created>
  <dcterms:modified xsi:type="dcterms:W3CDTF">2012-06-15T17:45:35Z</dcterms:modified>
</cp:coreProperties>
</file>