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4" r:id="rId27"/>
    <p:sldId id="286" r:id="rId2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382" autoAdjust="0"/>
  </p:normalViewPr>
  <p:slideViewPr>
    <p:cSldViewPr>
      <p:cViewPr varScale="1">
        <p:scale>
          <a:sx n="71" d="100"/>
          <a:sy n="71" d="100"/>
        </p:scale>
        <p:origin x="-49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5.0999999999999996</c:v>
                </c:pt>
                <c:pt idx="1">
                  <c:v>3.8</c:v>
                </c:pt>
                <c:pt idx="2">
                  <c:v>5.8</c:v>
                </c:pt>
              </c:numCache>
            </c:numRef>
          </c:val>
        </c:ser>
        <c:dLbls>
          <c:showVal val="1"/>
        </c:dLbls>
        <c:gapWidth val="75"/>
        <c:overlap val="-5"/>
        <c:axId val="128480000"/>
        <c:axId val="128481536"/>
      </c:barChart>
      <c:catAx>
        <c:axId val="128480000"/>
        <c:scaling>
          <c:orientation val="minMax"/>
        </c:scaling>
        <c:axPos val="b"/>
        <c:majorTickMark val="none"/>
        <c:tickLblPos val="nextTo"/>
        <c:crossAx val="128481536"/>
        <c:crosses val="autoZero"/>
        <c:auto val="1"/>
        <c:lblAlgn val="ctr"/>
        <c:lblOffset val="100"/>
      </c:catAx>
      <c:valAx>
        <c:axId val="128481536"/>
        <c:scaling>
          <c:orientation val="minMax"/>
        </c:scaling>
        <c:delete val="1"/>
        <c:axPos val="l"/>
        <c:numFmt formatCode="General" sourceLinked="1"/>
        <c:tickLblPos val="none"/>
        <c:crossAx val="128480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7.2982235916162763E-2"/>
          <c:w val="0.53193906504930122"/>
          <c:h val="0.855728061166267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>
                        <a:solidFill>
                          <a:schemeClr val="bg2"/>
                        </a:solidFill>
                      </a:rPr>
                      <a:t>Want no more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30%</a:t>
                    </a:r>
                    <a:endParaRPr lang="en-US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-3.2681303350594786E-3"/>
                  <c:y val="2.322568374605348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Sterilized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infecund</a:t>
                    </a:r>
                    <a:r>
                      <a:rPr lang="en-US" dirty="0"/>
                      <a:t>
4%</a:t>
                    </a:r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0.11695242486581069"/>
                  <c:y val="-0.1952293735022256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>
                        <a:solidFill>
                          <a:schemeClr val="bg2"/>
                        </a:solidFill>
                      </a:rPr>
                      <a:t>Have another soon
</a:t>
                    </a:r>
                    <a:r>
                      <a:rPr lang="en-US" dirty="0" smtClean="0">
                        <a:solidFill>
                          <a:schemeClr val="bg2"/>
                        </a:solidFill>
                      </a:rPr>
                      <a:t>28%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layout>
                <c:manualLayout>
                  <c:x val="-9.5579437705422092E-3"/>
                  <c:y val="1.280174217353265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Have another, </a:t>
                    </a:r>
                    <a:endParaRPr lang="en-US" smtClean="0"/>
                  </a:p>
                  <a:p>
                    <a:r>
                      <a:rPr lang="en-US" smtClean="0"/>
                      <a:t>undecided </a:t>
                    </a:r>
                    <a:r>
                      <a:rPr lang="en-US"/>
                      <a:t>when
3%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0.14435654158095104"/>
                  <c:y val="9.3524858305755576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</c:v>
                </c:pt>
                <c:pt idx="1">
                  <c:v>Sterilized/infecund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30.3</c:v>
                </c:pt>
                <c:pt idx="1">
                  <c:v>3.8</c:v>
                </c:pt>
                <c:pt idx="2">
                  <c:v>24.5</c:v>
                </c:pt>
                <c:pt idx="3">
                  <c:v>28</c:v>
                </c:pt>
                <c:pt idx="4">
                  <c:v>3.2</c:v>
                </c:pt>
                <c:pt idx="5">
                  <c:v>8.3000000000000007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35.800000000000004</c:v>
                </c:pt>
                <c:pt idx="1">
                  <c:v>8.2000000000000011</c:v>
                </c:pt>
                <c:pt idx="2">
                  <c:v>27.6</c:v>
                </c:pt>
                <c:pt idx="3">
                  <c:v>22.9</c:v>
                </c:pt>
              </c:numCache>
            </c:numRef>
          </c:val>
        </c:ser>
        <c:dLbls>
          <c:showVal val="1"/>
        </c:dLbls>
        <c:gapWidth val="75"/>
        <c:overlap val="-25"/>
        <c:axId val="115815168"/>
        <c:axId val="115816704"/>
      </c:barChart>
      <c:catAx>
        <c:axId val="115815168"/>
        <c:scaling>
          <c:orientation val="minMax"/>
        </c:scaling>
        <c:axPos val="b"/>
        <c:majorTickMark val="none"/>
        <c:tickLblPos val="nextTo"/>
        <c:crossAx val="115816704"/>
        <c:crosses val="autoZero"/>
        <c:auto val="1"/>
        <c:lblAlgn val="ctr"/>
        <c:lblOffset val="100"/>
      </c:catAx>
      <c:valAx>
        <c:axId val="115816704"/>
        <c:scaling>
          <c:orientation val="minMax"/>
        </c:scaling>
        <c:delete val="1"/>
        <c:axPos val="l"/>
        <c:numFmt formatCode="0" sourceLinked="1"/>
        <c:tickLblPos val="none"/>
        <c:crossAx val="115815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5</c:v>
                </c:pt>
                <c:pt idx="1">
                  <c:v>4.2</c:v>
                </c:pt>
                <c:pt idx="2">
                  <c:v>5.4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5.5</c:v>
                </c:pt>
              </c:numCache>
            </c:numRef>
          </c:val>
        </c:ser>
        <c:dLbls>
          <c:showVal val="1"/>
        </c:dLbls>
        <c:gapWidth val="75"/>
        <c:overlap val="-5"/>
        <c:axId val="115853952"/>
        <c:axId val="115863936"/>
      </c:barChart>
      <c:catAx>
        <c:axId val="115853952"/>
        <c:scaling>
          <c:orientation val="minMax"/>
        </c:scaling>
        <c:axPos val="b"/>
        <c:majorTickMark val="none"/>
        <c:tickLblPos val="nextTo"/>
        <c:crossAx val="115863936"/>
        <c:crosses val="autoZero"/>
        <c:auto val="1"/>
        <c:lblAlgn val="ctr"/>
        <c:lblOffset val="100"/>
      </c:catAx>
      <c:valAx>
        <c:axId val="115863936"/>
        <c:scaling>
          <c:orientation val="minMax"/>
        </c:scaling>
        <c:delete val="1"/>
        <c:axPos val="l"/>
        <c:numFmt formatCode="0.0" sourceLinked="1"/>
        <c:tickLblPos val="none"/>
        <c:crossAx val="115853952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52805280528053E-2"/>
          <c:y val="4.8593454860247534E-2"/>
          <c:w val="0.95249668667654164"/>
          <c:h val="0.8165551719919490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1.5432098765432217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5.5</c:v>
                </c:pt>
                <c:pt idx="1">
                  <c:v>4.5</c:v>
                </c:pt>
                <c:pt idx="2">
                  <c:v>3.7</c:v>
                </c:pt>
              </c:numCache>
            </c:numRef>
          </c:val>
        </c:ser>
        <c:dLbls>
          <c:showVal val="1"/>
        </c:dLbls>
        <c:gapWidth val="75"/>
        <c:overlap val="-25"/>
        <c:axId val="115790208"/>
        <c:axId val="115791744"/>
      </c:barChart>
      <c:catAx>
        <c:axId val="115790208"/>
        <c:scaling>
          <c:orientation val="minMax"/>
        </c:scaling>
        <c:axPos val="b"/>
        <c:majorTickMark val="none"/>
        <c:tickLblPos val="nextTo"/>
        <c:crossAx val="115791744"/>
        <c:crosses val="autoZero"/>
        <c:auto val="1"/>
        <c:lblAlgn val="ctr"/>
        <c:lblOffset val="100"/>
      </c:catAx>
      <c:valAx>
        <c:axId val="115791744"/>
        <c:scaling>
          <c:orientation val="minMax"/>
        </c:scaling>
        <c:delete val="1"/>
        <c:axPos val="l"/>
        <c:numFmt formatCode="General" sourceLinked="1"/>
        <c:tickLblPos val="none"/>
        <c:crossAx val="115790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8385699022135652"/>
          <c:y val="0"/>
          <c:w val="0.47668002229809781"/>
          <c:h val="0.93198529411764708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266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  <c:pt idx="3">
                  <c:v>No education</c:v>
                </c:pt>
                <c:pt idx="4">
                  <c:v>Primary</c:v>
                </c:pt>
                <c:pt idx="5">
                  <c:v>Secondary or higher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4.5</c:v>
                </c:pt>
                <c:pt idx="1">
                  <c:v>3.4</c:v>
                </c:pt>
                <c:pt idx="2">
                  <c:v>5.2</c:v>
                </c:pt>
                <c:pt idx="3">
                  <c:v>5.0999999999999996</c:v>
                </c:pt>
                <c:pt idx="4" formatCode="0.0">
                  <c:v>4.5999999999999996</c:v>
                </c:pt>
                <c:pt idx="5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  <c:pt idx="3">
                  <c:v>No education</c:v>
                </c:pt>
                <c:pt idx="4">
                  <c:v>Primary</c:v>
                </c:pt>
                <c:pt idx="5">
                  <c:v>Secondary or higher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0.59999999999999953</c:v>
                </c:pt>
                <c:pt idx="1">
                  <c:v>0.4</c:v>
                </c:pt>
                <c:pt idx="2">
                  <c:v>0.59999999999999953</c:v>
                </c:pt>
                <c:pt idx="3">
                  <c:v>0.70000000000000062</c:v>
                </c:pt>
                <c:pt idx="4">
                  <c:v>0.5</c:v>
                </c:pt>
                <c:pt idx="5">
                  <c:v>0.30000000000000032</c:v>
                </c:pt>
              </c:numCache>
            </c:numRef>
          </c:val>
        </c:ser>
        <c:gapWidth val="75"/>
        <c:overlap val="100"/>
        <c:axId val="124865152"/>
        <c:axId val="124871040"/>
      </c:barChart>
      <c:catAx>
        <c:axId val="124865152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4871040"/>
        <c:crosses val="autoZero"/>
        <c:auto val="1"/>
        <c:lblAlgn val="ctr"/>
        <c:lblOffset val="50"/>
        <c:tickLblSkip val="1"/>
        <c:tickMarkSkip val="1"/>
      </c:catAx>
      <c:valAx>
        <c:axId val="124871040"/>
        <c:scaling>
          <c:orientation val="minMax"/>
          <c:min val="0"/>
        </c:scaling>
        <c:delete val="1"/>
        <c:axPos val="t"/>
        <c:numFmt formatCode="General" sourceLinked="1"/>
        <c:tickLblPos val="none"/>
        <c:crossAx val="124865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38833530764119"/>
          <c:y val="0.31250010756852131"/>
          <c:w val="0.21060438391147193"/>
          <c:h val="0.2937442450841185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65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>
                        <a:solidFill>
                          <a:schemeClr val="bg2"/>
                        </a:solidFill>
                      </a:rPr>
                      <a:t>Wanted then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72%</a:t>
                    </a:r>
                    <a:endParaRPr lang="en-US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Wanted no more
</a:t>
                    </a:r>
                    <a:r>
                      <a:rPr lang="en-US" smtClean="0"/>
                      <a:t>10%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71.599999999999994</c:v>
                </c:pt>
                <c:pt idx="1">
                  <c:v>10.4</c:v>
                </c:pt>
                <c:pt idx="2">
                  <c:v>15.6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5.8</c:v>
                </c:pt>
                <c:pt idx="1">
                  <c:v>5.0999999999999996</c:v>
                </c:pt>
                <c:pt idx="2">
                  <c:v>3.1</c:v>
                </c:pt>
              </c:numCache>
            </c:numRef>
          </c:val>
        </c:ser>
        <c:dLbls>
          <c:showVal val="1"/>
        </c:dLbls>
        <c:gapWidth val="75"/>
        <c:overlap val="-25"/>
        <c:axId val="129727104"/>
        <c:axId val="129737088"/>
      </c:barChart>
      <c:catAx>
        <c:axId val="129727104"/>
        <c:scaling>
          <c:orientation val="minMax"/>
        </c:scaling>
        <c:axPos val="b"/>
        <c:majorTickMark val="none"/>
        <c:tickLblPos val="nextTo"/>
        <c:crossAx val="129737088"/>
        <c:crosses val="autoZero"/>
        <c:auto val="1"/>
        <c:lblAlgn val="ctr"/>
        <c:lblOffset val="100"/>
      </c:catAx>
      <c:valAx>
        <c:axId val="129737088"/>
        <c:scaling>
          <c:orientation val="minMax"/>
        </c:scaling>
        <c:delete val="1"/>
        <c:axPos val="l"/>
        <c:numFmt formatCode="General" sourceLinked="1"/>
        <c:tickLblPos val="none"/>
        <c:crossAx val="129727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6.3</c:v>
                </c:pt>
                <c:pt idx="1">
                  <c:v>5.8</c:v>
                </c:pt>
                <c:pt idx="2">
                  <c:v>5.8</c:v>
                </c:pt>
                <c:pt idx="3">
                  <c:v>4.9000000000000004</c:v>
                </c:pt>
                <c:pt idx="4">
                  <c:v>3.2</c:v>
                </c:pt>
              </c:numCache>
            </c:numRef>
          </c:val>
        </c:ser>
        <c:dLbls>
          <c:showVal val="1"/>
        </c:dLbls>
        <c:gapWidth val="75"/>
        <c:overlap val="-25"/>
        <c:axId val="129658880"/>
        <c:axId val="129660416"/>
      </c:barChart>
      <c:catAx>
        <c:axId val="129658880"/>
        <c:scaling>
          <c:orientation val="minMax"/>
        </c:scaling>
        <c:axPos val="b"/>
        <c:numFmt formatCode="General" sourceLinked="1"/>
        <c:majorTickMark val="none"/>
        <c:tickLblPos val="nextTo"/>
        <c:crossAx val="129660416"/>
        <c:crosses val="autoZero"/>
        <c:auto val="1"/>
        <c:lblAlgn val="ctr"/>
        <c:lblOffset val="100"/>
      </c:catAx>
      <c:valAx>
        <c:axId val="129660416"/>
        <c:scaling>
          <c:orientation val="minMax"/>
        </c:scaling>
        <c:delete val="1"/>
        <c:axPos val="l"/>
        <c:numFmt formatCode="0.0" sourceLinked="1"/>
        <c:tickLblPos val="none"/>
        <c:crossAx val="129658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0063700787401582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Ghana 2008*</c:v>
                </c:pt>
                <c:pt idx="1">
                  <c:v>Sierra Leone 2008</c:v>
                </c:pt>
                <c:pt idx="2">
                  <c:v>Liberia 2007</c:v>
                </c:pt>
                <c:pt idx="3">
                  <c:v>Senegal 2005</c:v>
                </c:pt>
                <c:pt idx="4">
                  <c:v>Benin 2006</c:v>
                </c:pt>
                <c:pt idx="5">
                  <c:v>Guinea 2005</c:v>
                </c:pt>
                <c:pt idx="6">
                  <c:v>Nigeria 2008*</c:v>
                </c:pt>
                <c:pt idx="7">
                  <c:v>Burkina Faso 2003</c:v>
                </c:pt>
                <c:pt idx="8">
                  <c:v>Mali 2006</c:v>
                </c:pt>
                <c:pt idx="9">
                  <c:v>Niger 2006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 formatCode="0.0">
                  <c:v>4</c:v>
                </c:pt>
                <c:pt idx="1">
                  <c:v>5.0999999999999996</c:v>
                </c:pt>
                <c:pt idx="2">
                  <c:v>5.2</c:v>
                </c:pt>
                <c:pt idx="3">
                  <c:v>5.3</c:v>
                </c:pt>
                <c:pt idx="4">
                  <c:v>5.7</c:v>
                </c:pt>
                <c:pt idx="5">
                  <c:v>5.7</c:v>
                </c:pt>
                <c:pt idx="6">
                  <c:v>5.7</c:v>
                </c:pt>
                <c:pt idx="7">
                  <c:v>5.9</c:v>
                </c:pt>
                <c:pt idx="8">
                  <c:v>6.6</c:v>
                </c:pt>
                <c:pt idx="9" formatCode="0.0">
                  <c:v>7</c:v>
                </c:pt>
              </c:numCache>
            </c:numRef>
          </c:val>
        </c:ser>
        <c:dLbls>
          <c:showVal val="1"/>
        </c:dLbls>
        <c:gapWidth val="75"/>
        <c:axId val="130366080"/>
        <c:axId val="136585600"/>
      </c:barChart>
      <c:catAx>
        <c:axId val="13036608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6585600"/>
        <c:crosses val="autoZero"/>
        <c:auto val="1"/>
        <c:lblAlgn val="ctr"/>
        <c:lblOffset val="100"/>
        <c:tickLblSkip val="1"/>
        <c:tickMarkSkip val="1"/>
      </c:catAx>
      <c:valAx>
        <c:axId val="136585600"/>
        <c:scaling>
          <c:orientation val="minMax"/>
          <c:max val="8"/>
          <c:min val="2"/>
        </c:scaling>
        <c:delete val="1"/>
        <c:axPos val="b"/>
        <c:numFmt formatCode="0.0" sourceLinked="1"/>
        <c:tickLblPos val="none"/>
        <c:crossAx val="130366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9453557888597291E-2"/>
          <c:y val="1.4797292863419338E-2"/>
          <c:w val="0.535228808204531"/>
          <c:h val="0.973211446934055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7.2964056576261302E-2"/>
                  <c:y val="6.53425140374955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2"/>
                        </a:solidFill>
                      </a:rPr>
                      <a:t>7-17 </a:t>
                    </a:r>
                  </a:p>
                  <a:p>
                    <a:r>
                      <a:rPr lang="en-US" dirty="0" smtClean="0">
                        <a:solidFill>
                          <a:schemeClr val="bg2"/>
                        </a:solidFill>
                      </a:rPr>
                      <a:t>months</a:t>
                    </a:r>
                    <a:r>
                      <a:rPr lang="en-US" dirty="0">
                        <a:solidFill>
                          <a:schemeClr val="bg2"/>
                        </a:solidFill>
                      </a:rPr>
                      <a:t>
6%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5471286575289248"/>
                  <c:y val="0.15314544852547834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8928125303781498"/>
                  <c:y val="-0.18439099317432237"/>
                </c:manualLayout>
              </c:layout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bg2"/>
                        </a:solidFill>
                      </a:rPr>
                      <a:t>60+ months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19%</a:t>
                    </a:r>
                    <a:endParaRPr lang="en-US">
                      <a:solidFill>
                        <a:schemeClr val="bg2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5.8</c:v>
                </c:pt>
                <c:pt idx="1">
                  <c:v>12</c:v>
                </c:pt>
                <c:pt idx="2">
                  <c:v>31.9</c:v>
                </c:pt>
                <c:pt idx="3">
                  <c:v>20</c:v>
                </c:pt>
                <c:pt idx="4">
                  <c:v>11.8</c:v>
                </c:pt>
                <c:pt idx="5">
                  <c:v>18.5</c:v>
                </c:pt>
              </c:numCache>
            </c:numRef>
          </c:val>
        </c:ser>
        <c:dLbls>
          <c:showCatName val="1"/>
          <c:showPercent val="1"/>
        </c:dLbls>
        <c:firstSliceAng val="1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19.3</c:v>
                </c:pt>
                <c:pt idx="1">
                  <c:v>19.3</c:v>
                </c:pt>
                <c:pt idx="2" formatCode="0.0">
                  <c:v>19.2</c:v>
                </c:pt>
              </c:numCache>
            </c:numRef>
          </c:val>
        </c:ser>
        <c:dLbls>
          <c:showVal val="1"/>
        </c:dLbls>
        <c:gapWidth val="75"/>
        <c:overlap val="-25"/>
        <c:axId val="136712192"/>
        <c:axId val="136713728"/>
      </c:barChart>
      <c:catAx>
        <c:axId val="136712192"/>
        <c:scaling>
          <c:orientation val="minMax"/>
        </c:scaling>
        <c:axPos val="b"/>
        <c:majorTickMark val="none"/>
        <c:tickLblPos val="nextTo"/>
        <c:crossAx val="136713728"/>
        <c:crosses val="autoZero"/>
        <c:auto val="1"/>
        <c:lblAlgn val="ctr"/>
        <c:lblOffset val="100"/>
      </c:catAx>
      <c:valAx>
        <c:axId val="136713728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36712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34</c:v>
                </c:pt>
                <c:pt idx="1">
                  <c:v>22.6</c:v>
                </c:pt>
                <c:pt idx="2">
                  <c:v>43.8</c:v>
                </c:pt>
              </c:numCache>
            </c:numRef>
          </c:val>
        </c:ser>
        <c:dLbls>
          <c:showVal val="1"/>
        </c:dLbls>
        <c:gapWidth val="75"/>
        <c:overlap val="-25"/>
        <c:axId val="144336768"/>
        <c:axId val="144338304"/>
      </c:barChart>
      <c:catAx>
        <c:axId val="144336768"/>
        <c:scaling>
          <c:orientation val="minMax"/>
        </c:scaling>
        <c:axPos val="b"/>
        <c:majorTickMark val="none"/>
        <c:tickLblPos val="nextTo"/>
        <c:crossAx val="144338304"/>
        <c:crosses val="autoZero"/>
        <c:auto val="1"/>
        <c:lblAlgn val="ctr"/>
        <c:lblOffset val="100"/>
      </c:catAx>
      <c:valAx>
        <c:axId val="144338304"/>
        <c:scaling>
          <c:orientation val="minMax"/>
        </c:scaling>
        <c:delete val="1"/>
        <c:axPos val="l"/>
        <c:numFmt formatCode="0" sourceLinked="1"/>
        <c:tickLblPos val="none"/>
        <c:crossAx val="144336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128787878787878"/>
          <c:y val="1.6129032258064523E-2"/>
          <c:w val="0.53863636363636358"/>
          <c:h val="0.955645161290322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>
                <c:manualLayout>
                  <c:x val="0.17287467191601025"/>
                  <c:y val="3.223015091863520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-1.7368169887854946E-3"/>
                  <c:y val="-2.276636318897641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Divorced</a:t>
                    </a:r>
                    <a:r>
                      <a:rPr lang="en-US" dirty="0" smtClean="0"/>
                      <a:t>/</a:t>
                    </a:r>
                  </a:p>
                  <a:p>
                    <a:r>
                      <a:rPr lang="en-US" dirty="0" smtClean="0"/>
                      <a:t>Separated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9.1351706036745407E-3"/>
                  <c:y val="4.2369996719160113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65</c:v>
                </c:pt>
                <c:pt idx="2" formatCode="0">
                  <c:v>9.9</c:v>
                </c:pt>
                <c:pt idx="3" formatCode="0">
                  <c:v>3.5</c:v>
                </c:pt>
                <c:pt idx="4" formatCode="0">
                  <c:v>2.6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87E-2"/>
          <c:y val="0.18451122998575109"/>
          <c:w val="0.96604938271604934"/>
          <c:h val="0.6760967776360552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Median age at first sex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 25-49</c:v>
                </c:pt>
                <c:pt idx="1">
                  <c:v>Men 25-49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 formatCode="General">
                  <c:v>16.100000000000001</c:v>
                </c:pt>
                <c:pt idx="1">
                  <c:v>18.7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Median age at first marriage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 25-49</c:v>
                </c:pt>
                <c:pt idx="1">
                  <c:v>Men 25-49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17</c:v>
                </c:pt>
                <c:pt idx="1">
                  <c:v>24.5</c:v>
                </c:pt>
              </c:numCache>
            </c:numRef>
          </c:val>
        </c:ser>
        <c:dLbls>
          <c:showVal val="1"/>
        </c:dLbls>
        <c:gapWidth val="75"/>
        <c:overlap val="-5"/>
        <c:axId val="112868736"/>
        <c:axId val="112870528"/>
      </c:barChart>
      <c:catAx>
        <c:axId val="112868736"/>
        <c:scaling>
          <c:orientation val="minMax"/>
        </c:scaling>
        <c:axPos val="b"/>
        <c:majorTickMark val="none"/>
        <c:tickLblPos val="nextTo"/>
        <c:crossAx val="112870528"/>
        <c:crosses val="autoZero"/>
        <c:auto val="1"/>
        <c:lblAlgn val="ctr"/>
        <c:lblOffset val="100"/>
      </c:catAx>
      <c:valAx>
        <c:axId val="112870528"/>
        <c:scaling>
          <c:orientation val="minMax"/>
        </c:scaling>
        <c:delete val="1"/>
        <c:axPos val="l"/>
        <c:numFmt formatCode="General" sourceLinked="1"/>
        <c:tickLblPos val="none"/>
        <c:crossAx val="112868736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much higher in rural areas</a:t>
            </a:r>
            <a:r>
              <a:rPr lang="en-US" baseline="0" dirty="0" smtClean="0"/>
              <a:t> </a:t>
            </a:r>
            <a:r>
              <a:rPr lang="en-US" dirty="0" smtClean="0"/>
              <a:t>than in urban areas.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highest in Northern, where women</a:t>
            </a:r>
            <a:r>
              <a:rPr lang="en-US" baseline="0" dirty="0" smtClean="0"/>
              <a:t> have an average of almost 8 children in their lifetime. Women in Lusaka have about half as many, only 4 children per woman.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higher</a:t>
            </a:r>
            <a:r>
              <a:rPr lang="en-US" baseline="0" dirty="0" smtClean="0"/>
              <a:t> in Zambia than in many neighboring countries.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also important to note that almost one in five births in Sierra Leone occurs with a very short interval (less than 24 months).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Teenage childbearing is dramatically</a:t>
            </a:r>
            <a:r>
              <a:rPr lang="en-US" baseline="0" dirty="0" smtClean="0"/>
              <a:t> </a:t>
            </a:r>
            <a:r>
              <a:rPr lang="en-US" dirty="0" smtClean="0"/>
              <a:t>higher in rural areas than in urban areas.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Fertility, Proximate Determinants and Fertility Preferences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87880"/>
            <a:ext cx="9144000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4478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/>
          <p:cNvSpPr/>
          <p:nvPr/>
        </p:nvSpPr>
        <p:spPr>
          <a:xfrm>
            <a:off x="5943600" y="2514600"/>
            <a:ext cx="2743200" cy="2667000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248400" y="3200400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50%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36 months</a:t>
            </a:r>
            <a:r>
              <a:rPr lang="en-US" sz="2000" dirty="0" smtClean="0"/>
              <a:t> after the preceding birth. </a:t>
            </a:r>
          </a:p>
        </p:txBody>
      </p:sp>
      <p:cxnSp>
        <p:nvCxnSpPr>
          <p:cNvPr id="10" name="Straight Connector 9"/>
          <p:cNvCxnSpPr>
            <a:endCxn id="6" idx="0"/>
          </p:cNvCxnSpPr>
          <p:nvPr/>
        </p:nvCxnSpPr>
        <p:spPr>
          <a:xfrm>
            <a:off x="3886200" y="1828800"/>
            <a:ext cx="3429000" cy="6858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endCxn id="6" idx="4"/>
          </p:cNvCxnSpPr>
          <p:nvPr/>
        </p:nvCxnSpPr>
        <p:spPr>
          <a:xfrm flipV="1">
            <a:off x="3810000" y="5181600"/>
            <a:ext cx="3505200" cy="60960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Median Age at First Birth </a:t>
            </a:r>
            <a:br>
              <a:rPr lang="en-US" sz="3200" dirty="0" smtClean="0"/>
            </a:br>
            <a:r>
              <a:rPr lang="en-US" sz="3200" dirty="0" smtClean="0"/>
              <a:t>for Women 25-49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7526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28%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6%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905000"/>
          <a:ext cx="8001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women age 15-19 who are mothers or pregnant with their first child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 by Region</a:t>
            </a:r>
            <a:endParaRPr lang="en-US" sz="3600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867400" y="51816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 dirty="0" smtClean="0"/>
              <a:t>Percentage </a:t>
            </a:r>
            <a:r>
              <a:rPr lang="en-US" i="1" dirty="0"/>
              <a:t>of women age 15-19 who are mothers or pregnant with their first child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705600" y="1752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National Rate:</a:t>
            </a:r>
          </a:p>
          <a:p>
            <a:pPr algn="ctr"/>
            <a:r>
              <a:rPr lang="en-US" sz="2000" b="1" dirty="0" smtClean="0">
                <a:latin typeface="+mn-lt"/>
              </a:rPr>
              <a:t>34%</a:t>
            </a:r>
            <a:endParaRPr lang="en-US" sz="2000" b="1" dirty="0"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Northern</a:t>
              </a:r>
            </a:p>
            <a:p>
              <a:pPr algn="ctr"/>
              <a:r>
                <a:rPr lang="en-US" sz="2000" b="1" dirty="0" smtClean="0"/>
                <a:t>40%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Eastern</a:t>
              </a:r>
            </a:p>
            <a:p>
              <a:pPr algn="ctr"/>
              <a:r>
                <a:rPr lang="en-US" sz="2000" b="1" dirty="0" smtClean="0"/>
                <a:t>38%</a:t>
              </a:r>
              <a:endParaRPr 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Southern</a:t>
              </a:r>
            </a:p>
            <a:p>
              <a:pPr algn="ctr"/>
              <a:r>
                <a:rPr lang="en-US" sz="2000" b="1" dirty="0" smtClean="0"/>
                <a:t>37%</a:t>
              </a:r>
              <a:endParaRPr 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Western</a:t>
              </a:r>
            </a:p>
            <a:p>
              <a:pPr algn="ctr"/>
              <a:r>
                <a:rPr lang="en-US" sz="2000" b="1" dirty="0" smtClean="0"/>
                <a:t>18%</a:t>
              </a:r>
              <a:endParaRPr lang="en-US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 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Preferences of Married Women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more than half </a:t>
            </a:r>
            <a:r>
              <a:rPr lang="en-US" dirty="0" smtClean="0"/>
              <a:t>of women 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28%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16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11%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br>
              <a:rPr lang="en-US" sz="3600" dirty="0" smtClean="0"/>
            </a:br>
            <a:r>
              <a:rPr lang="en-US" sz="3600" dirty="0" smtClean="0"/>
              <a:t>among Currently Married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600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Ideal Family Size by Education (Women)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981200"/>
          <a:ext cx="76962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716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9050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5334000" y="20574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5.1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5677712" y="3505200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5.8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4648200" y="28194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3.8</a:t>
            </a:r>
          </a:p>
          <a:p>
            <a:pPr algn="ctr"/>
            <a:endParaRPr lang="en-US" sz="2000" b="1" dirty="0"/>
          </a:p>
        </p:txBody>
      </p:sp>
      <p:sp>
        <p:nvSpPr>
          <p:cNvPr id="9" name="TextBox 1"/>
          <p:cNvSpPr txBox="1"/>
          <p:nvPr/>
        </p:nvSpPr>
        <p:spPr>
          <a:xfrm>
            <a:off x="5638800" y="42672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5.8</a:t>
            </a:r>
          </a:p>
          <a:p>
            <a:pPr algn="ctr"/>
            <a:endParaRPr lang="en-US" sz="2000" b="1" dirty="0"/>
          </a:p>
        </p:txBody>
      </p:sp>
      <p:sp>
        <p:nvSpPr>
          <p:cNvPr id="11" name="TextBox 1"/>
          <p:cNvSpPr txBox="1"/>
          <p:nvPr/>
        </p:nvSpPr>
        <p:spPr>
          <a:xfrm>
            <a:off x="5334000" y="49530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5.1</a:t>
            </a:r>
          </a:p>
          <a:p>
            <a:pPr algn="ctr"/>
            <a:endParaRPr lang="en-US" sz="2000" b="1" dirty="0"/>
          </a:p>
        </p:txBody>
      </p:sp>
      <p:sp>
        <p:nvSpPr>
          <p:cNvPr id="12" name="TextBox 1"/>
          <p:cNvSpPr txBox="1"/>
          <p:nvPr/>
        </p:nvSpPr>
        <p:spPr>
          <a:xfrm>
            <a:off x="4343400" y="57150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3.1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Timing of Births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524000"/>
          <a:ext cx="6705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preceding the survey by birth planning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5.1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19.3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34%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More than half </a:t>
            </a:r>
            <a:r>
              <a:rPr lang="en-US" sz="2800" dirty="0" smtClean="0"/>
              <a:t>of currently married women 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28%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Sierra Leone will have an average of </a:t>
            </a:r>
            <a:br>
              <a:rPr lang="en-US" dirty="0" smtClean="0"/>
            </a:br>
            <a:r>
              <a:rPr lang="en-US" b="1" dirty="0" smtClean="0"/>
              <a:t>5.1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Region</a:t>
            </a:r>
            <a:endParaRPr lang="en-US" sz="3600" dirty="0"/>
          </a:p>
        </p:txBody>
      </p:sp>
      <p:sp>
        <p:nvSpPr>
          <p:cNvPr id="968" name="TextBox 967"/>
          <p:cNvSpPr txBox="1"/>
          <p:nvPr/>
        </p:nvSpPr>
        <p:spPr>
          <a:xfrm>
            <a:off x="6477000" y="50292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52" name="TextBox 51"/>
          <p:cNvSpPr txBox="1"/>
          <p:nvPr/>
        </p:nvSpPr>
        <p:spPr>
          <a:xfrm>
            <a:off x="6705600" y="1752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National Rate:</a:t>
            </a:r>
          </a:p>
          <a:p>
            <a:pPr algn="ctr"/>
            <a:r>
              <a:rPr lang="en-US" sz="2000" b="1" dirty="0" smtClean="0">
                <a:latin typeface="+mn-lt"/>
              </a:rPr>
              <a:t>5.1</a:t>
            </a:r>
            <a:endParaRPr lang="en-US" sz="2000" b="1" dirty="0">
              <a:latin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Northern</a:t>
              </a:r>
            </a:p>
            <a:p>
              <a:pPr algn="ctr"/>
              <a:r>
                <a:rPr lang="en-US" sz="2000" b="1" dirty="0" smtClean="0"/>
                <a:t>5.8</a:t>
              </a:r>
              <a:endParaRPr lang="en-US" sz="20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Eastern</a:t>
              </a:r>
            </a:p>
            <a:p>
              <a:pPr algn="ctr"/>
              <a:r>
                <a:rPr lang="en-US" sz="2000" b="1" dirty="0" smtClean="0"/>
                <a:t>5.6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Southern</a:t>
              </a:r>
            </a:p>
            <a:p>
              <a:pPr algn="ctr"/>
              <a:r>
                <a:rPr lang="en-US" sz="2000" b="1" dirty="0" smtClean="0"/>
                <a:t>5.0</a:t>
              </a:r>
              <a:endParaRPr 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Western</a:t>
              </a:r>
            </a:p>
            <a:p>
              <a:pPr algn="ctr"/>
              <a:r>
                <a:rPr lang="en-US" sz="2000" b="1" dirty="0" smtClean="0"/>
                <a:t>3.4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676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2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Sierra Leone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5943600" y="5457216"/>
            <a:ext cx="990600" cy="457200"/>
          </a:xfrm>
          <a:prstGeom prst="leftArrow">
            <a:avLst/>
          </a:prstGeom>
          <a:solidFill>
            <a:schemeClr val="accent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086600" y="39624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6553200"/>
            <a:ext cx="16002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 Preliminary data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1353</TotalTime>
  <Words>681</Words>
  <Application>Microsoft Office PowerPoint</Application>
  <PresentationFormat>On-screen Show (4:3)</PresentationFormat>
  <Paragraphs>142</Paragraphs>
  <Slides>27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Fertility, Proximate Determinants and Fertility Preferences</vt:lpstr>
      <vt:lpstr>Slide 2</vt:lpstr>
      <vt:lpstr>At current fertility levels, a  woman in Sierra Leone will have an average of  5.1 children in her lifetime.  </vt:lpstr>
      <vt:lpstr>Fertility Differentials</vt:lpstr>
      <vt:lpstr>Fertility by Region</vt:lpstr>
      <vt:lpstr>Fertility by Education</vt:lpstr>
      <vt:lpstr>Fertility By Wealth</vt:lpstr>
      <vt:lpstr>How Does Sierra Leone Compare?</vt:lpstr>
      <vt:lpstr>Slide 9</vt:lpstr>
      <vt:lpstr>Length of Birth Intervals</vt:lpstr>
      <vt:lpstr>Median Age at First Birth  for Women 25-49</vt:lpstr>
      <vt:lpstr>Teenage Pregnancy and Motherhood</vt:lpstr>
      <vt:lpstr>Teenage Childbearing</vt:lpstr>
      <vt:lpstr>Teenage Childbearing by Region</vt:lpstr>
      <vt:lpstr>Current Marital Status: Women</vt:lpstr>
      <vt:lpstr>Age at First Sexual Intercourse and First Marriage </vt:lpstr>
      <vt:lpstr>Slide 17</vt:lpstr>
      <vt:lpstr>Fertility Preferences of Married Women</vt:lpstr>
      <vt:lpstr>Slide 19</vt:lpstr>
      <vt:lpstr>Slide 20</vt:lpstr>
      <vt:lpstr>Slide 21</vt:lpstr>
      <vt:lpstr>Demand for Family Planning among Currently Married Women</vt:lpstr>
      <vt:lpstr>Ideal Family Size</vt:lpstr>
      <vt:lpstr>Ideal Family Size by Education (Women)</vt:lpstr>
      <vt:lpstr>Difference Between Wanted and Actual Fertility Rates</vt:lpstr>
      <vt:lpstr>Timing of Births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89</cp:revision>
  <dcterms:created xsi:type="dcterms:W3CDTF">2008-03-17T19:32:21Z</dcterms:created>
  <dcterms:modified xsi:type="dcterms:W3CDTF">2012-05-10T19:55:38Z</dcterms:modified>
</cp:coreProperties>
</file>