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7" r:id="rId2"/>
    <p:sldId id="258" r:id="rId3"/>
    <p:sldId id="266" r:id="rId4"/>
    <p:sldId id="286" r:id="rId5"/>
    <p:sldId id="311" r:id="rId6"/>
    <p:sldId id="308" r:id="rId7"/>
    <p:sldId id="306" r:id="rId8"/>
    <p:sldId id="269" r:id="rId9"/>
    <p:sldId id="272" r:id="rId10"/>
    <p:sldId id="273" r:id="rId11"/>
    <p:sldId id="307" r:id="rId12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00000"/>
    <a:srgbClr val="B2B2B2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70" autoAdjust="0"/>
    <p:restoredTop sz="84113" autoAdjust="0"/>
  </p:normalViewPr>
  <p:slideViewPr>
    <p:cSldViewPr>
      <p:cViewPr varScale="1">
        <p:scale>
          <a:sx n="73" d="100"/>
          <a:sy n="73" d="100"/>
        </p:scale>
        <p:origin x="-624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40</c:v>
                </c:pt>
                <c:pt idx="1">
                  <c:v>36.6</c:v>
                </c:pt>
                <c:pt idx="2">
                  <c:v>14</c:v>
                </c:pt>
              </c:numCache>
            </c:numRef>
          </c:val>
        </c:ser>
        <c:dLbls>
          <c:showVal val="1"/>
        </c:dLbls>
        <c:gapWidth val="75"/>
        <c:overlap val="-5"/>
        <c:axId val="91113728"/>
        <c:axId val="91119616"/>
      </c:barChart>
      <c:catAx>
        <c:axId val="91113728"/>
        <c:scaling>
          <c:orientation val="minMax"/>
        </c:scaling>
        <c:axPos val="b"/>
        <c:majorTickMark val="none"/>
        <c:tickLblPos val="nextTo"/>
        <c:crossAx val="91119616"/>
        <c:crosses val="autoZero"/>
        <c:auto val="1"/>
        <c:lblAlgn val="ctr"/>
        <c:lblOffset val="100"/>
      </c:catAx>
      <c:valAx>
        <c:axId val="91119616"/>
        <c:scaling>
          <c:orientation val="minMax"/>
        </c:scaling>
        <c:delete val="1"/>
        <c:axPos val="l"/>
        <c:numFmt formatCode="0" sourceLinked="1"/>
        <c:tickLblPos val="none"/>
        <c:crossAx val="911137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25936849907650494"/>
          <c:y val="3.0866359269839376E-2"/>
          <c:w val="0.72365619228152178"/>
          <c:h val="0.9691336407301605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5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Guinea 2205</c:v>
                </c:pt>
                <c:pt idx="1">
                  <c:v>Burkina Faso 2003</c:v>
                </c:pt>
                <c:pt idx="2">
                  <c:v>Nigeria 2008*</c:v>
                </c:pt>
                <c:pt idx="3">
                  <c:v>Senegal 2005</c:v>
                </c:pt>
                <c:pt idx="4">
                  <c:v>Ghana 2008*</c:v>
                </c:pt>
                <c:pt idx="5">
                  <c:v>Sierra Leone 2008</c:v>
                </c:pt>
                <c:pt idx="6">
                  <c:v>Niger 2006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3.5</c:v>
                </c:pt>
                <c:pt idx="1">
                  <c:v>5.3</c:v>
                </c:pt>
                <c:pt idx="2">
                  <c:v>8</c:v>
                </c:pt>
                <c:pt idx="3">
                  <c:v>20.2</c:v>
                </c:pt>
                <c:pt idx="4">
                  <c:v>32.6</c:v>
                </c:pt>
                <c:pt idx="5">
                  <c:v>37</c:v>
                </c:pt>
                <c:pt idx="6">
                  <c:v>43</c:v>
                </c:pt>
              </c:numCache>
            </c:numRef>
          </c:val>
        </c:ser>
        <c:dLbls>
          <c:showVal val="1"/>
        </c:dLbls>
        <c:gapWidth val="75"/>
        <c:overlap val="-5"/>
        <c:axId val="119118080"/>
        <c:axId val="119119872"/>
      </c:barChart>
      <c:catAx>
        <c:axId val="119118080"/>
        <c:scaling>
          <c:orientation val="minMax"/>
        </c:scaling>
        <c:axPos val="l"/>
        <c:numFmt formatCode="General" sourceLinked="1"/>
        <c:majorTickMark val="none"/>
        <c:tickLblPos val="nextTo"/>
        <c:crossAx val="119119872"/>
        <c:crosses val="autoZero"/>
        <c:auto val="1"/>
        <c:lblAlgn val="ctr"/>
        <c:lblOffset val="100"/>
      </c:catAx>
      <c:valAx>
        <c:axId val="119119872"/>
        <c:scaling>
          <c:orientation val="minMax"/>
        </c:scaling>
        <c:delete val="1"/>
        <c:axPos val="b"/>
        <c:numFmt formatCode="0" sourceLinked="1"/>
        <c:tickLblPos val="none"/>
        <c:crossAx val="1191180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53E-2"/>
          <c:y val="0.13255293088363954"/>
          <c:w val="0.96604938271604934"/>
          <c:h val="0.7179899387576552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Children under five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Any net</c:v>
                </c:pt>
                <c:pt idx="1">
                  <c:v>ITN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27.9</c:v>
                </c:pt>
                <c:pt idx="1">
                  <c:v>25.8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Any net</c:v>
                </c:pt>
                <c:pt idx="1">
                  <c:v>ITN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28.8</c:v>
                </c:pt>
                <c:pt idx="1">
                  <c:v>26.5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Pregnant women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Any net</c:v>
                </c:pt>
                <c:pt idx="1">
                  <c:v>ITN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28.6</c:v>
                </c:pt>
                <c:pt idx="1">
                  <c:v>27.2</c:v>
                </c:pt>
              </c:numCache>
            </c:numRef>
          </c:val>
        </c:ser>
        <c:dLbls>
          <c:showVal val="1"/>
        </c:dLbls>
        <c:gapWidth val="75"/>
        <c:overlap val="-5"/>
        <c:axId val="129915136"/>
        <c:axId val="129929216"/>
      </c:barChart>
      <c:catAx>
        <c:axId val="129915136"/>
        <c:scaling>
          <c:orientation val="minMax"/>
        </c:scaling>
        <c:axPos val="b"/>
        <c:majorTickMark val="none"/>
        <c:tickLblPos val="nextTo"/>
        <c:crossAx val="129929216"/>
        <c:crosses val="autoZero"/>
        <c:auto val="1"/>
        <c:lblAlgn val="ctr"/>
        <c:lblOffset val="100"/>
      </c:catAx>
      <c:valAx>
        <c:axId val="129929216"/>
        <c:scaling>
          <c:orientation val="minMax"/>
          <c:max val="40"/>
          <c:min val="0"/>
        </c:scaling>
        <c:delete val="1"/>
        <c:axPos val="l"/>
        <c:numFmt formatCode="0" sourceLinked="1"/>
        <c:tickLblPos val="none"/>
        <c:crossAx val="129915136"/>
        <c:crosses val="autoZero"/>
        <c:crossBetween val="between"/>
        <c:minorUnit val="0.1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Took any antimalarial drug</c:v>
                </c:pt>
                <c:pt idx="1">
                  <c:v>Took any SP/Fansidar</c:v>
                </c:pt>
                <c:pt idx="2">
                  <c:v>Took any SP/Fansidar during an ANC visit</c:v>
                </c:pt>
                <c:pt idx="3">
                  <c:v>Took 2+ doses of SP/Fansidar during an ANC visit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34.1</c:v>
                </c:pt>
                <c:pt idx="1">
                  <c:v>19.5</c:v>
                </c:pt>
                <c:pt idx="2">
                  <c:v>16.8</c:v>
                </c:pt>
                <c:pt idx="3">
                  <c:v>10.3</c:v>
                </c:pt>
              </c:numCache>
            </c:numRef>
          </c:val>
        </c:ser>
        <c:dLbls>
          <c:showVal val="1"/>
        </c:dLbls>
        <c:gapWidth val="75"/>
        <c:overlap val="-5"/>
        <c:axId val="130330624"/>
        <c:axId val="130332160"/>
      </c:barChart>
      <c:catAx>
        <c:axId val="1303306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0332160"/>
        <c:crosses val="autoZero"/>
        <c:auto val="1"/>
        <c:lblAlgn val="ctr"/>
        <c:lblOffset val="100"/>
        <c:tickLblSkip val="1"/>
        <c:tickMarkSkip val="1"/>
      </c:catAx>
      <c:valAx>
        <c:axId val="130332160"/>
        <c:scaling>
          <c:orientation val="minMax"/>
        </c:scaling>
        <c:delete val="1"/>
        <c:axPos val="l"/>
        <c:numFmt formatCode="0" sourceLinked="1"/>
        <c:tickLblPos val="none"/>
        <c:crossAx val="130330624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4.4934152967721137E-2"/>
          <c:y val="0"/>
          <c:w val="0.99611398963730202"/>
          <c:h val="0.7214022140221402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dPt>
            <c:idx val="1"/>
            <c:spPr>
              <a:solidFill>
                <a:schemeClr val="accent4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Children with fever in the 2 weeks before the survey</c:v>
                </c:pt>
                <c:pt idx="1">
                  <c:v>Took antimalarial drugs</c:v>
                </c:pt>
                <c:pt idx="2">
                  <c:v>Took antimalarial drugs same or next day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24.6</c:v>
                </c:pt>
                <c:pt idx="1">
                  <c:v>30.1</c:v>
                </c:pt>
                <c:pt idx="2">
                  <c:v>15.1</c:v>
                </c:pt>
              </c:numCache>
            </c:numRef>
          </c:val>
        </c:ser>
        <c:gapWidth val="125"/>
        <c:overlap val="-10"/>
        <c:axId val="129988480"/>
        <c:axId val="129990016"/>
      </c:barChart>
      <c:catAx>
        <c:axId val="1299884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600"/>
            </a:pPr>
            <a:endParaRPr lang="en-US"/>
          </a:p>
        </c:txPr>
        <c:crossAx val="129990016"/>
        <c:crosses val="autoZero"/>
        <c:auto val="1"/>
        <c:lblAlgn val="ctr"/>
        <c:lblOffset val="100"/>
        <c:tickLblSkip val="1"/>
        <c:tickMarkSkip val="1"/>
      </c:catAx>
      <c:valAx>
        <c:axId val="129990016"/>
        <c:scaling>
          <c:orientation val="minMax"/>
          <c:max val="50"/>
          <c:min val="0"/>
        </c:scaling>
        <c:delete val="1"/>
        <c:axPos val="l"/>
        <c:numFmt formatCode="0" sourceLinked="1"/>
        <c:tickLblPos val="none"/>
        <c:crossAx val="129988480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70854-C220-49B3-8E04-551D1E28447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0E475-1915-4037-AE48-A70AD2E433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53029FE-0F69-48A6-BCB4-A77380E6E3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92BC6D-1B29-47B8-9FE2-B39A737B2BC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92D150-462E-485C-AC56-A161ACFE517E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B58B39-70DF-46F0-855C-BEEBD06339F3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17351-DFC6-4887-97BA-F3797CE0FD8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E5BB31-5291-4052-9794-E9878E099FC1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0521B-92BB-4DC6-981A-F646243FFA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B870B-855F-4A5B-A1AC-3D015FF8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4E8CE-3527-4071-99B7-EE29CDB49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847BA-DD90-4B54-B391-CC57FB6586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7AA65-F9F7-482A-B11D-EC7E9A9CA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78652-423D-4446-A38B-CB4436CCD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E9A7F-ECA6-4704-994D-B330AA1EB2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9959C-DE3D-4A40-864D-BDDEFD9B5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D7B84-E473-400C-BA9C-4E671773A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BB032-267E-4A57-AD7D-3AE00B3DA3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89D27-381A-486A-AA56-C13846920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8B8EA-55ED-42D3-AD1B-B60A9BBE2D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4EC05-F501-4CED-A520-8A05753D63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29D16F7-BB27-475A-8BDF-2ED08B5B6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B0F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B0F0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Malaria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2008 </a:t>
            </a:r>
            <a:r>
              <a:rPr lang="en-US" smtClean="0">
                <a:solidFill>
                  <a:schemeClr val="tx1"/>
                </a:solidFill>
                <a:latin typeface="Calibri" pitchFamily="34" charset="0"/>
              </a:rPr>
              <a:t>Sierra Leone Demographic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and Health Survey</a:t>
            </a:r>
            <a:endParaRPr lang="en-US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16" name="Picture 15" descr="Sierra-Leone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5000"/>
            <a:ext cx="9144000" cy="233172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Type of </a:t>
            </a:r>
            <a:r>
              <a:rPr lang="en-US" sz="3600" dirty="0" err="1" smtClean="0"/>
              <a:t>Antimalarial</a:t>
            </a:r>
            <a:r>
              <a:rPr lang="en-US" sz="3600" dirty="0" smtClean="0"/>
              <a:t> Drugs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685800" y="1524000"/>
            <a:ext cx="74676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latin typeface="Calibri" pitchFamily="34" charset="0"/>
              </a:rPr>
              <a:t>Among the children with </a:t>
            </a:r>
            <a:r>
              <a:rPr lang="en-US" sz="3200" b="1" dirty="0" smtClean="0">
                <a:latin typeface="Calibri" pitchFamily="34" charset="0"/>
              </a:rPr>
              <a:t>fever: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2% took SP/Fansidar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4% took </a:t>
            </a:r>
            <a:r>
              <a:rPr lang="en-US" sz="3200" dirty="0" err="1" smtClean="0">
                <a:latin typeface="Calibri" pitchFamily="34" charset="0"/>
              </a:rPr>
              <a:t>Amodiaquine</a:t>
            </a:r>
            <a:endParaRPr lang="en-US" sz="3200" dirty="0" smtClean="0"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1% took Quinine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14% took </a:t>
            </a:r>
            <a:r>
              <a:rPr lang="en-US" sz="3200" dirty="0" err="1" smtClean="0">
                <a:latin typeface="Calibri" pitchFamily="34" charset="0"/>
              </a:rPr>
              <a:t>Chloroquine</a:t>
            </a:r>
            <a:endParaRPr lang="en-US" sz="3200" dirty="0" smtClean="0"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6% took ACT (</a:t>
            </a:r>
            <a:r>
              <a:rPr lang="en-US" sz="3200" dirty="0" err="1" smtClean="0">
                <a:latin typeface="Calibri" pitchFamily="34" charset="0"/>
              </a:rPr>
              <a:t>Artemisinin</a:t>
            </a:r>
            <a:r>
              <a:rPr lang="en-US" sz="3200" dirty="0" smtClean="0">
                <a:latin typeface="Calibri" pitchFamily="34" charset="0"/>
              </a:rPr>
              <a:t> Combination Therapy)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8153400" cy="50292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37% </a:t>
            </a:r>
            <a:r>
              <a:rPr lang="en-US" dirty="0" smtClean="0">
                <a:solidFill>
                  <a:schemeClr val="tx1"/>
                </a:solidFill>
              </a:rPr>
              <a:t>of households own at least one insecticide-treated nets (ITN)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26% </a:t>
            </a:r>
            <a:r>
              <a:rPr lang="en-US" dirty="0" smtClean="0">
                <a:solidFill>
                  <a:schemeClr val="tx1"/>
                </a:solidFill>
              </a:rPr>
              <a:t>of children and </a:t>
            </a:r>
            <a:r>
              <a:rPr lang="en-US" b="1" dirty="0" smtClean="0">
                <a:solidFill>
                  <a:schemeClr val="tx1"/>
                </a:solidFill>
              </a:rPr>
              <a:t>27% </a:t>
            </a:r>
            <a:r>
              <a:rPr lang="en-US" dirty="0" smtClean="0">
                <a:solidFill>
                  <a:schemeClr val="tx1"/>
                </a:solidFill>
              </a:rPr>
              <a:t>of pregnant women slept under an ITN the night before the survey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34% </a:t>
            </a:r>
            <a:r>
              <a:rPr lang="en-US" dirty="0" smtClean="0">
                <a:solidFill>
                  <a:schemeClr val="tx1"/>
                </a:solidFill>
              </a:rPr>
              <a:t>of pregnant women took any antimalarial drug; </a:t>
            </a:r>
            <a:r>
              <a:rPr lang="en-US" b="1" dirty="0" smtClean="0">
                <a:solidFill>
                  <a:schemeClr val="tx1"/>
                </a:solidFill>
              </a:rPr>
              <a:t>10% </a:t>
            </a:r>
            <a:r>
              <a:rPr lang="en-US" dirty="0" smtClean="0">
                <a:solidFill>
                  <a:schemeClr val="tx1"/>
                </a:solidFill>
              </a:rPr>
              <a:t>took the recommend 2+ doses of SP/</a:t>
            </a:r>
            <a:r>
              <a:rPr lang="en-US" dirty="0" err="1" smtClean="0">
                <a:solidFill>
                  <a:schemeClr val="tx1"/>
                </a:solidFill>
              </a:rPr>
              <a:t>Fansidar</a:t>
            </a:r>
            <a:r>
              <a:rPr lang="en-US" dirty="0" smtClean="0">
                <a:solidFill>
                  <a:schemeClr val="tx1"/>
                </a:solidFill>
              </a:rPr>
              <a:t> during ANC visits</a:t>
            </a:r>
            <a:endParaRPr lang="en-US" b="1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25% </a:t>
            </a:r>
            <a:r>
              <a:rPr lang="en-US" dirty="0" smtClean="0">
                <a:solidFill>
                  <a:schemeClr val="tx1"/>
                </a:solidFill>
              </a:rPr>
              <a:t>of children had a fever in the two weeks before the survey—</a:t>
            </a:r>
            <a:r>
              <a:rPr lang="en-US" b="1" dirty="0" smtClean="0">
                <a:solidFill>
                  <a:schemeClr val="tx1"/>
                </a:solidFill>
              </a:rPr>
              <a:t>30%</a:t>
            </a:r>
            <a:r>
              <a:rPr lang="en-US" dirty="0" smtClean="0">
                <a:solidFill>
                  <a:schemeClr val="tx1"/>
                </a:solidFill>
              </a:rPr>
              <a:t> of these children took antimalarial drugs</a:t>
            </a:r>
          </a:p>
          <a:p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038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b="1" dirty="0" smtClean="0">
                <a:solidFill>
                  <a:schemeClr val="tx1"/>
                </a:solidFill>
              </a:rPr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dirty="0" smtClean="0">
                <a:solidFill>
                  <a:schemeClr val="tx1"/>
                </a:solidFill>
              </a:rPr>
              <a:t>Malaria Diagnosis and Treatment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Trends in Ownership of Mosquito Nets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905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0" y="1230868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Percentage of households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Ownership of ITNs by Region</a:t>
            </a:r>
          </a:p>
        </p:txBody>
      </p:sp>
      <p:sp>
        <p:nvSpPr>
          <p:cNvPr id="8195" name="Text Box 45"/>
          <p:cNvSpPr txBox="1">
            <a:spLocks noChangeArrowheads="1"/>
          </p:cNvSpPr>
          <p:nvPr/>
        </p:nvSpPr>
        <p:spPr bwMode="auto">
          <a:xfrm>
            <a:off x="6096000" y="5334000"/>
            <a:ext cx="2667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Percentage of </a:t>
            </a:r>
            <a:r>
              <a:rPr lang="en-US" i="1" dirty="0">
                <a:latin typeface="Calibri" pitchFamily="34" charset="0"/>
              </a:rPr>
              <a:t>households with at least one </a:t>
            </a:r>
            <a:r>
              <a:rPr lang="en-US" i="1" dirty="0" smtClean="0">
                <a:latin typeface="Calibri" pitchFamily="34" charset="0"/>
              </a:rPr>
              <a:t>ITN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05600" y="17526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National Average:</a:t>
            </a:r>
          </a:p>
          <a:p>
            <a:pPr algn="ctr"/>
            <a:r>
              <a:rPr lang="en-US" sz="2000" b="1" dirty="0" smtClean="0">
                <a:latin typeface="+mn-lt"/>
              </a:rPr>
              <a:t>37%</a:t>
            </a:r>
            <a:endParaRPr lang="en-US" sz="2000" b="1" dirty="0">
              <a:latin typeface="+mn-lt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42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4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48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49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51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3048000" y="22098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+mn-lt"/>
                </a:rPr>
                <a:t>Northern</a:t>
              </a:r>
            </a:p>
            <a:p>
              <a:pPr algn="ctr"/>
              <a:r>
                <a:rPr lang="en-US" sz="2000" dirty="0" smtClean="0">
                  <a:latin typeface="+mn-lt"/>
                </a:rPr>
                <a:t>35%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419600" y="35814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+mn-lt"/>
                </a:rPr>
                <a:t>Eastern</a:t>
              </a:r>
            </a:p>
            <a:p>
              <a:pPr algn="ctr"/>
              <a:r>
                <a:rPr lang="en-US" sz="2000" dirty="0" smtClean="0">
                  <a:latin typeface="+mn-lt"/>
                </a:rPr>
                <a:t>34%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743200" y="44196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+mn-lt"/>
                </a:rPr>
                <a:t>Southern</a:t>
              </a:r>
            </a:p>
            <a:p>
              <a:pPr algn="ctr"/>
              <a:r>
                <a:rPr lang="en-US" sz="2000" dirty="0" smtClean="0">
                  <a:latin typeface="+mn-lt"/>
                </a:rPr>
                <a:t>45%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81000" y="350520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+mn-lt"/>
                </a:rPr>
                <a:t>Western</a:t>
              </a:r>
            </a:p>
            <a:p>
              <a:pPr algn="ctr"/>
              <a:r>
                <a:rPr lang="en-US" sz="2000" dirty="0" smtClean="0">
                  <a:latin typeface="+mn-lt"/>
                </a:rPr>
                <a:t>34%</a:t>
              </a:r>
              <a:endParaRPr lang="en-US" sz="2000" dirty="0">
                <a:latin typeface="+mn-lt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How does Sierra Leone Compare?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Left Arrow 4"/>
          <p:cNvSpPr/>
          <p:nvPr/>
        </p:nvSpPr>
        <p:spPr>
          <a:xfrm>
            <a:off x="7467600" y="2362200"/>
            <a:ext cx="762000" cy="457200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6096000" y="5334000"/>
            <a:ext cx="2362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Percentage of </a:t>
            </a:r>
            <a:r>
              <a:rPr lang="en-US" i="1" dirty="0">
                <a:latin typeface="Calibri" pitchFamily="34" charset="0"/>
              </a:rPr>
              <a:t>households with at least one </a:t>
            </a:r>
            <a:r>
              <a:rPr lang="en-US" i="1" dirty="0" smtClean="0">
                <a:latin typeface="Calibri" pitchFamily="34" charset="0"/>
              </a:rPr>
              <a:t>ITN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9400" y="6488668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n-lt"/>
              </a:rPr>
              <a:t>*Preliminary data</a:t>
            </a:r>
            <a:endParaRPr lang="en-US" sz="160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dirty="0" smtClean="0"/>
              <a:t>Use of Mosquito Nets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Percentage who slept under a mosquito net the night before the survey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038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dirty="0" smtClean="0">
                <a:solidFill>
                  <a:schemeClr val="tx1"/>
                </a:solidFill>
              </a:rPr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b="1" dirty="0" smtClean="0">
                <a:solidFill>
                  <a:schemeClr val="tx1"/>
                </a:solidFill>
              </a:rPr>
              <a:t>Malaria Diagnosis and Treatment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Intermittent Preventive Treatment for Pregnant Women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85800" y="1981200"/>
          <a:ext cx="7786688" cy="4554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0" y="1447800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Percentage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women age 15-49 with a live birth in the past 2 years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Treatment of Fever in Children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828800"/>
          <a:ext cx="9144000" cy="463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3716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Percentage </a:t>
            </a:r>
            <a:r>
              <a:rPr lang="en-US" i="1" dirty="0">
                <a:latin typeface="Calibri" pitchFamily="34" charset="0"/>
              </a:rPr>
              <a:t>of children under age 5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876800" y="20574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Among those with </a:t>
            </a:r>
            <a:r>
              <a:rPr lang="en-US" i="1" dirty="0" smtClean="0">
                <a:latin typeface="Calibri" pitchFamily="34" charset="0"/>
              </a:rPr>
              <a:t>fever</a:t>
            </a:r>
            <a:endParaRPr lang="en-US" i="1" dirty="0"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257800" y="2514600"/>
            <a:ext cx="1828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SLDHS">
      <a:dk1>
        <a:srgbClr val="000000"/>
      </a:dk1>
      <a:lt1>
        <a:srgbClr val="000000"/>
      </a:lt1>
      <a:dk2>
        <a:srgbClr val="4F81BD"/>
      </a:dk2>
      <a:lt2>
        <a:srgbClr val="F8F8F8"/>
      </a:lt2>
      <a:accent1>
        <a:srgbClr val="4F81BD"/>
      </a:accent1>
      <a:accent2>
        <a:srgbClr val="F79646"/>
      </a:accent2>
      <a:accent3>
        <a:srgbClr val="938953"/>
      </a:accent3>
      <a:accent4>
        <a:srgbClr val="4BACC6"/>
      </a:accent4>
      <a:accent5>
        <a:srgbClr val="8064A2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753</TotalTime>
  <Words>256</Words>
  <Application>Microsoft Office PowerPoint</Application>
  <PresentationFormat>On-screen Show (4:3)</PresentationFormat>
  <Paragraphs>50</Paragraphs>
  <Slides>11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Malaria</vt:lpstr>
      <vt:lpstr>Slide 2</vt:lpstr>
      <vt:lpstr>Trends in Ownership of Mosquito Nets</vt:lpstr>
      <vt:lpstr>Ownership of ITNs by Region</vt:lpstr>
      <vt:lpstr>How does Sierra Leone Compare?</vt:lpstr>
      <vt:lpstr>Use of Mosquito Nets</vt:lpstr>
      <vt:lpstr>Slide 7</vt:lpstr>
      <vt:lpstr>Intermittent Preventive Treatment for Pregnant Women</vt:lpstr>
      <vt:lpstr>Treatment of Fever in Children</vt:lpstr>
      <vt:lpstr>Type of Antimalarial Drugs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79</cp:revision>
  <dcterms:created xsi:type="dcterms:W3CDTF">2005-10-17T15:21:39Z</dcterms:created>
  <dcterms:modified xsi:type="dcterms:W3CDTF">2012-05-10T19:58:46Z</dcterms:modified>
</cp:coreProperties>
</file>